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charts/chart15.xml" ContentType="application/vnd.openxmlformats-officedocument.drawingml.chart+xml"/>
  <Override PartName="/ppt/theme/themeOverride15.xml" ContentType="application/vnd.openxmlformats-officedocument.themeOverride+xml"/>
  <Override PartName="/ppt/charts/chart16.xml" ContentType="application/vnd.openxmlformats-officedocument.drawingml.chart+xml"/>
  <Override PartName="/ppt/theme/themeOverride16.xml" ContentType="application/vnd.openxmlformats-officedocument.themeOverride+xml"/>
  <Override PartName="/ppt/charts/chart17.xml" ContentType="application/vnd.openxmlformats-officedocument.drawingml.chart+xml"/>
  <Override PartName="/ppt/theme/themeOverride1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8.xml" ContentType="application/vnd.openxmlformats-officedocument.drawingml.chart+xml"/>
  <Override PartName="/ppt/theme/themeOverride18.xml" ContentType="application/vnd.openxmlformats-officedocument.themeOverride+xml"/>
  <Override PartName="/ppt/drawings/drawing2.xml" ContentType="application/vnd.openxmlformats-officedocument.drawingml.chartshape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sldIdLst>
    <p:sldId id="263" r:id="rId2"/>
    <p:sldId id="340" r:id="rId3"/>
    <p:sldId id="272" r:id="rId4"/>
    <p:sldId id="275" r:id="rId5"/>
    <p:sldId id="869" r:id="rId6"/>
    <p:sldId id="967" r:id="rId7"/>
    <p:sldId id="968" r:id="rId8"/>
    <p:sldId id="982" r:id="rId9"/>
    <p:sldId id="983" r:id="rId10"/>
    <p:sldId id="984" r:id="rId11"/>
    <p:sldId id="985" r:id="rId12"/>
    <p:sldId id="986" r:id="rId13"/>
    <p:sldId id="987" r:id="rId14"/>
    <p:sldId id="988" r:id="rId15"/>
    <p:sldId id="989" r:id="rId16"/>
    <p:sldId id="314" r:id="rId17"/>
    <p:sldId id="320" r:id="rId18"/>
    <p:sldId id="321" r:id="rId19"/>
    <p:sldId id="323" r:id="rId20"/>
    <p:sldId id="324" r:id="rId21"/>
    <p:sldId id="1751" r:id="rId22"/>
    <p:sldId id="1752" r:id="rId23"/>
    <p:sldId id="1753" r:id="rId24"/>
    <p:sldId id="1754" r:id="rId25"/>
    <p:sldId id="1756" r:id="rId26"/>
    <p:sldId id="1755" r:id="rId27"/>
    <p:sldId id="328" r:id="rId28"/>
    <p:sldId id="327" r:id="rId29"/>
    <p:sldId id="990" r:id="rId30"/>
    <p:sldId id="259" r:id="rId31"/>
    <p:sldId id="280" r:id="rId32"/>
    <p:sldId id="431" r:id="rId33"/>
    <p:sldId id="432" r:id="rId34"/>
    <p:sldId id="427" r:id="rId35"/>
    <p:sldId id="428" r:id="rId36"/>
    <p:sldId id="279" r:id="rId37"/>
    <p:sldId id="429" r:id="rId38"/>
    <p:sldId id="1744" r:id="rId39"/>
    <p:sldId id="433" r:id="rId40"/>
    <p:sldId id="368" r:id="rId41"/>
    <p:sldId id="371" r:id="rId42"/>
    <p:sldId id="1745" r:id="rId43"/>
    <p:sldId id="1731" r:id="rId44"/>
    <p:sldId id="1732" r:id="rId45"/>
    <p:sldId id="1733" r:id="rId46"/>
    <p:sldId id="1734" r:id="rId47"/>
    <p:sldId id="1735" r:id="rId48"/>
    <p:sldId id="1371" r:id="rId49"/>
    <p:sldId id="1736" r:id="rId50"/>
    <p:sldId id="1563" r:id="rId51"/>
    <p:sldId id="1627" r:id="rId52"/>
    <p:sldId id="1737" r:id="rId53"/>
    <p:sldId id="1738" r:id="rId54"/>
    <p:sldId id="1739" r:id="rId55"/>
    <p:sldId id="1740" r:id="rId56"/>
    <p:sldId id="1741" r:id="rId57"/>
    <p:sldId id="1742" r:id="rId58"/>
    <p:sldId id="1726" r:id="rId59"/>
    <p:sldId id="1749" r:id="rId60"/>
    <p:sldId id="1746" r:id="rId61"/>
    <p:sldId id="610" r:id="rId62"/>
    <p:sldId id="642" r:id="rId63"/>
    <p:sldId id="635" r:id="rId64"/>
    <p:sldId id="612" r:id="rId65"/>
    <p:sldId id="1748" r:id="rId66"/>
    <p:sldId id="628" r:id="rId67"/>
    <p:sldId id="629" r:id="rId68"/>
    <p:sldId id="630" r:id="rId69"/>
    <p:sldId id="619" r:id="rId70"/>
    <p:sldId id="623" r:id="rId71"/>
    <p:sldId id="620" r:id="rId72"/>
    <p:sldId id="625" r:id="rId73"/>
    <p:sldId id="665" r:id="rId74"/>
    <p:sldId id="666" r:id="rId75"/>
    <p:sldId id="667" r:id="rId76"/>
    <p:sldId id="668" r:id="rId77"/>
    <p:sldId id="670" r:id="rId78"/>
    <p:sldId id="669" r:id="rId79"/>
    <p:sldId id="622" r:id="rId80"/>
    <p:sldId id="626" r:id="rId81"/>
    <p:sldId id="627" r:id="rId82"/>
    <p:sldId id="311" r:id="rId83"/>
    <p:sldId id="334" r:id="rId84"/>
    <p:sldId id="1725" r:id="rId85"/>
    <p:sldId id="534" r:id="rId86"/>
    <p:sldId id="533" r:id="rId87"/>
    <p:sldId id="537" r:id="rId88"/>
    <p:sldId id="582" r:id="rId89"/>
    <p:sldId id="583" r:id="rId90"/>
    <p:sldId id="585" r:id="rId91"/>
    <p:sldId id="634" r:id="rId92"/>
    <p:sldId id="636" r:id="rId93"/>
    <p:sldId id="637" r:id="rId94"/>
    <p:sldId id="639" r:id="rId95"/>
    <p:sldId id="640" r:id="rId96"/>
    <p:sldId id="1727" r:id="rId97"/>
    <p:sldId id="1729" r:id="rId98"/>
    <p:sldId id="1728" r:id="rId99"/>
  </p:sldIdLst>
  <p:sldSz cx="9144000" cy="6858000" type="screen4x3"/>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443"/>
  </p:normalViewPr>
  <p:slideViewPr>
    <p:cSldViewPr snapToGrid="0" snapToObjects="1">
      <p:cViewPr varScale="1">
        <p:scale>
          <a:sx n="117" d="100"/>
          <a:sy n="117" d="100"/>
        </p:scale>
        <p:origin x="184" y="464"/>
      </p:cViewPr>
      <p:guideLst>
        <p:guide orient="horz" pos="2160"/>
        <p:guide pos="2880"/>
      </p:guideLst>
    </p:cSldViewPr>
  </p:slideViewPr>
  <p:outlineViewPr>
    <p:cViewPr>
      <p:scale>
        <a:sx n="33" d="100"/>
        <a:sy n="33" d="100"/>
      </p:scale>
      <p:origin x="0" y="-1204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10.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5.xml"/></Relationships>
</file>

<file path=ppt/charts/_rels/chart16.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6.xml"/></Relationships>
</file>

<file path=ppt/charts/_rels/chart17.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17.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______8.xlsx"/><Relationship Id="rId1" Type="http://schemas.openxmlformats.org/officeDocument/2006/relationships/themeOverride" Target="../theme/themeOverride1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___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______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_____4.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______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______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https://msotohoku-my.sharepoint.com/personal/motoki_satoshi_r6_mso_tohoku_ac_jp/Documents/&#12489;&#12461;&#12517;&#12513;&#12531;&#12488;/0_&#30740;&#31350;/&#12503;&#12525;&#12464;&#12521;&#12512;/hello-mnp/240112_18nodes_gachi_3_1.2bai_newnew/240112_18nodes_gachi_3_1.2bai_newnew.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33989156350191"/>
          <c:y val="5.607930283885354E-2"/>
          <c:w val="0.73476044750374747"/>
          <c:h val="0.61307941954840661"/>
        </c:manualLayout>
      </c:layout>
      <c:barChart>
        <c:barDir val="col"/>
        <c:grouping val="stacked"/>
        <c:varyColors val="0"/>
        <c:ser>
          <c:idx val="0"/>
          <c:order val="0"/>
          <c:tx>
            <c:strRef>
              <c:f>'Sheet1 (2)'!$M$16</c:f>
              <c:strCache>
                <c:ptCount val="1"/>
                <c:pt idx="0">
                  <c:v>時間</c:v>
                </c:pt>
              </c:strCache>
            </c:strRef>
          </c:tx>
          <c:spPr>
            <a:solidFill>
              <a:schemeClr val="accent2"/>
            </a:solidFill>
            <a:ln>
              <a:noFill/>
            </a:ln>
            <a:effectLst/>
          </c:spPr>
          <c:invertIfNegative val="0"/>
          <c:cat>
            <c:strRef>
              <c:f>'Sheet1 (2)'!$N$8:$S$8</c:f>
              <c:strCache>
                <c:ptCount val="6"/>
                <c:pt idx="0">
                  <c:v>1-2</c:v>
                </c:pt>
                <c:pt idx="1">
                  <c:v>1-5</c:v>
                </c:pt>
                <c:pt idx="2">
                  <c:v>1-7</c:v>
                </c:pt>
                <c:pt idx="3">
                  <c:v>2-7</c:v>
                </c:pt>
                <c:pt idx="4">
                  <c:v>4-7</c:v>
                </c:pt>
                <c:pt idx="5">
                  <c:v>6-7</c:v>
                </c:pt>
              </c:strCache>
            </c:strRef>
          </c:cat>
          <c:val>
            <c:numRef>
              <c:f>'Sheet1 (2)'!$N$16:$S$16</c:f>
              <c:numCache>
                <c:formatCode>General</c:formatCode>
                <c:ptCount val="6"/>
                <c:pt idx="0">
                  <c:v>158</c:v>
                </c:pt>
                <c:pt idx="1">
                  <c:v>145</c:v>
                </c:pt>
                <c:pt idx="2">
                  <c:v>132</c:v>
                </c:pt>
                <c:pt idx="3">
                  <c:v>119</c:v>
                </c:pt>
                <c:pt idx="4">
                  <c:v>107</c:v>
                </c:pt>
                <c:pt idx="5">
                  <c:v>94</c:v>
                </c:pt>
              </c:numCache>
            </c:numRef>
          </c:val>
          <c:extLst>
            <c:ext xmlns:c16="http://schemas.microsoft.com/office/drawing/2014/chart" uri="{C3380CC4-5D6E-409C-BE32-E72D297353CC}">
              <c16:uniqueId val="{00000000-4DD0-4078-9C0A-F88BBAE852AC}"/>
            </c:ext>
          </c:extLst>
        </c:ser>
        <c:ser>
          <c:idx val="1"/>
          <c:order val="1"/>
          <c:tx>
            <c:strRef>
              <c:f>'Sheet1 (2)'!$M$17</c:f>
              <c:strCache>
                <c:ptCount val="1"/>
                <c:pt idx="0">
                  <c:v>金</c:v>
                </c:pt>
              </c:strCache>
            </c:strRef>
          </c:tx>
          <c:spPr>
            <a:solidFill>
              <a:srgbClr val="5B9BD5"/>
            </a:solidFill>
            <a:ln>
              <a:noFill/>
            </a:ln>
            <a:effectLst/>
          </c:spPr>
          <c:invertIfNegative val="0"/>
          <c:cat>
            <c:strRef>
              <c:f>'Sheet1 (2)'!$N$8:$S$8</c:f>
              <c:strCache>
                <c:ptCount val="6"/>
                <c:pt idx="0">
                  <c:v>1-2</c:v>
                </c:pt>
                <c:pt idx="1">
                  <c:v>1-5</c:v>
                </c:pt>
                <c:pt idx="2">
                  <c:v>1-7</c:v>
                </c:pt>
                <c:pt idx="3">
                  <c:v>2-7</c:v>
                </c:pt>
                <c:pt idx="4">
                  <c:v>4-7</c:v>
                </c:pt>
                <c:pt idx="5">
                  <c:v>6-7</c:v>
                </c:pt>
              </c:strCache>
            </c:strRef>
          </c:cat>
          <c:val>
            <c:numRef>
              <c:f>'Sheet1 (2)'!$N$17:$S$17</c:f>
              <c:numCache>
                <c:formatCode>General</c:formatCode>
                <c:ptCount val="6"/>
                <c:pt idx="0">
                  <c:v>120</c:v>
                </c:pt>
                <c:pt idx="1">
                  <c:v>240</c:v>
                </c:pt>
                <c:pt idx="2">
                  <c:v>360</c:v>
                </c:pt>
                <c:pt idx="3">
                  <c:v>480</c:v>
                </c:pt>
                <c:pt idx="4">
                  <c:v>600</c:v>
                </c:pt>
                <c:pt idx="5">
                  <c:v>720</c:v>
                </c:pt>
              </c:numCache>
            </c:numRef>
          </c:val>
          <c:extLst>
            <c:ext xmlns:c16="http://schemas.microsoft.com/office/drawing/2014/chart" uri="{C3380CC4-5D6E-409C-BE32-E72D297353CC}">
              <c16:uniqueId val="{00000001-4DD0-4078-9C0A-F88BBAE852AC}"/>
            </c:ext>
          </c:extLst>
        </c:ser>
        <c:dLbls>
          <c:showLegendKey val="0"/>
          <c:showVal val="0"/>
          <c:showCatName val="0"/>
          <c:showSerName val="0"/>
          <c:showPercent val="0"/>
          <c:showBubbleSize val="0"/>
        </c:dLbls>
        <c:gapWidth val="150"/>
        <c:overlap val="100"/>
        <c:axId val="573810352"/>
        <c:axId val="573809104"/>
      </c:barChart>
      <c:catAx>
        <c:axId val="5738103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09104"/>
        <c:crosses val="autoZero"/>
        <c:auto val="1"/>
        <c:lblAlgn val="ctr"/>
        <c:lblOffset val="100"/>
        <c:noMultiLvlLbl val="0"/>
      </c:catAx>
      <c:valAx>
        <c:axId val="573809104"/>
        <c:scaling>
          <c:orientation val="minMax"/>
          <c:max val="900"/>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rPr>
                  <a:t>一般的支払額</a:t>
                </a:r>
                <a:r>
                  <a:rPr lang="en-US" alt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 [</a:t>
                </a:r>
                <a:r>
                  <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rPr>
                  <a:t>円</a:t>
                </a:r>
                <a:r>
                  <a:rPr lang="en-US" alt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c:rich>
          </c:tx>
          <c:layout>
            <c:manualLayout>
              <c:xMode val="edge"/>
              <c:yMode val="edge"/>
              <c:x val="4.3608960899111119E-3"/>
              <c:y val="3.2864783905149492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w="952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10352"/>
        <c:crosses val="autoZero"/>
        <c:crossBetween val="between"/>
        <c:majorUnit val="20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6.9444444452528837E-7"/>
                  <c:y val="6.5325694444444443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0.32533124999999991"/>
                  <c:y val="-2.7123611111111112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summary!$E$6:$E$9</c:f>
              <c:numCache>
                <c:formatCode>General</c:formatCode>
                <c:ptCount val="4"/>
                <c:pt idx="0">
                  <c:v>89812715.015070438</c:v>
                </c:pt>
                <c:pt idx="1">
                  <c:v>435828221.20995861</c:v>
                </c:pt>
                <c:pt idx="2">
                  <c:v>78235417.015637875</c:v>
                </c:pt>
                <c:pt idx="3">
                  <c:v>3544115.9336070199</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7.0554861111111117E-2"/>
                  <c:y val="7.2046527777777772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0.14536319444444437"/>
                  <c:y val="-2.2933333333333333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summary!$F$6:$F$9</c:f>
              <c:numCache>
                <c:formatCode>General</c:formatCode>
                <c:ptCount val="4"/>
                <c:pt idx="0">
                  <c:v>47841631.43562115</c:v>
                </c:pt>
                <c:pt idx="1">
                  <c:v>489470451.79436493</c:v>
                </c:pt>
                <c:pt idx="2">
                  <c:v>75424422.593695506</c:v>
                </c:pt>
                <c:pt idx="3">
                  <c:v>5422460.279030568</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0.19402708333333324"/>
                  <c:y val="2.8259027777777779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7.2235416666666663E-2"/>
                  <c:y val="8.1541666666665041E-3"/>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2.2397222222222183E-2"/>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summary!$G$6:$G$9</c:f>
              <c:numCache>
                <c:formatCode>General</c:formatCode>
                <c:ptCount val="4"/>
                <c:pt idx="0">
                  <c:v>7584139.8375466298</c:v>
                </c:pt>
                <c:pt idx="1">
                  <c:v>526854062.6296646</c:v>
                </c:pt>
                <c:pt idx="2">
                  <c:v>77409101.390678942</c:v>
                </c:pt>
                <c:pt idx="3">
                  <c:v>13378885.36855951</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0.21166597222222214"/>
                  <c:y val="6.3704861111111108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1.7639583333333334E-2"/>
                  <c:y val="0.2374597222222222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2.5110416666666666E-2"/>
                  <c:y val="-0.20319652777777777"/>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summary!$H$6:$H$9</c:f>
              <c:numCache>
                <c:formatCode>General</c:formatCode>
                <c:ptCount val="4"/>
                <c:pt idx="0">
                  <c:v>3871691.8656208799</c:v>
                </c:pt>
                <c:pt idx="1">
                  <c:v>368500471.50784671</c:v>
                </c:pt>
                <c:pt idx="2">
                  <c:v>231467379.67614791</c:v>
                </c:pt>
                <c:pt idx="3">
                  <c:v>14529017.207656121</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3.5277083333333334E-2"/>
                  <c:y val="1.0850694444444444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6.9444444444444448E-7"/>
                  <c:y val="-9.7679166666666692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802708333333333E-2"/>
                  <c:y val="0.14958125"/>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0.15399166666666667"/>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summary!$I$6:$I$9</c:f>
              <c:numCache>
                <c:formatCode>General</c:formatCode>
                <c:ptCount val="4"/>
                <c:pt idx="0">
                  <c:v>0</c:v>
                </c:pt>
                <c:pt idx="1">
                  <c:v>207766375.48057869</c:v>
                </c:pt>
                <c:pt idx="2">
                  <c:v>381876808.02332312</c:v>
                </c:pt>
                <c:pt idx="3">
                  <c:v>14232911.32049866</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1.4405658682704577E-3"/>
                  <c:y val="2.4305555555555554E-5"/>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9718611111111113"/>
                      <c:h val="0.20576425703385107"/>
                    </c:manualLayout>
                  </c15:layout>
                </c:ext>
                <c:ext xmlns:c16="http://schemas.microsoft.com/office/drawing/2014/chart" uri="{C3380CC4-5D6E-409C-BE32-E72D297353CC}">
                  <c16:uniqueId val="{00000001-1471-4FFA-B1E3-C782908E0AAA}"/>
                </c:ext>
              </c:extLst>
            </c:dLbl>
            <c:dLbl>
              <c:idx val="1"/>
              <c:layout>
                <c:manualLayout>
                  <c:x val="0.3043419938364777"/>
                  <c:y val="6.646585648148147E-2"/>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9130434782608697"/>
                      <c:h val="0.17391304347826086"/>
                    </c:manualLayout>
                  </c15:layout>
                </c:ext>
                <c:ext xmlns:c16="http://schemas.microsoft.com/office/drawing/2014/chart" uri="{C3380CC4-5D6E-409C-BE32-E72D297353CC}">
                  <c16:uniqueId val="{00000003-1471-4FFA-B1E3-C782908E0AAA}"/>
                </c:ext>
              </c:extLst>
            </c:dLbl>
            <c:dLbl>
              <c:idx val="2"/>
              <c:layout>
                <c:manualLayout>
                  <c:x val="0.12490277777777778"/>
                  <c:y val="-9.1680555555557174E-3"/>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5"/>
                      <c:h val="0.17391304347826086"/>
                    </c:manualLayout>
                  </c15:layout>
                </c:ext>
                <c:ext xmlns:c16="http://schemas.microsoft.com/office/drawing/2014/chart" uri="{C3380CC4-5D6E-409C-BE32-E72D297353CC}">
                  <c16:uniqueId val="{00000005-1471-4FFA-B1E3-C782908E0AAA}"/>
                </c:ext>
              </c:extLst>
            </c:dLbl>
            <c:dLbl>
              <c:idx val="3"/>
              <c:layout>
                <c:manualLayout>
                  <c:x val="-0.2377417759435998"/>
                  <c:y val="7.3496527777777779E-2"/>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4"/>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summary!$J$6:$J$9</c:f>
              <c:numCache>
                <c:formatCode>General</c:formatCode>
                <c:ptCount val="4"/>
                <c:pt idx="0">
                  <c:v>0</c:v>
                </c:pt>
                <c:pt idx="1">
                  <c:v>21312068.151958872</c:v>
                </c:pt>
                <c:pt idx="2">
                  <c:v>565978531.51376629</c:v>
                </c:pt>
                <c:pt idx="3">
                  <c:v>16081073.180084171</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1.4405658682704577E-3"/>
                  <c:y val="2.4305555555555554E-5"/>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9718611111111113"/>
                      <c:h val="0.20576425703385107"/>
                    </c:manualLayout>
                  </c15:layout>
                </c:ext>
                <c:ext xmlns:c16="http://schemas.microsoft.com/office/drawing/2014/chart" uri="{C3380CC4-5D6E-409C-BE32-E72D297353CC}">
                  <c16:uniqueId val="{00000001-1471-4FFA-B1E3-C782908E0AAA}"/>
                </c:ext>
              </c:extLst>
            </c:dLbl>
            <c:dLbl>
              <c:idx val="1"/>
              <c:layout>
                <c:manualLayout>
                  <c:x val="0.30434190325676758"/>
                  <c:y val="6.646585648148147E-2"/>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9130416666666668"/>
                      <c:h val="0.17391304347826086"/>
                    </c:manualLayout>
                  </c15:layout>
                </c:ext>
                <c:ext xmlns:c16="http://schemas.microsoft.com/office/drawing/2014/chart" uri="{C3380CC4-5D6E-409C-BE32-E72D297353CC}">
                  <c16:uniqueId val="{00000003-1471-4FFA-B1E3-C782908E0AAA}"/>
                </c:ext>
              </c:extLst>
            </c:dLbl>
            <c:dLbl>
              <c:idx val="2"/>
              <c:layout>
                <c:manualLayout>
                  <c:x val="0.12490277777777778"/>
                  <c:y val="-9.1680555555557174E-3"/>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5"/>
                      <c:h val="0.17391304347826086"/>
                    </c:manualLayout>
                  </c15:layout>
                </c:ext>
                <c:ext xmlns:c16="http://schemas.microsoft.com/office/drawing/2014/chart" uri="{C3380CC4-5D6E-409C-BE32-E72D297353CC}">
                  <c16:uniqueId val="{00000005-1471-4FFA-B1E3-C782908E0AAA}"/>
                </c:ext>
              </c:extLst>
            </c:dLbl>
            <c:dLbl>
              <c:idx val="3"/>
              <c:layout>
                <c:manualLayout>
                  <c:x val="-0.2377417759435998"/>
                  <c:y val="7.3496527777777779E-2"/>
                </c:manualLayout>
              </c:layout>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4"/>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38100" tIns="19050" rIns="3810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summary!$K$6:$K$9</c:f>
              <c:numCache>
                <c:formatCode>General</c:formatCode>
                <c:ptCount val="4"/>
                <c:pt idx="0">
                  <c:v>0</c:v>
                </c:pt>
                <c:pt idx="1">
                  <c:v>2.8686037671556351E-9</c:v>
                </c:pt>
                <c:pt idx="2">
                  <c:v>312532090.39845932</c:v>
                </c:pt>
                <c:pt idx="3">
                  <c:v>6198104.4448948596</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6.9444444444444448E-7"/>
                  <c:y val="-0.1564687500000000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0.56591180555555565"/>
                  <c:y val="6.1070833333333331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summary!$B$6:$B$9</c:f>
              <c:numCache>
                <c:formatCode>General</c:formatCode>
                <c:ptCount val="4"/>
                <c:pt idx="0">
                  <c:v>217776521.3312566</c:v>
                </c:pt>
                <c:pt idx="1">
                  <c:v>291903143.267488</c:v>
                </c:pt>
                <c:pt idx="2">
                  <c:v>75471644.060097516</c:v>
                </c:pt>
                <c:pt idx="3">
                  <c:v>2082832.2481133069</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203756920895837"/>
          <c:y val="3.0758679563616845E-2"/>
          <c:w val="0.84380406792395179"/>
          <c:h val="0.86356179445210213"/>
        </c:manualLayout>
      </c:layout>
      <c:scatterChart>
        <c:scatterStyle val="lineMarker"/>
        <c:varyColors val="0"/>
        <c:ser>
          <c:idx val="0"/>
          <c:order val="0"/>
          <c:tx>
            <c:strRef>
              <c:f>summary!$A$1</c:f>
              <c:strCache>
                <c:ptCount val="1"/>
                <c:pt idx="0">
                  <c:v>base</c:v>
                </c:pt>
              </c:strCache>
            </c:strRef>
          </c:tx>
          <c:spPr>
            <a:ln w="38100" cap="rnd">
              <a:solidFill>
                <a:sysClr val="windowText" lastClr="000000"/>
              </a:solidFill>
              <a:prstDash val="solid"/>
              <a:round/>
            </a:ln>
          </c:spPr>
          <c:marker>
            <c:symbol val="circle"/>
            <c:size val="8"/>
            <c:spPr>
              <a:solidFill>
                <a:schemeClr val="tx1"/>
              </a:solidFill>
              <a:ln w="9525">
                <a:solidFill>
                  <a:sysClr val="windowText" lastClr="000000"/>
                </a:solidFill>
                <a:prstDash val="solid"/>
              </a:ln>
            </c:spPr>
          </c:marker>
          <c:xVal>
            <c:numRef>
              <c:f>summary!$B$10:$K$10</c:f>
              <c:numCache>
                <c:formatCode>General</c:formatCode>
                <c:ptCount val="10"/>
                <c:pt idx="0">
                  <c:v>35175.356398677497</c:v>
                </c:pt>
                <c:pt idx="1">
                  <c:v>31657.820758809699</c:v>
                </c:pt>
                <c:pt idx="2">
                  <c:v>28140.28511894192</c:v>
                </c:pt>
                <c:pt idx="3">
                  <c:v>24622.749479074191</c:v>
                </c:pt>
                <c:pt idx="4">
                  <c:v>21105.21383920647</c:v>
                </c:pt>
                <c:pt idx="5">
                  <c:v>17587.67819933873</c:v>
                </c:pt>
                <c:pt idx="6">
                  <c:v>14070.142559470991</c:v>
                </c:pt>
                <c:pt idx="7">
                  <c:v>10552.60691960324</c:v>
                </c:pt>
                <c:pt idx="8">
                  <c:v>7035.07127973551</c:v>
                </c:pt>
                <c:pt idx="9">
                  <c:v>3517.5356398677491</c:v>
                </c:pt>
              </c:numCache>
            </c:numRef>
          </c:xVal>
          <c:yVal>
            <c:numRef>
              <c:f>summary!$B$11:$K$11</c:f>
              <c:numCache>
                <c:formatCode>General</c:formatCode>
                <c:ptCount val="10"/>
                <c:pt idx="0">
                  <c:v>24060228.809530351</c:v>
                </c:pt>
                <c:pt idx="1">
                  <c:v>24031613.588645201</c:v>
                </c:pt>
                <c:pt idx="2">
                  <c:v>23972824.288648851</c:v>
                </c:pt>
                <c:pt idx="3">
                  <c:v>23887473.901997179</c:v>
                </c:pt>
                <c:pt idx="4">
                  <c:v>23736571.330212399</c:v>
                </c:pt>
                <c:pt idx="5">
                  <c:v>23507790.076183859</c:v>
                </c:pt>
                <c:pt idx="6">
                  <c:v>22921780.735364798</c:v>
                </c:pt>
                <c:pt idx="7">
                  <c:v>21869331.8075407</c:v>
                </c:pt>
                <c:pt idx="8">
                  <c:v>19377546.594169419</c:v>
                </c:pt>
                <c:pt idx="9">
                  <c:v>11353667.46135067</c:v>
                </c:pt>
              </c:numCache>
            </c:numRef>
          </c:yVal>
          <c:smooth val="0"/>
          <c:extLst>
            <c:ext xmlns:c16="http://schemas.microsoft.com/office/drawing/2014/chart" uri="{C3380CC4-5D6E-409C-BE32-E72D297353CC}">
              <c16:uniqueId val="{00000000-E315-4FCC-A543-AE3C8FF9DD68}"/>
            </c:ext>
          </c:extLst>
        </c:ser>
        <c:ser>
          <c:idx val="3"/>
          <c:order val="1"/>
          <c:tx>
            <c:strRef>
              <c:f>summary!$A$38</c:f>
              <c:strCache>
                <c:ptCount val="1"/>
                <c:pt idx="0">
                  <c:v>航空なし</c:v>
                </c:pt>
              </c:strCache>
            </c:strRef>
          </c:tx>
          <c:spPr>
            <a:ln w="22225">
              <a:solidFill>
                <a:schemeClr val="accent2"/>
              </a:solidFill>
            </a:ln>
          </c:spPr>
          <c:marker>
            <c:symbol val="diamond"/>
            <c:size val="7"/>
            <c:spPr>
              <a:solidFill>
                <a:schemeClr val="accent2"/>
              </a:solidFill>
              <a:ln>
                <a:solidFill>
                  <a:schemeClr val="accent2"/>
                </a:solidFill>
              </a:ln>
            </c:spPr>
          </c:marker>
          <c:xVal>
            <c:numRef>
              <c:f>summary!$B$39:$K$39</c:f>
              <c:numCache>
                <c:formatCode>General</c:formatCode>
                <c:ptCount val="10"/>
                <c:pt idx="0">
                  <c:v>17099.884763331851</c:v>
                </c:pt>
                <c:pt idx="1">
                  <c:v>15296.225015401609</c:v>
                </c:pt>
                <c:pt idx="2">
                  <c:v>13679.907810665471</c:v>
                </c:pt>
                <c:pt idx="3">
                  <c:v>11969.91933433227</c:v>
                </c:pt>
                <c:pt idx="4">
                  <c:v>10259.930857999099</c:v>
                </c:pt>
                <c:pt idx="5">
                  <c:v>8549.942381665931</c:v>
                </c:pt>
                <c:pt idx="6">
                  <c:v>6839.9539053327417</c:v>
                </c:pt>
                <c:pt idx="7">
                  <c:v>5129.9654289995569</c:v>
                </c:pt>
                <c:pt idx="8">
                  <c:v>3419.9769526663708</c:v>
                </c:pt>
                <c:pt idx="9">
                  <c:v>1709.9884763331841</c:v>
                </c:pt>
              </c:numCache>
            </c:numRef>
          </c:xVal>
          <c:yVal>
            <c:numRef>
              <c:f>summary!$B$40:$K$40</c:f>
              <c:numCache>
                <c:formatCode>General</c:formatCode>
                <c:ptCount val="10"/>
                <c:pt idx="0">
                  <c:v>23543713.916343011</c:v>
                </c:pt>
                <c:pt idx="1">
                  <c:v>23233459.915596951</c:v>
                </c:pt>
                <c:pt idx="2">
                  <c:v>22947064.604538839</c:v>
                </c:pt>
                <c:pt idx="3">
                  <c:v>22392837.037262149</c:v>
                </c:pt>
                <c:pt idx="4">
                  <c:v>21807254.695766948</c:v>
                </c:pt>
                <c:pt idx="5">
                  <c:v>20759788.094483051</c:v>
                </c:pt>
                <c:pt idx="6">
                  <c:v>19255155.272755079</c:v>
                </c:pt>
                <c:pt idx="7">
                  <c:v>15890901.133779241</c:v>
                </c:pt>
                <c:pt idx="8">
                  <c:v>11065800.341212871</c:v>
                </c:pt>
                <c:pt idx="9">
                  <c:v>5758895.1192073794</c:v>
                </c:pt>
              </c:numCache>
            </c:numRef>
          </c:yVal>
          <c:smooth val="0"/>
          <c:extLst>
            <c:ext xmlns:c16="http://schemas.microsoft.com/office/drawing/2014/chart" uri="{C3380CC4-5D6E-409C-BE32-E72D297353CC}">
              <c16:uniqueId val="{00000001-E315-4FCC-A543-AE3C8FF9DD68}"/>
            </c:ext>
          </c:extLst>
        </c:ser>
        <c:ser>
          <c:idx val="1"/>
          <c:order val="2"/>
          <c:tx>
            <c:strRef>
              <c:f>summary!$A$14</c:f>
              <c:strCache>
                <c:ptCount val="1"/>
                <c:pt idx="0">
                  <c:v>超電導リニアなし</c:v>
                </c:pt>
              </c:strCache>
            </c:strRef>
          </c:tx>
          <c:spPr>
            <a:ln w="22225" cap="rnd">
              <a:solidFill>
                <a:schemeClr val="accent6">
                  <a:lumMod val="75000"/>
                </a:schemeClr>
              </a:solidFill>
              <a:prstDash val="solid"/>
              <a:round/>
            </a:ln>
          </c:spPr>
          <c:marker>
            <c:symbol val="triangle"/>
            <c:size val="7"/>
            <c:spPr>
              <a:solidFill>
                <a:schemeClr val="accent6">
                  <a:lumMod val="75000"/>
                </a:schemeClr>
              </a:solidFill>
              <a:ln w="9525">
                <a:solidFill>
                  <a:schemeClr val="accent6">
                    <a:lumMod val="75000"/>
                  </a:schemeClr>
                </a:solidFill>
                <a:prstDash val="solid"/>
              </a:ln>
            </c:spPr>
          </c:marker>
          <c:xVal>
            <c:numRef>
              <c:f>summary!$B$18:$K$18</c:f>
              <c:numCache>
                <c:formatCode>General</c:formatCode>
                <c:ptCount val="10"/>
                <c:pt idx="0">
                  <c:v>35175.356398677453</c:v>
                </c:pt>
                <c:pt idx="1">
                  <c:v>31657.820758809648</c:v>
                </c:pt>
                <c:pt idx="2">
                  <c:v>28140.285118941909</c:v>
                </c:pt>
                <c:pt idx="3">
                  <c:v>24622.74947907418</c:v>
                </c:pt>
                <c:pt idx="4">
                  <c:v>21105.21383920639</c:v>
                </c:pt>
                <c:pt idx="5">
                  <c:v>17587.678199338668</c:v>
                </c:pt>
                <c:pt idx="6">
                  <c:v>14070.142559470971</c:v>
                </c:pt>
                <c:pt idx="7">
                  <c:v>10552.60691960322</c:v>
                </c:pt>
                <c:pt idx="8">
                  <c:v>7035.07127973549</c:v>
                </c:pt>
                <c:pt idx="9">
                  <c:v>3517.53563986774</c:v>
                </c:pt>
              </c:numCache>
            </c:numRef>
          </c:xVal>
          <c:yVal>
            <c:numRef>
              <c:f>summary!$B$19:$K$19</c:f>
              <c:numCache>
                <c:formatCode>General</c:formatCode>
                <c:ptCount val="10"/>
                <c:pt idx="0">
                  <c:v>21891525.841499411</c:v>
                </c:pt>
                <c:pt idx="1">
                  <c:v>21763019.983262829</c:v>
                </c:pt>
                <c:pt idx="2">
                  <c:v>21557793.426344231</c:v>
                </c:pt>
                <c:pt idx="3">
                  <c:v>21274003.335753102</c:v>
                </c:pt>
                <c:pt idx="4">
                  <c:v>20934635.62722474</c:v>
                </c:pt>
                <c:pt idx="5">
                  <c:v>20588592.019895449</c:v>
                </c:pt>
                <c:pt idx="6">
                  <c:v>20227310.28010343</c:v>
                </c:pt>
                <c:pt idx="7">
                  <c:v>19794869.26530363</c:v>
                </c:pt>
                <c:pt idx="8">
                  <c:v>19222487.27084744</c:v>
                </c:pt>
                <c:pt idx="9">
                  <c:v>11353667.46248219</c:v>
                </c:pt>
              </c:numCache>
            </c:numRef>
          </c:yVal>
          <c:smooth val="0"/>
          <c:extLst>
            <c:ext xmlns:c16="http://schemas.microsoft.com/office/drawing/2014/chart" uri="{C3380CC4-5D6E-409C-BE32-E72D297353CC}">
              <c16:uniqueId val="{00000002-E315-4FCC-A543-AE3C8FF9DD68}"/>
            </c:ext>
          </c:extLst>
        </c:ser>
        <c:ser>
          <c:idx val="5"/>
          <c:order val="3"/>
          <c:tx>
            <c:strRef>
              <c:f>summary!$A$44</c:f>
              <c:strCache>
                <c:ptCount val="1"/>
                <c:pt idx="0">
                  <c:v>新幹線なし</c:v>
                </c:pt>
              </c:strCache>
            </c:strRef>
          </c:tx>
          <c:spPr>
            <a:ln w="22225">
              <a:solidFill>
                <a:schemeClr val="accent1"/>
              </a:solidFill>
            </a:ln>
          </c:spPr>
          <c:marker>
            <c:symbol val="square"/>
            <c:size val="7"/>
            <c:spPr>
              <a:solidFill>
                <a:schemeClr val="accent1"/>
              </a:solidFill>
              <a:ln>
                <a:solidFill>
                  <a:schemeClr val="accent1"/>
                </a:solidFill>
              </a:ln>
            </c:spPr>
          </c:marker>
          <c:xVal>
            <c:numRef>
              <c:f>summary!$B$48:$K$48</c:f>
              <c:numCache>
                <c:formatCode>General</c:formatCode>
                <c:ptCount val="10"/>
                <c:pt idx="0">
                  <c:v>35175.356398677461</c:v>
                </c:pt>
                <c:pt idx="1">
                  <c:v>31657.820758809659</c:v>
                </c:pt>
                <c:pt idx="2">
                  <c:v>28140.28511894192</c:v>
                </c:pt>
                <c:pt idx="3">
                  <c:v>24622.749479074191</c:v>
                </c:pt>
                <c:pt idx="4">
                  <c:v>21105.213839206459</c:v>
                </c:pt>
                <c:pt idx="5">
                  <c:v>17587.67819933873</c:v>
                </c:pt>
                <c:pt idx="6">
                  <c:v>14070.14255947098</c:v>
                </c:pt>
                <c:pt idx="7">
                  <c:v>10552.60691960324</c:v>
                </c:pt>
                <c:pt idx="8">
                  <c:v>7035.071279735499</c:v>
                </c:pt>
                <c:pt idx="9">
                  <c:v>3517.5356398677491</c:v>
                </c:pt>
              </c:numCache>
            </c:numRef>
          </c:xVal>
          <c:yVal>
            <c:numRef>
              <c:f>summary!$B$49:$K$49</c:f>
              <c:numCache>
                <c:formatCode>General</c:formatCode>
                <c:ptCount val="10"/>
                <c:pt idx="0">
                  <c:v>23435749.67768373</c:v>
                </c:pt>
                <c:pt idx="1">
                  <c:v>23356534.025620971</c:v>
                </c:pt>
                <c:pt idx="2">
                  <c:v>23229926.723807968</c:v>
                </c:pt>
                <c:pt idx="3">
                  <c:v>23020544.770682</c:v>
                </c:pt>
                <c:pt idx="4">
                  <c:v>22772788.65835299</c:v>
                </c:pt>
                <c:pt idx="5">
                  <c:v>22476112.914537679</c:v>
                </c:pt>
                <c:pt idx="6">
                  <c:v>20246108.659458891</c:v>
                </c:pt>
                <c:pt idx="7">
                  <c:v>16508304.274025019</c:v>
                </c:pt>
                <c:pt idx="8">
                  <c:v>11974146.96914125</c:v>
                </c:pt>
                <c:pt idx="9">
                  <c:v>6453003.2473392831</c:v>
                </c:pt>
              </c:numCache>
            </c:numRef>
          </c:yVal>
          <c:smooth val="0"/>
          <c:extLst>
            <c:ext xmlns:c16="http://schemas.microsoft.com/office/drawing/2014/chart" uri="{C3380CC4-5D6E-409C-BE32-E72D297353CC}">
              <c16:uniqueId val="{00000003-E315-4FCC-A543-AE3C8FF9DD68}"/>
            </c:ext>
          </c:extLst>
        </c:ser>
        <c:dLbls>
          <c:showLegendKey val="0"/>
          <c:showVal val="0"/>
          <c:showCatName val="0"/>
          <c:showSerName val="0"/>
          <c:showPercent val="0"/>
          <c:showBubbleSize val="0"/>
        </c:dLbls>
        <c:axId val="858685856"/>
        <c:axId val="635069152"/>
      </c:scatterChart>
      <c:valAx>
        <c:axId val="858685856"/>
        <c:scaling>
          <c:orientation val="minMax"/>
          <c:max val="40000"/>
        </c:scaling>
        <c:delete val="0"/>
        <c:axPos val="b"/>
        <c:majorGridlines>
          <c:spPr>
            <a:ln w="9525" cap="flat" cmpd="sng" algn="ctr">
              <a:solidFill>
                <a:schemeClr val="tx1">
                  <a:lumMod val="15000"/>
                  <a:lumOff val="85000"/>
                </a:schemeClr>
              </a:solidFill>
              <a:prstDash val="solid"/>
              <a:round/>
            </a:ln>
          </c:spPr>
        </c:majorGridlines>
        <c:title>
          <c:tx>
            <c:rich>
              <a:bodyPr rot="0" vert="horz"/>
              <a:lstStyle/>
              <a:p>
                <a:pPr>
                  <a:defRPr lang="ja-JP" b="0"/>
                </a:pPr>
                <a:r>
                  <a:rPr lang="ja-JP" b="0"/>
                  <a:t>二酸化炭素総排出量 </a:t>
                </a:r>
                <a:r>
                  <a:rPr lang="en-US" b="0"/>
                  <a:t>(kt-CO2/day)</a:t>
                </a:r>
                <a:endParaRPr lang="ja-JP" b="0"/>
              </a:p>
            </c:rich>
          </c:tx>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vert="horz"/>
          <a:lstStyle/>
          <a:p>
            <a:pPr>
              <a:defRPr lang="ja-JP"/>
            </a:pPr>
            <a:endParaRPr lang="ja-JP"/>
          </a:p>
        </c:txPr>
        <c:crossAx val="635069152"/>
        <c:crosses val="autoZero"/>
        <c:crossBetween val="midCat"/>
      </c:valAx>
      <c:valAx>
        <c:axId val="635069152"/>
        <c:scaling>
          <c:orientation val="minMax"/>
          <c:max val="25000000"/>
          <c:min val="5000000"/>
        </c:scaling>
        <c:delete val="0"/>
        <c:axPos val="l"/>
        <c:majorGridlines>
          <c:spPr>
            <a:ln w="9525" cap="flat" cmpd="sng" algn="ctr">
              <a:solidFill>
                <a:schemeClr val="tx1">
                  <a:lumMod val="15000"/>
                  <a:lumOff val="85000"/>
                </a:schemeClr>
              </a:solidFill>
              <a:prstDash val="solid"/>
              <a:round/>
            </a:ln>
          </c:spPr>
        </c:majorGridlines>
        <c:title>
          <c:tx>
            <c:rich>
              <a:bodyPr rot="-5400000" vert="horz"/>
              <a:lstStyle/>
              <a:p>
                <a:pPr>
                  <a:defRPr lang="ja-JP" b="0"/>
                </a:pPr>
                <a:r>
                  <a:rPr lang="ja-JP" b="0"/>
                  <a:t>総消費者余剰 </a:t>
                </a:r>
                <a:r>
                  <a:rPr lang="en-US" b="0"/>
                  <a:t>(</a:t>
                </a:r>
                <a:r>
                  <a:rPr lang="ja-JP" b="0"/>
                  <a:t>百万円</a:t>
                </a:r>
                <a:r>
                  <a:rPr lang="en-US" b="0"/>
                  <a:t>/day)</a:t>
                </a:r>
              </a:p>
            </c:rich>
          </c:tx>
          <c:layout>
            <c:manualLayout>
              <c:xMode val="edge"/>
              <c:yMode val="edge"/>
              <c:x val="1.1692003371841292E-2"/>
              <c:y val="0.31051510471131649"/>
            </c:manualLayout>
          </c:layout>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vert="horz"/>
          <a:lstStyle/>
          <a:p>
            <a:pPr>
              <a:defRPr lang="ja-JP"/>
            </a:pPr>
            <a:endParaRPr lang="ja-JP"/>
          </a:p>
        </c:txPr>
        <c:crossAx val="858685856"/>
        <c:crosses val="autoZero"/>
        <c:crossBetween val="midCat"/>
      </c:valAx>
    </c:plotArea>
    <c:plotVisOnly val="1"/>
    <c:dispBlanksAs val="gap"/>
    <c:showDLblsOverMax val="0"/>
  </c:chart>
  <c:txPr>
    <a:bodyPr/>
    <a:lstStyle/>
    <a:p>
      <a:pPr>
        <a:defRPr sz="1000"/>
      </a:pPr>
      <a:endParaRPr lang="ja-JP"/>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007914958034301"/>
          <c:y val="5.0396636481390138E-2"/>
          <c:w val="0.57609935118280653"/>
          <c:h val="0.69354928378154901"/>
        </c:manualLayout>
      </c:layout>
      <c:barChart>
        <c:barDir val="col"/>
        <c:grouping val="stacked"/>
        <c:varyColors val="0"/>
        <c:ser>
          <c:idx val="0"/>
          <c:order val="0"/>
          <c:tx>
            <c:strRef>
              <c:f>'Sheet1 (2)'!$M$16</c:f>
              <c:strCache>
                <c:ptCount val="1"/>
              </c:strCache>
            </c:strRef>
          </c:tx>
          <c:spPr>
            <a:solidFill>
              <a:schemeClr val="accent2"/>
            </a:solidFill>
            <a:ln>
              <a:noFill/>
            </a:ln>
            <a:effectLst/>
          </c:spPr>
          <c:invertIfNegative val="0"/>
          <c:cat>
            <c:strRef>
              <c:f>'Sheet1 (2)'!$Y$8:$AB$8</c:f>
              <c:strCache>
                <c:ptCount val="4"/>
                <c:pt idx="0">
                  <c:v>1-3</c:v>
                </c:pt>
                <c:pt idx="1">
                  <c:v>1-5</c:v>
                </c:pt>
                <c:pt idx="2">
                  <c:v>1-2</c:v>
                </c:pt>
                <c:pt idx="3">
                  <c:v>6-7</c:v>
                </c:pt>
              </c:strCache>
            </c:strRef>
          </c:cat>
          <c:val>
            <c:numRef>
              <c:f>'Sheet1 (2)'!$Y$16:$AB$16</c:f>
              <c:numCache>
                <c:formatCode>General</c:formatCode>
                <c:ptCount val="4"/>
                <c:pt idx="0">
                  <c:v>92</c:v>
                </c:pt>
                <c:pt idx="1">
                  <c:v>84</c:v>
                </c:pt>
                <c:pt idx="2">
                  <c:v>267</c:v>
                </c:pt>
                <c:pt idx="3">
                  <c:v>272</c:v>
                </c:pt>
              </c:numCache>
            </c:numRef>
          </c:val>
          <c:extLst>
            <c:ext xmlns:c16="http://schemas.microsoft.com/office/drawing/2014/chart" uri="{C3380CC4-5D6E-409C-BE32-E72D297353CC}">
              <c16:uniqueId val="{00000000-474B-42BE-9F40-F13679873CBA}"/>
            </c:ext>
          </c:extLst>
        </c:ser>
        <c:ser>
          <c:idx val="1"/>
          <c:order val="1"/>
          <c:tx>
            <c:strRef>
              <c:f>'Sheet1 (2)'!$M$17</c:f>
              <c:strCache>
                <c:ptCount val="1"/>
              </c:strCache>
            </c:strRef>
          </c:tx>
          <c:spPr>
            <a:solidFill>
              <a:srgbClr val="5B9BD5"/>
            </a:solidFill>
            <a:ln>
              <a:noFill/>
            </a:ln>
            <a:effectLst/>
          </c:spPr>
          <c:invertIfNegative val="0"/>
          <c:cat>
            <c:strRef>
              <c:f>'Sheet1 (2)'!$Y$8:$AB$8</c:f>
              <c:strCache>
                <c:ptCount val="4"/>
                <c:pt idx="0">
                  <c:v>1-3</c:v>
                </c:pt>
                <c:pt idx="1">
                  <c:v>1-5</c:v>
                </c:pt>
                <c:pt idx="2">
                  <c:v>1-2</c:v>
                </c:pt>
                <c:pt idx="3">
                  <c:v>6-7</c:v>
                </c:pt>
              </c:strCache>
            </c:strRef>
          </c:cat>
          <c:val>
            <c:numRef>
              <c:f>'Sheet1 (2)'!$Y$17:$AB$17</c:f>
              <c:numCache>
                <c:formatCode>General</c:formatCode>
                <c:ptCount val="4"/>
                <c:pt idx="0">
                  <c:v>120</c:v>
                </c:pt>
                <c:pt idx="1">
                  <c:v>240</c:v>
                </c:pt>
                <c:pt idx="2">
                  <c:v>120</c:v>
                </c:pt>
                <c:pt idx="3">
                  <c:v>240</c:v>
                </c:pt>
              </c:numCache>
            </c:numRef>
          </c:val>
          <c:extLst>
            <c:ext xmlns:c16="http://schemas.microsoft.com/office/drawing/2014/chart" uri="{C3380CC4-5D6E-409C-BE32-E72D297353CC}">
              <c16:uniqueId val="{00000001-474B-42BE-9F40-F13679873CBA}"/>
            </c:ext>
          </c:extLst>
        </c:ser>
        <c:dLbls>
          <c:showLegendKey val="0"/>
          <c:showVal val="0"/>
          <c:showCatName val="0"/>
          <c:showSerName val="0"/>
          <c:showPercent val="0"/>
          <c:showBubbleSize val="0"/>
        </c:dLbls>
        <c:gapWidth val="150"/>
        <c:overlap val="100"/>
        <c:axId val="573810352"/>
        <c:axId val="573809104"/>
      </c:barChart>
      <c:catAx>
        <c:axId val="57381035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rPr>
                  <a:t>OD</a:t>
                </a:r>
                <a:endParaRPr lang="ja-JP" sz="18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c:rich>
          </c:tx>
          <c:layout>
            <c:manualLayout>
              <c:xMode val="edge"/>
              <c:yMode val="edge"/>
              <c:x val="0.17950752616743804"/>
              <c:y val="0.7879772732338515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09104"/>
        <c:crosses val="autoZero"/>
        <c:auto val="1"/>
        <c:lblAlgn val="ctr"/>
        <c:lblOffset val="100"/>
        <c:noMultiLvlLbl val="0"/>
      </c:catAx>
      <c:valAx>
        <c:axId val="573809104"/>
        <c:scaling>
          <c:orientation val="minMax"/>
          <c:max val="900"/>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rPr>
                  <a:t>一般化支払額</a:t>
                </a:r>
                <a:r>
                  <a:rPr lang="en-US" alt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rPr>
                  <a:t>円</a:t>
                </a:r>
                <a:r>
                  <a:rPr lang="en-US" alt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lang="ja-JP"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c:rich>
          </c:tx>
          <c:layout>
            <c:manualLayout>
              <c:xMode val="edge"/>
              <c:yMode val="edge"/>
              <c:x val="9.1226004697516461E-2"/>
              <c:y val="8.5260375880378422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w="952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10352"/>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22292912511054"/>
          <c:y val="0.15413459717606895"/>
          <c:w val="0.72105329809531959"/>
          <c:h val="0.53043996703770857"/>
        </c:manualLayout>
      </c:layout>
      <c:barChart>
        <c:barDir val="col"/>
        <c:grouping val="stacked"/>
        <c:varyColors val="0"/>
        <c:ser>
          <c:idx val="0"/>
          <c:order val="0"/>
          <c:tx>
            <c:strRef>
              <c:f>'Sheet1 (2)'!$M$16</c:f>
              <c:strCache>
                <c:ptCount val="1"/>
              </c:strCache>
            </c:strRef>
          </c:tx>
          <c:spPr>
            <a:solidFill>
              <a:schemeClr val="accent2"/>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(2)'!$AI$16:$AN$16</c:f>
              <c:numCache>
                <c:formatCode>General</c:formatCode>
                <c:ptCount val="6"/>
                <c:pt idx="0">
                  <c:v>338</c:v>
                </c:pt>
                <c:pt idx="1">
                  <c:v>31</c:v>
                </c:pt>
                <c:pt idx="2">
                  <c:v>29</c:v>
                </c:pt>
                <c:pt idx="3">
                  <c:v>27</c:v>
                </c:pt>
                <c:pt idx="4">
                  <c:v>24</c:v>
                </c:pt>
                <c:pt idx="5">
                  <c:v>21</c:v>
                </c:pt>
              </c:numCache>
            </c:numRef>
          </c:val>
          <c:extLst>
            <c:ext xmlns:c16="http://schemas.microsoft.com/office/drawing/2014/chart" uri="{C3380CC4-5D6E-409C-BE32-E72D297353CC}">
              <c16:uniqueId val="{00000000-FD37-4F68-9C3D-9884DCCD1092}"/>
            </c:ext>
          </c:extLst>
        </c:ser>
        <c:ser>
          <c:idx val="1"/>
          <c:order val="1"/>
          <c:tx>
            <c:strRef>
              <c:f>'Sheet1 (2)'!$M$17</c:f>
              <c:strCache>
                <c:ptCount val="1"/>
              </c:strCache>
            </c:strRef>
          </c:tx>
          <c:spPr>
            <a:solidFill>
              <a:srgbClr val="5B9BD5"/>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(2)'!$AI$17:$AN$17</c:f>
              <c:numCache>
                <c:formatCode>General</c:formatCode>
                <c:ptCount val="6"/>
                <c:pt idx="0">
                  <c:v>120</c:v>
                </c:pt>
                <c:pt idx="1">
                  <c:v>120</c:v>
                </c:pt>
                <c:pt idx="2">
                  <c:v>240</c:v>
                </c:pt>
                <c:pt idx="3">
                  <c:v>360</c:v>
                </c:pt>
                <c:pt idx="4">
                  <c:v>480</c:v>
                </c:pt>
                <c:pt idx="5">
                  <c:v>600</c:v>
                </c:pt>
              </c:numCache>
            </c:numRef>
          </c:val>
          <c:extLst>
            <c:ext xmlns:c16="http://schemas.microsoft.com/office/drawing/2014/chart" uri="{C3380CC4-5D6E-409C-BE32-E72D297353CC}">
              <c16:uniqueId val="{00000001-FD37-4F68-9C3D-9884DCCD1092}"/>
            </c:ext>
          </c:extLst>
        </c:ser>
        <c:dLbls>
          <c:showLegendKey val="0"/>
          <c:showVal val="0"/>
          <c:showCatName val="0"/>
          <c:showSerName val="0"/>
          <c:showPercent val="0"/>
          <c:showBubbleSize val="0"/>
        </c:dLbls>
        <c:gapWidth val="150"/>
        <c:overlap val="100"/>
        <c:axId val="573810352"/>
        <c:axId val="573809104"/>
      </c:barChart>
      <c:catAx>
        <c:axId val="57381035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a:latin typeface="Arial" panose="020B0604020202020204" pitchFamily="34" charset="0"/>
                    <a:cs typeface="Arial" panose="020B0604020202020204" pitchFamily="34" charset="0"/>
                  </a:rPr>
                  <a:t>OD</a:t>
                </a:r>
                <a:endParaRPr lang="ja-JP">
                  <a:latin typeface="Arial" panose="020B0604020202020204" pitchFamily="34" charset="0"/>
                  <a:cs typeface="Arial" panose="020B0604020202020204" pitchFamily="34" charset="0"/>
                </a:endParaRPr>
              </a:p>
            </c:rich>
          </c:tx>
          <c:layout>
            <c:manualLayout>
              <c:xMode val="edge"/>
              <c:yMode val="edge"/>
              <c:x val="0.1522096717995535"/>
              <c:y val="0.7257814309510038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09104"/>
        <c:crosses val="autoZero"/>
        <c:auto val="1"/>
        <c:lblAlgn val="ctr"/>
        <c:lblOffset val="100"/>
        <c:noMultiLvlLbl val="0"/>
      </c:catAx>
      <c:valAx>
        <c:axId val="573809104"/>
        <c:scaling>
          <c:orientation val="minMax"/>
          <c:max val="900"/>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dirty="0" err="1">
                    <a:latin typeface="Arial" panose="020B0604020202020204" pitchFamily="34" charset="0"/>
                    <a:cs typeface="Arial" panose="020B0604020202020204" pitchFamily="34" charset="0"/>
                  </a:rPr>
                  <a:t>一般化支払額</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円</a:t>
                </a:r>
                <a:r>
                  <a:rPr lang="en-US" dirty="0">
                    <a:latin typeface="Arial" panose="020B0604020202020204" pitchFamily="34" charset="0"/>
                    <a:cs typeface="Arial" panose="020B0604020202020204" pitchFamily="34" charset="0"/>
                  </a:rPr>
                  <a:t>]</a:t>
                </a:r>
                <a:endParaRPr lang="ja-JP">
                  <a:latin typeface="Arial" panose="020B0604020202020204" pitchFamily="34" charset="0"/>
                  <a:cs typeface="Arial" panose="020B0604020202020204" pitchFamily="34" charset="0"/>
                </a:endParaRPr>
              </a:p>
            </c:rich>
          </c:tx>
          <c:layout>
            <c:manualLayout>
              <c:xMode val="edge"/>
              <c:yMode val="edge"/>
              <c:x val="3.2284770316314486E-2"/>
              <c:y val="0.2023519094094406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w="952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10352"/>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latin typeface="ＭＳ Ｐゴシック" panose="020B0600070205080204" pitchFamily="50" charset="-128"/>
          <a:ea typeface="ＭＳ Ｐゴシック" panose="020B0600070205080204" pitchFamily="50" charset="-128"/>
          <a:cs typeface="源真ゴシックP Medium" panose="020B0402020203020207" pitchFamily="50" charset="-128"/>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22292912511054"/>
          <c:y val="0.15413459717606895"/>
          <c:w val="0.72105329809531959"/>
          <c:h val="0.53043996703770857"/>
        </c:manualLayout>
      </c:layout>
      <c:barChart>
        <c:barDir val="col"/>
        <c:grouping val="stacked"/>
        <c:varyColors val="0"/>
        <c:ser>
          <c:idx val="0"/>
          <c:order val="0"/>
          <c:tx>
            <c:strRef>
              <c:f>'Sheet1 (2)'!$M$16</c:f>
              <c:strCache>
                <c:ptCount val="1"/>
              </c:strCache>
            </c:strRef>
          </c:tx>
          <c:spPr>
            <a:solidFill>
              <a:schemeClr val="accent2"/>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(2)'!$AI$16:$AN$16</c:f>
              <c:numCache>
                <c:formatCode>General</c:formatCode>
                <c:ptCount val="6"/>
                <c:pt idx="0">
                  <c:v>338</c:v>
                </c:pt>
                <c:pt idx="1">
                  <c:v>31</c:v>
                </c:pt>
                <c:pt idx="2">
                  <c:v>29</c:v>
                </c:pt>
                <c:pt idx="3">
                  <c:v>27</c:v>
                </c:pt>
                <c:pt idx="4">
                  <c:v>24</c:v>
                </c:pt>
                <c:pt idx="5">
                  <c:v>21</c:v>
                </c:pt>
              </c:numCache>
            </c:numRef>
          </c:val>
          <c:extLst>
            <c:ext xmlns:c16="http://schemas.microsoft.com/office/drawing/2014/chart" uri="{C3380CC4-5D6E-409C-BE32-E72D297353CC}">
              <c16:uniqueId val="{00000000-B120-8D4B-8F58-1A1652C15566}"/>
            </c:ext>
          </c:extLst>
        </c:ser>
        <c:ser>
          <c:idx val="1"/>
          <c:order val="1"/>
          <c:tx>
            <c:strRef>
              <c:f>'Sheet1 (2)'!$M$17</c:f>
              <c:strCache>
                <c:ptCount val="1"/>
              </c:strCache>
            </c:strRef>
          </c:tx>
          <c:spPr>
            <a:solidFill>
              <a:srgbClr val="5B9BD5"/>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(2)'!$AI$17:$AN$17</c:f>
              <c:numCache>
                <c:formatCode>General</c:formatCode>
                <c:ptCount val="6"/>
                <c:pt idx="0">
                  <c:v>120</c:v>
                </c:pt>
                <c:pt idx="1">
                  <c:v>120</c:v>
                </c:pt>
                <c:pt idx="2">
                  <c:v>240</c:v>
                </c:pt>
                <c:pt idx="3">
                  <c:v>360</c:v>
                </c:pt>
                <c:pt idx="4">
                  <c:v>480</c:v>
                </c:pt>
                <c:pt idx="5">
                  <c:v>600</c:v>
                </c:pt>
              </c:numCache>
            </c:numRef>
          </c:val>
          <c:extLst>
            <c:ext xmlns:c16="http://schemas.microsoft.com/office/drawing/2014/chart" uri="{C3380CC4-5D6E-409C-BE32-E72D297353CC}">
              <c16:uniqueId val="{00000001-B120-8D4B-8F58-1A1652C15566}"/>
            </c:ext>
          </c:extLst>
        </c:ser>
        <c:dLbls>
          <c:showLegendKey val="0"/>
          <c:showVal val="0"/>
          <c:showCatName val="0"/>
          <c:showSerName val="0"/>
          <c:showPercent val="0"/>
          <c:showBubbleSize val="0"/>
        </c:dLbls>
        <c:gapWidth val="150"/>
        <c:overlap val="100"/>
        <c:axId val="573810352"/>
        <c:axId val="573809104"/>
      </c:barChart>
      <c:catAx>
        <c:axId val="57381035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a:latin typeface="Arial" panose="020B0604020202020204" pitchFamily="34" charset="0"/>
                    <a:cs typeface="Arial" panose="020B0604020202020204" pitchFamily="34" charset="0"/>
                  </a:rPr>
                  <a:t>OD</a:t>
                </a:r>
                <a:endParaRPr lang="ja-JP">
                  <a:latin typeface="Arial" panose="020B0604020202020204" pitchFamily="34" charset="0"/>
                  <a:cs typeface="Arial" panose="020B0604020202020204" pitchFamily="34" charset="0"/>
                </a:endParaRPr>
              </a:p>
            </c:rich>
          </c:tx>
          <c:layout>
            <c:manualLayout>
              <c:xMode val="edge"/>
              <c:yMode val="edge"/>
              <c:x val="0.1522096717995535"/>
              <c:y val="0.7257814309510038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09104"/>
        <c:crosses val="autoZero"/>
        <c:auto val="1"/>
        <c:lblAlgn val="ctr"/>
        <c:lblOffset val="100"/>
        <c:noMultiLvlLbl val="0"/>
      </c:catAx>
      <c:valAx>
        <c:axId val="573809104"/>
        <c:scaling>
          <c:orientation val="minMax"/>
          <c:max val="900"/>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dirty="0" err="1">
                    <a:latin typeface="Arial" panose="020B0604020202020204" pitchFamily="34" charset="0"/>
                    <a:cs typeface="Arial" panose="020B0604020202020204" pitchFamily="34" charset="0"/>
                  </a:rPr>
                  <a:t>一般化支払額</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円</a:t>
                </a:r>
                <a:r>
                  <a:rPr lang="en-US" dirty="0">
                    <a:latin typeface="Arial" panose="020B0604020202020204" pitchFamily="34" charset="0"/>
                    <a:cs typeface="Arial" panose="020B0604020202020204" pitchFamily="34" charset="0"/>
                  </a:rPr>
                  <a:t>]</a:t>
                </a:r>
                <a:endParaRPr lang="ja-JP">
                  <a:latin typeface="Arial" panose="020B0604020202020204" pitchFamily="34" charset="0"/>
                  <a:cs typeface="Arial" panose="020B0604020202020204" pitchFamily="34" charset="0"/>
                </a:endParaRPr>
              </a:p>
            </c:rich>
          </c:tx>
          <c:layout>
            <c:manualLayout>
              <c:xMode val="edge"/>
              <c:yMode val="edge"/>
              <c:x val="3.2284770316314486E-2"/>
              <c:y val="0.20235190940944064"/>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w="952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10352"/>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latin typeface="ＭＳ Ｐゴシック" panose="020B0600070205080204" pitchFamily="50" charset="-128"/>
          <a:ea typeface="ＭＳ Ｐゴシック" panose="020B0600070205080204" pitchFamily="50" charset="-128"/>
          <a:cs typeface="源真ゴシックP Medium" panose="020B0402020203020207" pitchFamily="50" charset="-128"/>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22292912511054"/>
          <c:y val="0.15413459717606895"/>
          <c:w val="0.72105329809531959"/>
          <c:h val="0.53043996703770857"/>
        </c:manualLayout>
      </c:layout>
      <c:barChart>
        <c:barDir val="col"/>
        <c:grouping val="stacked"/>
        <c:varyColors val="0"/>
        <c:ser>
          <c:idx val="0"/>
          <c:order val="0"/>
          <c:tx>
            <c:strRef>
              <c:f>'Sheet1 (2)'!$M$16</c:f>
              <c:strCache>
                <c:ptCount val="1"/>
              </c:strCache>
            </c:strRef>
          </c:tx>
          <c:spPr>
            <a:solidFill>
              <a:schemeClr val="accent2"/>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(2)'!$AI$16:$AN$16</c:f>
              <c:numCache>
                <c:formatCode>General</c:formatCode>
                <c:ptCount val="6"/>
                <c:pt idx="0">
                  <c:v>338</c:v>
                </c:pt>
                <c:pt idx="1">
                  <c:v>31</c:v>
                </c:pt>
                <c:pt idx="2">
                  <c:v>29</c:v>
                </c:pt>
                <c:pt idx="3">
                  <c:v>27</c:v>
                </c:pt>
                <c:pt idx="4">
                  <c:v>24</c:v>
                </c:pt>
                <c:pt idx="5">
                  <c:v>21</c:v>
                </c:pt>
              </c:numCache>
            </c:numRef>
          </c:val>
          <c:extLst>
            <c:ext xmlns:c16="http://schemas.microsoft.com/office/drawing/2014/chart" uri="{C3380CC4-5D6E-409C-BE32-E72D297353CC}">
              <c16:uniqueId val="{00000000-FD37-4F68-9C3D-9884DCCD1092}"/>
            </c:ext>
          </c:extLst>
        </c:ser>
        <c:ser>
          <c:idx val="1"/>
          <c:order val="1"/>
          <c:tx>
            <c:strRef>
              <c:f>'Sheet1 (2)'!$M$17</c:f>
              <c:strCache>
                <c:ptCount val="1"/>
              </c:strCache>
            </c:strRef>
          </c:tx>
          <c:spPr>
            <a:solidFill>
              <a:srgbClr val="5B9BD5"/>
            </a:solidFill>
            <a:ln>
              <a:noFill/>
            </a:ln>
            <a:effectLst/>
          </c:spPr>
          <c:invertIfNegative val="0"/>
          <c:cat>
            <c:strRef>
              <c:f>'Sheet1 (2)'!$AI$8:$AN$8</c:f>
              <c:strCache>
                <c:ptCount val="6"/>
                <c:pt idx="0">
                  <c:v>1-3</c:v>
                </c:pt>
                <c:pt idx="1">
                  <c:v>3-5</c:v>
                </c:pt>
                <c:pt idx="2">
                  <c:v>5-6</c:v>
                </c:pt>
                <c:pt idx="3">
                  <c:v>3-6</c:v>
                </c:pt>
                <c:pt idx="4">
                  <c:v>3-4</c:v>
                </c:pt>
                <c:pt idx="5">
                  <c:v>2-3</c:v>
                </c:pt>
              </c:strCache>
            </c:strRef>
          </c:cat>
          <c:val>
            <c:numRef>
              <c:f>'Sheet1 (2)'!$AI$17:$AN$17</c:f>
              <c:numCache>
                <c:formatCode>General</c:formatCode>
                <c:ptCount val="6"/>
                <c:pt idx="0">
                  <c:v>120</c:v>
                </c:pt>
                <c:pt idx="1">
                  <c:v>120</c:v>
                </c:pt>
                <c:pt idx="2">
                  <c:v>240</c:v>
                </c:pt>
                <c:pt idx="3">
                  <c:v>360</c:v>
                </c:pt>
                <c:pt idx="4">
                  <c:v>480</c:v>
                </c:pt>
                <c:pt idx="5">
                  <c:v>600</c:v>
                </c:pt>
              </c:numCache>
            </c:numRef>
          </c:val>
          <c:extLst>
            <c:ext xmlns:c16="http://schemas.microsoft.com/office/drawing/2014/chart" uri="{C3380CC4-5D6E-409C-BE32-E72D297353CC}">
              <c16:uniqueId val="{00000001-FD37-4F68-9C3D-9884DCCD1092}"/>
            </c:ext>
          </c:extLst>
        </c:ser>
        <c:dLbls>
          <c:showLegendKey val="0"/>
          <c:showVal val="0"/>
          <c:showCatName val="0"/>
          <c:showSerName val="0"/>
          <c:showPercent val="0"/>
          <c:showBubbleSize val="0"/>
        </c:dLbls>
        <c:gapWidth val="150"/>
        <c:overlap val="100"/>
        <c:axId val="573810352"/>
        <c:axId val="573809104"/>
      </c:barChart>
      <c:catAx>
        <c:axId val="573810352"/>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a:latin typeface="Arial" panose="020B0604020202020204" pitchFamily="34" charset="0"/>
                    <a:cs typeface="Arial" panose="020B0604020202020204" pitchFamily="34" charset="0"/>
                  </a:rPr>
                  <a:t>OD</a:t>
                </a:r>
                <a:endParaRPr lang="ja-JP">
                  <a:latin typeface="Arial" panose="020B0604020202020204" pitchFamily="34" charset="0"/>
                  <a:cs typeface="Arial" panose="020B0604020202020204" pitchFamily="34" charset="0"/>
                </a:endParaRPr>
              </a:p>
            </c:rich>
          </c:tx>
          <c:layout>
            <c:manualLayout>
              <c:xMode val="edge"/>
              <c:yMode val="edge"/>
              <c:x val="0.1522096717995535"/>
              <c:y val="0.7257814309510038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09104"/>
        <c:crosses val="autoZero"/>
        <c:auto val="1"/>
        <c:lblAlgn val="ctr"/>
        <c:lblOffset val="100"/>
        <c:noMultiLvlLbl val="0"/>
      </c:catAx>
      <c:valAx>
        <c:axId val="573809104"/>
        <c:scaling>
          <c:orientation val="minMax"/>
          <c:max val="900"/>
          <c:min val="0"/>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r>
                  <a:rPr lang="en-US" dirty="0" err="1">
                    <a:latin typeface="Arial" panose="020B0604020202020204" pitchFamily="34" charset="0"/>
                    <a:cs typeface="Arial" panose="020B0604020202020204" pitchFamily="34" charset="0"/>
                  </a:rPr>
                  <a:t>一般化支払額</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円</a:t>
                </a:r>
                <a:r>
                  <a:rPr lang="en-US" dirty="0">
                    <a:latin typeface="Arial" panose="020B0604020202020204" pitchFamily="34" charset="0"/>
                    <a:cs typeface="Arial" panose="020B0604020202020204" pitchFamily="34" charset="0"/>
                  </a:rPr>
                  <a:t>]</a:t>
                </a:r>
                <a:endParaRPr lang="ja-JP">
                  <a:latin typeface="Arial" panose="020B0604020202020204" pitchFamily="34" charset="0"/>
                  <a:cs typeface="Arial" panose="020B0604020202020204" pitchFamily="34" charset="0"/>
                </a:endParaRPr>
              </a:p>
            </c:rich>
          </c:tx>
          <c:layout>
            <c:manualLayout>
              <c:xMode val="edge"/>
              <c:yMode val="edge"/>
              <c:x val="2.400385383557478E-3"/>
              <c:y val="0.1348315411888115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title>
        <c:numFmt formatCode="General" sourceLinked="1"/>
        <c:majorTickMark val="in"/>
        <c:minorTickMark val="none"/>
        <c:tickLblPos val="nextTo"/>
        <c:spPr>
          <a:noFill/>
          <a:ln w="952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rial" panose="020B0604020202020204" pitchFamily="34" charset="0"/>
                <a:ea typeface="ＭＳ Ｐゴシック" panose="020B0600070205080204" pitchFamily="50" charset="-128"/>
                <a:cs typeface="Arial" panose="020B0604020202020204" pitchFamily="34" charset="0"/>
              </a:defRPr>
            </a:pPr>
            <a:endParaRPr lang="ja-JP"/>
          </a:p>
        </c:txPr>
        <c:crossAx val="573810352"/>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latin typeface="ＭＳ Ｐゴシック" panose="020B0600070205080204" pitchFamily="50" charset="-128"/>
          <a:ea typeface="ＭＳ Ｐゴシック" panose="020B0600070205080204" pitchFamily="50" charset="-128"/>
          <a:cs typeface="源真ゴシックP Medium" panose="020B0402020203020207" pitchFamily="50" charset="-128"/>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summary!$A$1</c:f>
              <c:strCache>
                <c:ptCount val="1"/>
                <c:pt idx="0">
                  <c:v>base</c:v>
                </c:pt>
              </c:strCache>
            </c:strRef>
          </c:tx>
          <c:spPr>
            <a:ln w="19050" cap="rnd">
              <a:solidFill>
                <a:sysClr val="windowText" lastClr="000000"/>
              </a:solidFill>
              <a:prstDash val="solid"/>
              <a:round/>
            </a:ln>
          </c:spPr>
          <c:marker>
            <c:symbol val="circle"/>
            <c:size val="5"/>
            <c:spPr>
              <a:solidFill>
                <a:schemeClr val="tx1"/>
              </a:solidFill>
              <a:ln w="9525">
                <a:solidFill>
                  <a:sysClr val="windowText" lastClr="000000"/>
                </a:solidFill>
                <a:prstDash val="solid"/>
              </a:ln>
            </c:spPr>
          </c:marker>
          <c:xVal>
            <c:numRef>
              <c:f>summary!$B$10:$K$10</c:f>
              <c:numCache>
                <c:formatCode>General</c:formatCode>
                <c:ptCount val="10"/>
                <c:pt idx="0">
                  <c:v>35175.356398677497</c:v>
                </c:pt>
                <c:pt idx="1">
                  <c:v>31657.820758809699</c:v>
                </c:pt>
                <c:pt idx="2">
                  <c:v>28140.28511894192</c:v>
                </c:pt>
                <c:pt idx="3">
                  <c:v>24622.749479074191</c:v>
                </c:pt>
                <c:pt idx="4">
                  <c:v>21105.21383920647</c:v>
                </c:pt>
                <c:pt idx="5">
                  <c:v>17587.67819933873</c:v>
                </c:pt>
                <c:pt idx="6">
                  <c:v>14070.142559470991</c:v>
                </c:pt>
                <c:pt idx="7">
                  <c:v>10552.60691960324</c:v>
                </c:pt>
                <c:pt idx="8">
                  <c:v>7035.07127973551</c:v>
                </c:pt>
                <c:pt idx="9">
                  <c:v>3517.5356398677491</c:v>
                </c:pt>
              </c:numCache>
            </c:numRef>
          </c:xVal>
          <c:yVal>
            <c:numRef>
              <c:f>summary!$B$11:$K$11</c:f>
              <c:numCache>
                <c:formatCode>General</c:formatCode>
                <c:ptCount val="10"/>
                <c:pt idx="0">
                  <c:v>24060228.809530351</c:v>
                </c:pt>
                <c:pt idx="1">
                  <c:v>24031613.588645201</c:v>
                </c:pt>
                <c:pt idx="2">
                  <c:v>23972824.288648851</c:v>
                </c:pt>
                <c:pt idx="3">
                  <c:v>23887473.901997179</c:v>
                </c:pt>
                <c:pt idx="4">
                  <c:v>23736571.330212399</c:v>
                </c:pt>
                <c:pt idx="5">
                  <c:v>23507790.076183859</c:v>
                </c:pt>
                <c:pt idx="6">
                  <c:v>22921780.735364798</c:v>
                </c:pt>
                <c:pt idx="7">
                  <c:v>21869331.8075407</c:v>
                </c:pt>
                <c:pt idx="8">
                  <c:v>19377546.594169419</c:v>
                </c:pt>
                <c:pt idx="9">
                  <c:v>11353667.46135067</c:v>
                </c:pt>
              </c:numCache>
            </c:numRef>
          </c:yVal>
          <c:smooth val="0"/>
          <c:extLst>
            <c:ext xmlns:c16="http://schemas.microsoft.com/office/drawing/2014/chart" uri="{C3380CC4-5D6E-409C-BE32-E72D297353CC}">
              <c16:uniqueId val="{00000000-500F-4163-9F23-C9A943993148}"/>
            </c:ext>
          </c:extLst>
        </c:ser>
        <c:dLbls>
          <c:showLegendKey val="0"/>
          <c:showVal val="0"/>
          <c:showCatName val="0"/>
          <c:showSerName val="0"/>
          <c:showPercent val="0"/>
          <c:showBubbleSize val="0"/>
        </c:dLbls>
        <c:axId val="858685856"/>
        <c:axId val="635069152"/>
      </c:scatterChart>
      <c:valAx>
        <c:axId val="858685856"/>
        <c:scaling>
          <c:orientation val="minMax"/>
        </c:scaling>
        <c:delete val="0"/>
        <c:axPos val="b"/>
        <c:majorGridlines>
          <c:spPr>
            <a:ln w="9525" cap="flat" cmpd="sng" algn="ctr">
              <a:solidFill>
                <a:schemeClr val="tx1">
                  <a:lumMod val="15000"/>
                  <a:lumOff val="85000"/>
                </a:schemeClr>
              </a:solidFill>
              <a:prstDash val="solid"/>
              <a:round/>
            </a:ln>
          </c:spPr>
        </c:majorGridlines>
        <c:title>
          <c:tx>
            <c:rich>
              <a:bodyPr rot="0" spcFirstLastPara="1" vertOverflow="ellipsis" vert="horz" wrap="square" anchor="ctr" anchorCtr="1"/>
              <a:lstStyle/>
              <a:p>
                <a:pPr>
                  <a:defRPr lang="ja-JP" sz="1000" b="0" i="0" strike="noStrike" kern="1200" baseline="0">
                    <a:solidFill>
                      <a:schemeClr val="tx1">
                        <a:lumMod val="65000"/>
                        <a:lumOff val="35000"/>
                      </a:schemeClr>
                    </a:solidFill>
                    <a:latin typeface="+mn-lt"/>
                    <a:ea typeface="+mn-ea"/>
                    <a:cs typeface="+mn-cs"/>
                  </a:defRPr>
                </a:pPr>
                <a:r>
                  <a:rPr lang="ja-JP" altLang="en-US"/>
                  <a:t>二酸化炭素総排出量 </a:t>
                </a:r>
                <a:r>
                  <a:rPr lang="en-US" altLang="ja-JP"/>
                  <a:t>(kt-CO2/day)</a:t>
                </a:r>
                <a:endParaRPr lang="ja-JP" altLang="en-US"/>
              </a:p>
            </c:rich>
          </c:tx>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spcFirstLastPara="1" vertOverflow="ellipsis" vert="horz" wrap="square" anchor="ctr" anchorCtr="1"/>
          <a:lstStyle/>
          <a:p>
            <a:pPr>
              <a:defRPr lang="ja-JP" sz="1100" b="0" i="0" strike="noStrike" kern="1200" baseline="0">
                <a:solidFill>
                  <a:schemeClr val="tx1">
                    <a:lumMod val="65000"/>
                    <a:lumOff val="35000"/>
                  </a:schemeClr>
                </a:solidFill>
                <a:latin typeface="+mn-lt"/>
                <a:ea typeface="+mn-ea"/>
                <a:cs typeface="+mn-cs"/>
              </a:defRPr>
            </a:pPr>
            <a:endParaRPr lang="ja-JP"/>
          </a:p>
        </c:txPr>
        <c:crossAx val="635069152"/>
        <c:crosses val="autoZero"/>
        <c:crossBetween val="midCat"/>
      </c:valAx>
      <c:valAx>
        <c:axId val="635069152"/>
        <c:scaling>
          <c:orientation val="minMax"/>
          <c:max val="25000000"/>
          <c:min val="10000000"/>
        </c:scaling>
        <c:delete val="0"/>
        <c:axPos val="l"/>
        <c:majorGridlines>
          <c:spPr>
            <a:ln w="9525" cap="flat" cmpd="sng" algn="ctr">
              <a:solidFill>
                <a:schemeClr val="tx1">
                  <a:lumMod val="15000"/>
                  <a:lumOff val="85000"/>
                </a:schemeClr>
              </a:solidFill>
              <a:prstDash val="solid"/>
              <a:round/>
            </a:ln>
          </c:spPr>
        </c:majorGridlines>
        <c:title>
          <c:tx>
            <c:rich>
              <a:bodyPr rot="-5400000" spcFirstLastPara="1" vertOverflow="ellipsis" vert="horz" wrap="square" anchor="ctr" anchorCtr="1"/>
              <a:lstStyle/>
              <a:p>
                <a:pPr>
                  <a:defRPr lang="ja-JP" sz="1000" b="0" i="0" strike="noStrike" kern="1200" baseline="0">
                    <a:solidFill>
                      <a:schemeClr val="tx1">
                        <a:lumMod val="65000"/>
                        <a:lumOff val="35000"/>
                      </a:schemeClr>
                    </a:solidFill>
                    <a:latin typeface="+mn-lt"/>
                    <a:ea typeface="+mn-ea"/>
                    <a:cs typeface="+mn-cs"/>
                  </a:defRPr>
                </a:pPr>
                <a:r>
                  <a:rPr lang="ja-JP" altLang="en-US"/>
                  <a:t>総消費者余剰 </a:t>
                </a:r>
                <a:r>
                  <a:rPr lang="en-US" altLang="ja-JP"/>
                  <a:t>(</a:t>
                </a:r>
                <a:r>
                  <a:rPr lang="ja-JP" altLang="en-US"/>
                  <a:t>百万円</a:t>
                </a:r>
                <a:r>
                  <a:rPr lang="en-US" altLang="ja-JP"/>
                  <a:t>/day)</a:t>
                </a:r>
              </a:p>
            </c:rich>
          </c:tx>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spcFirstLastPara="1" vertOverflow="ellipsis" vert="horz" wrap="square" anchor="ctr" anchorCtr="1"/>
          <a:lstStyle/>
          <a:p>
            <a:pPr>
              <a:defRPr lang="ja-JP" sz="1100" b="0" i="0" strike="noStrike" kern="1200" baseline="0">
                <a:solidFill>
                  <a:schemeClr val="tx1">
                    <a:lumMod val="65000"/>
                    <a:lumOff val="35000"/>
                  </a:schemeClr>
                </a:solidFill>
                <a:latin typeface="+mn-lt"/>
                <a:ea typeface="+mn-ea"/>
                <a:cs typeface="+mn-cs"/>
              </a:defRPr>
            </a:pPr>
            <a:endParaRPr lang="ja-JP"/>
          </a:p>
        </c:txPr>
        <c:crossAx val="858685856"/>
        <c:crosses val="autoZero"/>
        <c:crossBetween val="midCat"/>
        <c:majorUnit val="2500000"/>
      </c:valAx>
    </c:plotArea>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summary!$A$1</c:f>
              <c:strCache>
                <c:ptCount val="1"/>
                <c:pt idx="0">
                  <c:v>base</c:v>
                </c:pt>
              </c:strCache>
            </c:strRef>
          </c:tx>
          <c:spPr>
            <a:ln w="19050" cap="rnd">
              <a:solidFill>
                <a:sysClr val="windowText" lastClr="000000"/>
              </a:solidFill>
              <a:prstDash val="solid"/>
              <a:round/>
            </a:ln>
          </c:spPr>
          <c:marker>
            <c:symbol val="circle"/>
            <c:size val="5"/>
            <c:spPr>
              <a:solidFill>
                <a:schemeClr val="tx1"/>
              </a:solidFill>
              <a:ln w="9525">
                <a:solidFill>
                  <a:sysClr val="windowText" lastClr="000000"/>
                </a:solidFill>
                <a:prstDash val="solid"/>
              </a:ln>
            </c:spPr>
          </c:marker>
          <c:xVal>
            <c:numRef>
              <c:f>summary!$B$10:$K$10</c:f>
              <c:numCache>
                <c:formatCode>General</c:formatCode>
                <c:ptCount val="10"/>
                <c:pt idx="0">
                  <c:v>35175.356398677497</c:v>
                </c:pt>
                <c:pt idx="1">
                  <c:v>31657.820758809699</c:v>
                </c:pt>
                <c:pt idx="2">
                  <c:v>28140.28511894192</c:v>
                </c:pt>
                <c:pt idx="3">
                  <c:v>24622.749479074191</c:v>
                </c:pt>
                <c:pt idx="4">
                  <c:v>21105.21383920647</c:v>
                </c:pt>
                <c:pt idx="5">
                  <c:v>17587.67819933873</c:v>
                </c:pt>
                <c:pt idx="6">
                  <c:v>14070.142559470991</c:v>
                </c:pt>
                <c:pt idx="7">
                  <c:v>10552.60691960324</c:v>
                </c:pt>
                <c:pt idx="8">
                  <c:v>7035.07127973551</c:v>
                </c:pt>
                <c:pt idx="9">
                  <c:v>3517.5356398677491</c:v>
                </c:pt>
              </c:numCache>
            </c:numRef>
          </c:xVal>
          <c:yVal>
            <c:numRef>
              <c:f>summary!$B$11:$K$11</c:f>
              <c:numCache>
                <c:formatCode>General</c:formatCode>
                <c:ptCount val="10"/>
                <c:pt idx="0">
                  <c:v>24060228.809530351</c:v>
                </c:pt>
                <c:pt idx="1">
                  <c:v>24031613.588645201</c:v>
                </c:pt>
                <c:pt idx="2">
                  <c:v>23972824.288648851</c:v>
                </c:pt>
                <c:pt idx="3">
                  <c:v>23887473.901997179</c:v>
                </c:pt>
                <c:pt idx="4">
                  <c:v>23736571.330212399</c:v>
                </c:pt>
                <c:pt idx="5">
                  <c:v>23507790.076183859</c:v>
                </c:pt>
                <c:pt idx="6">
                  <c:v>22921780.735364798</c:v>
                </c:pt>
                <c:pt idx="7">
                  <c:v>21869331.8075407</c:v>
                </c:pt>
                <c:pt idx="8">
                  <c:v>19377546.594169419</c:v>
                </c:pt>
                <c:pt idx="9">
                  <c:v>11353667.46135067</c:v>
                </c:pt>
              </c:numCache>
            </c:numRef>
          </c:yVal>
          <c:smooth val="0"/>
          <c:extLst>
            <c:ext xmlns:c16="http://schemas.microsoft.com/office/drawing/2014/chart" uri="{C3380CC4-5D6E-409C-BE32-E72D297353CC}">
              <c16:uniqueId val="{00000000-7FC4-4281-B02A-41C68D4CFBFD}"/>
            </c:ext>
          </c:extLst>
        </c:ser>
        <c:dLbls>
          <c:showLegendKey val="0"/>
          <c:showVal val="0"/>
          <c:showCatName val="0"/>
          <c:showSerName val="0"/>
          <c:showPercent val="0"/>
          <c:showBubbleSize val="0"/>
        </c:dLbls>
        <c:axId val="858685856"/>
        <c:axId val="635069152"/>
      </c:scatterChart>
      <c:valAx>
        <c:axId val="858685856"/>
        <c:scaling>
          <c:orientation val="minMax"/>
        </c:scaling>
        <c:delete val="0"/>
        <c:axPos val="b"/>
        <c:majorGridlines>
          <c:spPr>
            <a:ln w="9525" cap="flat" cmpd="sng" algn="ctr">
              <a:solidFill>
                <a:schemeClr val="tx1">
                  <a:lumMod val="15000"/>
                  <a:lumOff val="85000"/>
                </a:schemeClr>
              </a:solidFill>
              <a:prstDash val="solid"/>
              <a:round/>
            </a:ln>
          </c:spPr>
        </c:majorGridlines>
        <c:title>
          <c:tx>
            <c:rich>
              <a:bodyPr rot="0" spcFirstLastPara="1" vertOverflow="ellipsis" vert="horz" wrap="square" anchor="ctr" anchorCtr="1"/>
              <a:lstStyle/>
              <a:p>
                <a:pPr>
                  <a:defRPr lang="ja-JP" sz="1400" b="0" i="0" strike="noStrike" kern="1200" baseline="0">
                    <a:solidFill>
                      <a:schemeClr val="tx1">
                        <a:lumMod val="65000"/>
                        <a:lumOff val="35000"/>
                      </a:schemeClr>
                    </a:solidFill>
                    <a:latin typeface="+mn-lt"/>
                    <a:ea typeface="+mn-ea"/>
                    <a:cs typeface="+mn-cs"/>
                  </a:defRPr>
                </a:pPr>
                <a:r>
                  <a:rPr lang="ja-JP" altLang="en-US" sz="1400"/>
                  <a:t>二酸化炭素総排出量 </a:t>
                </a:r>
                <a:r>
                  <a:rPr lang="en-US" altLang="ja-JP" sz="1400"/>
                  <a:t>(kt-CO2/day)</a:t>
                </a:r>
                <a:endParaRPr lang="ja-JP" altLang="en-US" sz="1400"/>
              </a:p>
            </c:rich>
          </c:tx>
          <c:layout>
            <c:manualLayout>
              <c:xMode val="edge"/>
              <c:yMode val="edge"/>
              <c:x val="0.40469081226410214"/>
              <c:y val="0.91616738181270707"/>
            </c:manualLayout>
          </c:layout>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spcFirstLastPara="1" vertOverflow="ellipsis" vert="horz" wrap="square" anchor="ctr" anchorCtr="1"/>
          <a:lstStyle/>
          <a:p>
            <a:pPr>
              <a:defRPr lang="ja-JP" sz="1100" b="0" i="0" strike="noStrike" kern="1200" baseline="0">
                <a:solidFill>
                  <a:schemeClr val="tx1">
                    <a:lumMod val="65000"/>
                    <a:lumOff val="35000"/>
                  </a:schemeClr>
                </a:solidFill>
                <a:latin typeface="+mn-lt"/>
                <a:ea typeface="+mn-ea"/>
                <a:cs typeface="+mn-cs"/>
              </a:defRPr>
            </a:pPr>
            <a:endParaRPr lang="ja-JP"/>
          </a:p>
        </c:txPr>
        <c:crossAx val="635069152"/>
        <c:crosses val="autoZero"/>
        <c:crossBetween val="midCat"/>
      </c:valAx>
      <c:valAx>
        <c:axId val="635069152"/>
        <c:scaling>
          <c:orientation val="minMax"/>
          <c:max val="25000000"/>
          <c:min val="10000000"/>
        </c:scaling>
        <c:delete val="0"/>
        <c:axPos val="l"/>
        <c:majorGridlines>
          <c:spPr>
            <a:ln w="9525" cap="flat" cmpd="sng" algn="ctr">
              <a:solidFill>
                <a:schemeClr val="tx1">
                  <a:lumMod val="15000"/>
                  <a:lumOff val="85000"/>
                </a:schemeClr>
              </a:solidFill>
              <a:prstDash val="solid"/>
              <a:round/>
            </a:ln>
          </c:spPr>
        </c:majorGridlines>
        <c:title>
          <c:tx>
            <c:rich>
              <a:bodyPr rot="-5400000" spcFirstLastPara="1" vertOverflow="ellipsis" vert="horz" wrap="square" anchor="ctr" anchorCtr="1"/>
              <a:lstStyle/>
              <a:p>
                <a:pPr>
                  <a:defRPr lang="ja-JP" sz="1400" b="0" i="0" strike="noStrike" kern="1200" baseline="0">
                    <a:solidFill>
                      <a:schemeClr val="tx1">
                        <a:lumMod val="65000"/>
                        <a:lumOff val="35000"/>
                      </a:schemeClr>
                    </a:solidFill>
                    <a:latin typeface="+mn-lt"/>
                    <a:ea typeface="+mn-ea"/>
                    <a:cs typeface="+mn-cs"/>
                  </a:defRPr>
                </a:pPr>
                <a:r>
                  <a:rPr lang="ja-JP" altLang="en-US" sz="1400" b="0"/>
                  <a:t>総消費者余剰 </a:t>
                </a:r>
                <a:r>
                  <a:rPr lang="en-US" altLang="ja-JP" sz="1400" b="0"/>
                  <a:t>(</a:t>
                </a:r>
                <a:r>
                  <a:rPr lang="ja-JP" altLang="en-US" sz="1400" b="0"/>
                  <a:t>百万円</a:t>
                </a:r>
                <a:r>
                  <a:rPr lang="en-US" altLang="ja-JP" sz="1400" b="0"/>
                  <a:t>/day)</a:t>
                </a:r>
              </a:p>
            </c:rich>
          </c:tx>
          <c:layout>
            <c:manualLayout>
              <c:xMode val="edge"/>
              <c:yMode val="edge"/>
              <c:x val="9.8495424228323258E-3"/>
              <c:y val="0.2448951746461909"/>
            </c:manualLayout>
          </c:layout>
          <c:overlay val="0"/>
          <c:spPr>
            <a:noFill/>
            <a:ln>
              <a:noFill/>
              <a:prstDash val="solid"/>
            </a:ln>
          </c:spPr>
        </c:title>
        <c:numFmt formatCode="#,##0," sourceLinked="0"/>
        <c:majorTickMark val="none"/>
        <c:minorTickMark val="none"/>
        <c:tickLblPos val="nextTo"/>
        <c:spPr>
          <a:noFill/>
          <a:ln w="9525" cap="flat" cmpd="sng" algn="ctr">
            <a:solidFill>
              <a:schemeClr val="tx1">
                <a:lumMod val="25000"/>
                <a:lumOff val="75000"/>
              </a:schemeClr>
            </a:solidFill>
            <a:prstDash val="solid"/>
            <a:round/>
          </a:ln>
        </c:spPr>
        <c:txPr>
          <a:bodyPr rot="-60000000" spcFirstLastPara="1" vertOverflow="ellipsis" vert="horz" wrap="square" anchor="ctr" anchorCtr="1"/>
          <a:lstStyle/>
          <a:p>
            <a:pPr>
              <a:defRPr lang="ja-JP" sz="1100" b="0" i="0" strike="noStrike" kern="1200" baseline="0">
                <a:solidFill>
                  <a:schemeClr val="tx1">
                    <a:lumMod val="65000"/>
                    <a:lumOff val="35000"/>
                  </a:schemeClr>
                </a:solidFill>
                <a:latin typeface="+mn-lt"/>
                <a:ea typeface="+mn-ea"/>
                <a:cs typeface="+mn-cs"/>
              </a:defRPr>
            </a:pPr>
            <a:endParaRPr lang="ja-JP"/>
          </a:p>
        </c:txPr>
        <c:crossAx val="858685856"/>
        <c:crosses val="autoZero"/>
        <c:crossBetween val="midCat"/>
        <c:majorUnit val="2500000"/>
      </c:valAx>
    </c:plotArea>
    <c:plotVisOnly val="1"/>
    <c:dispBlanksAs val="gap"/>
    <c:showDLblsOverMax val="0"/>
  </c:chart>
  <c:spPr>
    <a:ln>
      <a:noFill/>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6.9444444444444448E-7"/>
                  <c:y val="-6.8274305555555581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0.56591180555555565"/>
                  <c:y val="2.579305555555555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summary!$C$6:$C$9</c:f>
              <c:numCache>
                <c:formatCode>General</c:formatCode>
                <c:ptCount val="4"/>
                <c:pt idx="0">
                  <c:v>175921907.27130869</c:v>
                </c:pt>
                <c:pt idx="1">
                  <c:v>334566695.87189752</c:v>
                </c:pt>
                <c:pt idx="2">
                  <c:v>78125055.86324665</c:v>
                </c:pt>
                <c:pt idx="3">
                  <c:v>2108422.7914917222</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spPr>
            <a:ln w="12700">
              <a:prstDash val="solid"/>
            </a:ln>
          </c:spPr>
          <c:dPt>
            <c:idx val="0"/>
            <c:bubble3D val="0"/>
            <c:spPr>
              <a:solidFill>
                <a:srgbClr val="FF0000"/>
              </a:solidFill>
              <a:ln w="12700">
                <a:solidFill>
                  <a:srgbClr val="FFFFFF"/>
                </a:solidFill>
                <a:prstDash val="solid"/>
              </a:ln>
            </c:spPr>
            <c:extLst>
              <c:ext xmlns:c16="http://schemas.microsoft.com/office/drawing/2014/chart" uri="{C3380CC4-5D6E-409C-BE32-E72D297353CC}">
                <c16:uniqueId val="{00000001-1471-4FFA-B1E3-C782908E0AAA}"/>
              </c:ext>
            </c:extLst>
          </c:dPt>
          <c:dPt>
            <c:idx val="1"/>
            <c:bubble3D val="0"/>
            <c:spPr>
              <a:solidFill>
                <a:srgbClr val="FF9933"/>
              </a:solidFill>
              <a:ln w="12700">
                <a:solidFill>
                  <a:srgbClr val="FFFFFF"/>
                </a:solidFill>
                <a:prstDash val="solid"/>
              </a:ln>
            </c:spPr>
            <c:extLst>
              <c:ext xmlns:c16="http://schemas.microsoft.com/office/drawing/2014/chart" uri="{C3380CC4-5D6E-409C-BE32-E72D297353CC}">
                <c16:uniqueId val="{00000003-1471-4FFA-B1E3-C782908E0AAA}"/>
              </c:ext>
            </c:extLst>
          </c:dPt>
          <c:dPt>
            <c:idx val="2"/>
            <c:bubble3D val="0"/>
            <c:spPr>
              <a:solidFill>
                <a:srgbClr val="0070C0"/>
              </a:solidFill>
              <a:ln w="12700">
                <a:solidFill>
                  <a:srgbClr val="FFFFFF"/>
                </a:solidFill>
                <a:prstDash val="solid"/>
              </a:ln>
            </c:spPr>
            <c:extLst>
              <c:ext xmlns:c16="http://schemas.microsoft.com/office/drawing/2014/chart" uri="{C3380CC4-5D6E-409C-BE32-E72D297353CC}">
                <c16:uniqueId val="{00000005-1471-4FFA-B1E3-C782908E0AAA}"/>
              </c:ext>
            </c:extLst>
          </c:dPt>
          <c:dPt>
            <c:idx val="3"/>
            <c:bubble3D val="0"/>
            <c:spPr>
              <a:solidFill>
                <a:srgbClr val="008000"/>
              </a:solidFill>
              <a:ln w="12700">
                <a:solidFill>
                  <a:srgbClr val="FFFFFF"/>
                </a:solidFill>
                <a:prstDash val="solid"/>
              </a:ln>
            </c:spPr>
            <c:extLst>
              <c:ext xmlns:c16="http://schemas.microsoft.com/office/drawing/2014/chart" uri="{C3380CC4-5D6E-409C-BE32-E72D297353CC}">
                <c16:uniqueId val="{00000007-1471-4FFA-B1E3-C782908E0AAA}"/>
              </c:ext>
            </c:extLst>
          </c:dPt>
          <c:dLbls>
            <c:dLbl>
              <c:idx val="0"/>
              <c:layout>
                <c:manualLayout>
                  <c:x val="-1.7639583333333334E-2"/>
                  <c:y val="2.4256944444444443E-3"/>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DA0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499999999999999"/>
                    </c:manualLayout>
                  </c15:layout>
                </c:ext>
                <c:ext xmlns:c16="http://schemas.microsoft.com/office/drawing/2014/chart" uri="{C3380CC4-5D6E-409C-BE32-E72D297353CC}">
                  <c16:uniqueId val="{00000001-1471-4FFA-B1E3-C782908E0AAA}"/>
                </c:ext>
              </c:extLst>
            </c:dLbl>
            <c:dLbl>
              <c:idx val="1"/>
              <c:layout>
                <c:manualLayout>
                  <c:x val="0.53063402777777779"/>
                  <c:y val="-1.534027777777777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A85000"/>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304347826086"/>
                    </c:manualLayout>
                  </c15:layout>
                </c:ext>
                <c:ext xmlns:c16="http://schemas.microsoft.com/office/drawing/2014/chart" uri="{C3380CC4-5D6E-409C-BE32-E72D297353CC}">
                  <c16:uniqueId val="{00000003-1471-4FFA-B1E3-C782908E0AAA}"/>
                </c:ext>
              </c:extLst>
            </c:dLbl>
            <c:dLbl>
              <c:idx val="2"/>
              <c:layout>
                <c:manualLayout>
                  <c:x val="7.4715277777777775E-3"/>
                  <c:y val="6.1386805555555535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2A7E"/>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35"/>
                      <c:h val="0.17391249999999997"/>
                    </c:manualLayout>
                  </c15:layout>
                </c:ext>
                <c:ext xmlns:c16="http://schemas.microsoft.com/office/drawing/2014/chart" uri="{C3380CC4-5D6E-409C-BE32-E72D297353CC}">
                  <c16:uniqueId val="{00000005-1471-4FFA-B1E3-C782908E0AAA}"/>
                </c:ext>
              </c:extLst>
            </c:dLbl>
            <c:dLbl>
              <c:idx val="3"/>
              <c:layout>
                <c:manualLayout>
                  <c:x val="4.7583333333332525E-3"/>
                  <c:y val="2.0580555555555557E-2"/>
                </c:manualLayout>
              </c:layout>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rgbClr val="006C31"/>
                      </a:solidFill>
                      <a:latin typeface="+mn-ea"/>
                      <a:ea typeface="+mn-ea"/>
                      <a:cs typeface="+mn-cs"/>
                    </a:defRPr>
                  </a:pPr>
                  <a:endParaRPr lang="ja-JP"/>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5"/>
                      <c:h val="0.17508816425120768"/>
                    </c:manualLayout>
                  </c15:layout>
                </c:ext>
                <c:ext xmlns:c16="http://schemas.microsoft.com/office/drawing/2014/chart" uri="{C3380CC4-5D6E-409C-BE32-E72D297353CC}">
                  <c16:uniqueId val="{00000007-1471-4FFA-B1E3-C782908E0AAA}"/>
                </c:ext>
              </c:extLst>
            </c:dLbl>
            <c:spPr>
              <a:noFill/>
              <a:ln>
                <a:noFill/>
                <a:prstDash val="solid"/>
              </a:ln>
            </c:spPr>
            <c:txPr>
              <a:bodyPr rot="0" spcFirstLastPara="1" vertOverflow="overflow" horzOverflow="overflow" vert="horz" lIns="0" tIns="19050" rIns="0" bIns="19050" anchor="ctr" anchorCtr="1">
                <a:noAutofit/>
              </a:bodyPr>
              <a:lstStyle/>
              <a:p>
                <a:pPr>
                  <a:defRPr lang="ja-JP" sz="900" b="1" i="0" strike="noStrike" kern="1200" baseline="0">
                    <a:solidFill>
                      <a:schemeClr val="tx1">
                        <a:lumMod val="75000"/>
                        <a:lumOff val="25000"/>
                      </a:schemeClr>
                    </a:solidFill>
                    <a:latin typeface="+mn-ea"/>
                    <a:ea typeface="+mn-ea"/>
                    <a:cs typeface="+mn-cs"/>
                  </a:defRPr>
                </a:pPr>
                <a:endParaRPr lang="ja-JP"/>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summary!$D$6:$D$9</c:f>
              <c:numCache>
                <c:formatCode>General</c:formatCode>
                <c:ptCount val="4"/>
                <c:pt idx="0">
                  <c:v>136286034.47355399</c:v>
                </c:pt>
                <c:pt idx="1">
                  <c:v>374354812.68899542</c:v>
                </c:pt>
                <c:pt idx="2">
                  <c:v>80451421.048888087</c:v>
                </c:pt>
                <c:pt idx="3">
                  <c:v>3557956.9295364269</c:v>
                </c:pt>
              </c:numCache>
            </c:numRef>
          </c:val>
          <c:extLst>
            <c:ext xmlns:c16="http://schemas.microsoft.com/office/drawing/2014/chart" uri="{C3380CC4-5D6E-409C-BE32-E72D297353CC}">
              <c16:uniqueId val="{00000008-1471-4FFA-B1E3-C782908E0AAA}"/>
            </c:ext>
          </c:extLst>
        </c:ser>
        <c:dLbls>
          <c:dLblPos val="inEnd"/>
          <c:showLegendKey val="0"/>
          <c:showVal val="1"/>
          <c:showCatName val="0"/>
          <c:showSerName val="0"/>
          <c:showPercent val="0"/>
          <c:showBubbleSize val="0"/>
          <c:showLeaderLines val="0"/>
        </c:dLbls>
        <c:firstSliceAng val="0"/>
      </c:pieChart>
    </c:plotArea>
    <c:plotVisOnly val="1"/>
    <c:dispBlanksAs val="gap"/>
    <c:showDLblsOverMax val="0"/>
  </c:chart>
  <c:spPr>
    <a:solidFill>
      <a:schemeClr val="bg1">
        <a:lumMod val="95000"/>
      </a:schemeClr>
    </a:solidFill>
    <a:ln>
      <a:solidFill>
        <a:srgbClr val="000000"/>
      </a:solid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0.16566</cdr:x>
      <cdr:y>0.62564</cdr:y>
    </cdr:from>
    <cdr:to>
      <cdr:x>0.20304</cdr:x>
      <cdr:y>0.78157</cdr:y>
    </cdr:to>
    <cdr:cxnSp macro="">
      <cdr:nvCxnSpPr>
        <cdr:cNvPr id="3" name="直線コネクタ 2">
          <a:extLst xmlns:a="http://schemas.openxmlformats.org/drawingml/2006/main">
            <a:ext uri="{FF2B5EF4-FFF2-40B4-BE49-F238E27FC236}">
              <a16:creationId xmlns:a16="http://schemas.microsoft.com/office/drawing/2014/main" id="{5A1C5ECB-7ED0-2E03-AAB2-AD2E2A363CB4}"/>
            </a:ext>
          </a:extLst>
        </cdr:cNvPr>
        <cdr:cNvCxnSpPr/>
      </cdr:nvCxnSpPr>
      <cdr:spPr>
        <a:xfrm xmlns:a="http://schemas.openxmlformats.org/drawingml/2006/main">
          <a:off x="1281616" y="3324422"/>
          <a:ext cx="289187" cy="82855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0.20128</cdr:x>
      <cdr:y>0.34083</cdr:y>
    </cdr:from>
    <cdr:to>
      <cdr:x>0.27597</cdr:x>
      <cdr:y>0.44464</cdr:y>
    </cdr:to>
    <cdr:cxnSp macro="">
      <cdr:nvCxnSpPr>
        <cdr:cNvPr id="4" name="直線コネクタ 3">
          <a:extLst xmlns:a="http://schemas.openxmlformats.org/drawingml/2006/main">
            <a:ext uri="{FF2B5EF4-FFF2-40B4-BE49-F238E27FC236}">
              <a16:creationId xmlns:a16="http://schemas.microsoft.com/office/drawing/2014/main" id="{36A45AE2-7C86-9568-6B69-7F0A50D514B6}"/>
            </a:ext>
          </a:extLst>
        </cdr:cNvPr>
        <cdr:cNvCxnSpPr/>
      </cdr:nvCxnSpPr>
      <cdr:spPr>
        <a:xfrm xmlns:a="http://schemas.openxmlformats.org/drawingml/2006/main" flipV="1">
          <a:off x="1557214" y="1811047"/>
          <a:ext cx="577832" cy="55160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0.22297</cdr:x>
      <cdr:y>0.20365</cdr:y>
    </cdr:from>
    <cdr:to>
      <cdr:x>0.35328</cdr:x>
      <cdr:y>0.26312</cdr:y>
    </cdr:to>
    <cdr:cxnSp macro="">
      <cdr:nvCxnSpPr>
        <cdr:cNvPr id="6" name="直線コネクタ 5">
          <a:extLst xmlns:a="http://schemas.openxmlformats.org/drawingml/2006/main">
            <a:ext uri="{FF2B5EF4-FFF2-40B4-BE49-F238E27FC236}">
              <a16:creationId xmlns:a16="http://schemas.microsoft.com/office/drawing/2014/main" id="{26289B2E-D48A-674E-D68A-A2168CC1FCEE}"/>
            </a:ext>
          </a:extLst>
        </cdr:cNvPr>
        <cdr:cNvCxnSpPr/>
      </cdr:nvCxnSpPr>
      <cdr:spPr>
        <a:xfrm xmlns:a="http://schemas.openxmlformats.org/drawingml/2006/main" flipV="1">
          <a:off x="1725017" y="1082101"/>
          <a:ext cx="1008130" cy="31599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0.32797</cdr:x>
      <cdr:y>0.09775</cdr:y>
    </cdr:from>
    <cdr:to>
      <cdr:x>0.42941</cdr:x>
      <cdr:y>0.14431</cdr:y>
    </cdr:to>
    <cdr:cxnSp macro="">
      <cdr:nvCxnSpPr>
        <cdr:cNvPr id="8" name="直線コネクタ 7">
          <a:extLst xmlns:a="http://schemas.openxmlformats.org/drawingml/2006/main">
            <a:ext uri="{FF2B5EF4-FFF2-40B4-BE49-F238E27FC236}">
              <a16:creationId xmlns:a16="http://schemas.microsoft.com/office/drawing/2014/main" id="{B35FDF54-2E70-3DA8-16FC-A521B7F262F3}"/>
            </a:ext>
          </a:extLst>
        </cdr:cNvPr>
        <cdr:cNvCxnSpPr/>
      </cdr:nvCxnSpPr>
      <cdr:spPr>
        <a:xfrm xmlns:a="http://schemas.openxmlformats.org/drawingml/2006/main">
          <a:off x="2537295" y="519430"/>
          <a:ext cx="784780" cy="24740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0.42112</cdr:x>
      <cdr:y>0.10844</cdr:y>
    </cdr:from>
    <cdr:to>
      <cdr:x>0.50381</cdr:x>
      <cdr:y>0.21873</cdr:y>
    </cdr:to>
    <cdr:cxnSp macro="">
      <cdr:nvCxnSpPr>
        <cdr:cNvPr id="11" name="直線コネクタ 10">
          <a:extLst xmlns:a="http://schemas.openxmlformats.org/drawingml/2006/main">
            <a:ext uri="{FF2B5EF4-FFF2-40B4-BE49-F238E27FC236}">
              <a16:creationId xmlns:a16="http://schemas.microsoft.com/office/drawing/2014/main" id="{9D59F764-C43A-8F80-17B9-4A7ED86A77DC}"/>
            </a:ext>
          </a:extLst>
        </cdr:cNvPr>
        <cdr:cNvCxnSpPr/>
      </cdr:nvCxnSpPr>
      <cdr:spPr>
        <a:xfrm xmlns:a="http://schemas.openxmlformats.org/drawingml/2006/main" flipH="1">
          <a:off x="3257938" y="576191"/>
          <a:ext cx="639723" cy="58603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0.4911</cdr:x>
      <cdr:y>0.09951</cdr:y>
    </cdr:from>
    <cdr:to>
      <cdr:x>0.57245</cdr:x>
      <cdr:y>0.21354</cdr:y>
    </cdr:to>
    <cdr:cxnSp macro="">
      <cdr:nvCxnSpPr>
        <cdr:cNvPr id="12" name="直線コネクタ 11">
          <a:extLst xmlns:a="http://schemas.openxmlformats.org/drawingml/2006/main">
            <a:ext uri="{FF2B5EF4-FFF2-40B4-BE49-F238E27FC236}">
              <a16:creationId xmlns:a16="http://schemas.microsoft.com/office/drawing/2014/main" id="{2553D812-7D85-7E94-D5DF-8ABC8609B76A}"/>
            </a:ext>
          </a:extLst>
        </cdr:cNvPr>
        <cdr:cNvCxnSpPr/>
      </cdr:nvCxnSpPr>
      <cdr:spPr>
        <a:xfrm xmlns:a="http://schemas.openxmlformats.org/drawingml/2006/main" flipH="1">
          <a:off x="3799359" y="528782"/>
          <a:ext cx="629357" cy="60591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0.60536</cdr:x>
      <cdr:y>0.09082</cdr:y>
    </cdr:from>
    <cdr:to>
      <cdr:x>0.64896</cdr:x>
      <cdr:y>0.19781</cdr:y>
    </cdr:to>
    <cdr:cxnSp macro="">
      <cdr:nvCxnSpPr>
        <cdr:cNvPr id="14" name="直線コネクタ 13">
          <a:extLst xmlns:a="http://schemas.openxmlformats.org/drawingml/2006/main">
            <a:ext uri="{FF2B5EF4-FFF2-40B4-BE49-F238E27FC236}">
              <a16:creationId xmlns:a16="http://schemas.microsoft.com/office/drawing/2014/main" id="{C27C5E17-81FC-AF88-1A18-23303A157DDC}"/>
            </a:ext>
          </a:extLst>
        </cdr:cNvPr>
        <cdr:cNvCxnSpPr/>
      </cdr:nvCxnSpPr>
      <cdr:spPr>
        <a:xfrm xmlns:a="http://schemas.openxmlformats.org/drawingml/2006/main" flipH="1">
          <a:off x="4683308" y="482581"/>
          <a:ext cx="337307" cy="56850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0.71306</cdr:x>
      <cdr:y>0.08472</cdr:y>
    </cdr:from>
    <cdr:to>
      <cdr:x>0.72403</cdr:x>
      <cdr:y>0.16932</cdr:y>
    </cdr:to>
    <cdr:cxnSp macro="">
      <cdr:nvCxnSpPr>
        <cdr:cNvPr id="16" name="直線コネクタ 15">
          <a:extLst xmlns:a="http://schemas.openxmlformats.org/drawingml/2006/main">
            <a:ext uri="{FF2B5EF4-FFF2-40B4-BE49-F238E27FC236}">
              <a16:creationId xmlns:a16="http://schemas.microsoft.com/office/drawing/2014/main" id="{3418383C-AB1F-5137-8FA2-4E9347DC069E}"/>
            </a:ext>
          </a:extLst>
        </cdr:cNvPr>
        <cdr:cNvCxnSpPr/>
      </cdr:nvCxnSpPr>
      <cdr:spPr>
        <a:xfrm xmlns:a="http://schemas.openxmlformats.org/drawingml/2006/main" flipH="1">
          <a:off x="5516526" y="450188"/>
          <a:ext cx="84868" cy="44953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0.7937</cdr:x>
      <cdr:y>0.08061</cdr:y>
    </cdr:from>
    <cdr:to>
      <cdr:x>0.84366</cdr:x>
      <cdr:y>0.16009</cdr:y>
    </cdr:to>
    <cdr:cxnSp macro="">
      <cdr:nvCxnSpPr>
        <cdr:cNvPr id="18" name="直線コネクタ 17">
          <a:extLst xmlns:a="http://schemas.openxmlformats.org/drawingml/2006/main">
            <a:ext uri="{FF2B5EF4-FFF2-40B4-BE49-F238E27FC236}">
              <a16:creationId xmlns:a16="http://schemas.microsoft.com/office/drawing/2014/main" id="{AA18258E-93CC-B8C4-4E67-E430FDE15268}"/>
            </a:ext>
          </a:extLst>
        </cdr:cNvPr>
        <cdr:cNvCxnSpPr/>
      </cdr:nvCxnSpPr>
      <cdr:spPr>
        <a:xfrm xmlns:a="http://schemas.openxmlformats.org/drawingml/2006/main">
          <a:off x="6790520" y="456103"/>
          <a:ext cx="427433" cy="44973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0.87253</cdr:x>
      <cdr:y>0.08335</cdr:y>
    </cdr:from>
    <cdr:to>
      <cdr:x>0.94629</cdr:x>
      <cdr:y>0.16478</cdr:y>
    </cdr:to>
    <cdr:cxnSp macro="">
      <cdr:nvCxnSpPr>
        <cdr:cNvPr id="20" name="直線コネクタ 19">
          <a:extLst xmlns:a="http://schemas.openxmlformats.org/drawingml/2006/main">
            <a:ext uri="{FF2B5EF4-FFF2-40B4-BE49-F238E27FC236}">
              <a16:creationId xmlns:a16="http://schemas.microsoft.com/office/drawing/2014/main" id="{41A02789-C4C8-6E2A-7176-70B89289566A}"/>
            </a:ext>
          </a:extLst>
        </cdr:cNvPr>
        <cdr:cNvCxnSpPr/>
      </cdr:nvCxnSpPr>
      <cdr:spPr>
        <a:xfrm xmlns:a="http://schemas.openxmlformats.org/drawingml/2006/main">
          <a:off x="6750227" y="442875"/>
          <a:ext cx="570637" cy="432687"/>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0.59273</cdr:x>
      <cdr:y>0.70994</cdr:y>
    </cdr:from>
    <cdr:to>
      <cdr:x>0.94508</cdr:x>
      <cdr:y>0.87633</cdr:y>
    </cdr:to>
    <cdr:sp macro="" textlink="">
      <cdr:nvSpPr>
        <cdr:cNvPr id="8" name="テキスト ボックス 101">
          <a:extLst xmlns:a="http://schemas.openxmlformats.org/drawingml/2006/main">
            <a:ext uri="{FF2B5EF4-FFF2-40B4-BE49-F238E27FC236}">
              <a16:creationId xmlns:a16="http://schemas.microsoft.com/office/drawing/2014/main" id="{D6167DE4-BF45-42C6-B9F5-39383B491981}"/>
            </a:ext>
          </a:extLst>
        </cdr:cNvPr>
        <cdr:cNvSpPr txBox="1"/>
      </cdr:nvSpPr>
      <cdr:spPr>
        <a:xfrm xmlns:a="http://schemas.openxmlformats.org/drawingml/2006/main">
          <a:off x="4481397" y="3686652"/>
          <a:ext cx="2664000" cy="864000"/>
        </a:xfrm>
        <a:prstGeom xmlns:a="http://schemas.openxmlformats.org/drawingml/2006/main" prst="rect">
          <a:avLst/>
        </a:prstGeom>
        <a:solidFill xmlns:a="http://schemas.openxmlformats.org/drawingml/2006/main">
          <a:srgbClr val="F9F9F9"/>
        </a:solidFill>
        <a:ln xmlns:a="http://schemas.openxmlformats.org/drawingml/2006/main" w="6350" cmpd="sng">
          <a:solidFill>
            <a:sysClr val="windowText" lastClr="000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nchorCtr="1"/>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nSpc>
              <a:spcPct val="110000"/>
            </a:lnSpc>
            <a:spcBef>
              <a:spcPts val="0"/>
            </a:spcBef>
            <a:spcAft>
              <a:spcPts val="400"/>
            </a:spcAft>
          </a:pPr>
          <a:r>
            <a:rPr kumimoji="1" lang="ja-JP" altLang="en-US" sz="1200" b="1" dirty="0"/>
            <a:t>凡例</a:t>
          </a:r>
        </a:p>
        <a:p xmlns:a="http://schemas.openxmlformats.org/drawingml/2006/main">
          <a:pPr marL="0" marR="0" lvl="0" indent="0" defTabSz="914400" eaLnBrk="1" fontAlgn="auto" latinLnBrk="0" hangingPunct="1">
            <a:lnSpc>
              <a:spcPct val="110000"/>
            </a:lnSpc>
            <a:spcBef>
              <a:spcPts val="0"/>
            </a:spcBef>
            <a:spcAft>
              <a:spcPts val="400"/>
            </a:spcAft>
            <a:buClrTx/>
            <a:buSzTx/>
            <a:buFontTx/>
            <a:buNone/>
            <a:tabLst/>
            <a:defRPr/>
          </a:pPr>
          <a:r>
            <a:rPr kumimoji="1" lang="ja-JP" altLang="en-US" sz="1200" b="1" i="0" u="none" strike="noStrike" kern="0" cap="none" spc="0" normalizeH="0" baseline="0" noProof="0" dirty="0">
              <a:ln>
                <a:noFill/>
              </a:ln>
              <a:solidFill>
                <a:srgbClr val="C0504D"/>
              </a:solidFill>
              <a:effectLst/>
              <a:uLnTx/>
              <a:uFillTx/>
            </a:rPr>
            <a:t>■</a:t>
          </a:r>
          <a:r>
            <a:rPr kumimoji="1" lang="ja-JP" altLang="en-US" sz="1200" b="1" i="0" u="none" strike="noStrike" kern="0" cap="none" spc="0" normalizeH="0" baseline="0" noProof="0" dirty="0">
              <a:ln>
                <a:noFill/>
              </a:ln>
              <a:solidFill>
                <a:prstClr val="black"/>
              </a:solidFill>
              <a:effectLst/>
              <a:uLnTx/>
              <a:uFillTx/>
            </a:rPr>
            <a:t>：</a:t>
          </a:r>
          <a:r>
            <a:rPr kumimoji="1" lang="en-US" altLang="ja-JP" sz="1200" b="1" i="0" u="none" strike="noStrike" kern="0" cap="none" spc="0" normalizeH="0" baseline="0" noProof="0" dirty="0">
              <a:ln>
                <a:noFill/>
              </a:ln>
              <a:solidFill>
                <a:prstClr val="black"/>
              </a:solidFill>
              <a:effectLst/>
              <a:uLnTx/>
              <a:uFillTx/>
            </a:rPr>
            <a:t>a) </a:t>
          </a:r>
          <a:r>
            <a:rPr kumimoji="1" lang="ja-JP" altLang="en-US" sz="1200" b="1" i="0" u="none" strike="noStrike" kern="0" cap="none" spc="0" normalizeH="0" baseline="0" noProof="0" dirty="0">
              <a:ln>
                <a:noFill/>
              </a:ln>
              <a:solidFill>
                <a:prstClr val="black"/>
              </a:solidFill>
              <a:effectLst/>
              <a:uLnTx/>
              <a:uFillTx/>
            </a:rPr>
            <a:t>航空なし　</a:t>
          </a:r>
          <a:r>
            <a:rPr kumimoji="1" lang="ja-JP" altLang="en-US" sz="1200" b="1" i="0" u="none" strike="noStrike" kern="0" cap="none" spc="0" normalizeH="0" baseline="0" noProof="0" dirty="0">
              <a:ln>
                <a:noFill/>
              </a:ln>
              <a:solidFill>
                <a:srgbClr val="4F81BD"/>
              </a:solidFill>
              <a:effectLst/>
              <a:uLnTx/>
              <a:uFillTx/>
            </a:rPr>
            <a:t>■</a:t>
          </a:r>
          <a:r>
            <a:rPr kumimoji="1" lang="ja-JP" altLang="en-US" sz="1200" b="1" i="0" u="none" strike="noStrike" kern="0" cap="none" spc="0" normalizeH="0" baseline="0" noProof="0" dirty="0">
              <a:ln>
                <a:noFill/>
              </a:ln>
              <a:solidFill>
                <a:prstClr val="black"/>
              </a:solidFill>
              <a:effectLst/>
              <a:uLnTx/>
              <a:uFillTx/>
            </a:rPr>
            <a:t>：</a:t>
          </a:r>
          <a:r>
            <a:rPr kumimoji="1" lang="en-US" altLang="ja-JP" sz="1200" b="1" i="0" u="none" strike="noStrike" kern="0" cap="none" spc="0" normalizeH="0" baseline="0" noProof="0" dirty="0">
              <a:ln>
                <a:noFill/>
              </a:ln>
              <a:solidFill>
                <a:prstClr val="black"/>
              </a:solidFill>
              <a:effectLst/>
              <a:uLnTx/>
              <a:uFillTx/>
            </a:rPr>
            <a:t>c) </a:t>
          </a:r>
          <a:r>
            <a:rPr kumimoji="1" lang="ja-JP" altLang="en-US" sz="1200" b="1" i="0" u="none" strike="noStrike" kern="0" cap="none" spc="0" normalizeH="0" baseline="0" noProof="0" dirty="0">
              <a:ln>
                <a:noFill/>
              </a:ln>
              <a:solidFill>
                <a:prstClr val="black"/>
              </a:solidFill>
              <a:effectLst/>
              <a:uLnTx/>
              <a:uFillTx/>
            </a:rPr>
            <a:t>新幹線なし　</a:t>
          </a:r>
          <a:endParaRPr kumimoji="1" lang="en-US" altLang="ja-JP" sz="1200" b="1" i="0" u="none" strike="noStrike" kern="0" cap="none" spc="0" normalizeH="0" baseline="0" noProof="0" dirty="0">
            <a:ln>
              <a:noFill/>
            </a:ln>
            <a:solidFill>
              <a:prstClr val="black"/>
            </a:solidFill>
            <a:effectLst/>
            <a:uLnTx/>
            <a:uFillTx/>
          </a:endParaRPr>
        </a:p>
        <a:p xmlns:a="http://schemas.openxmlformats.org/drawingml/2006/main">
          <a:pPr>
            <a:lnSpc>
              <a:spcPct val="110000"/>
            </a:lnSpc>
            <a:spcBef>
              <a:spcPts val="0"/>
            </a:spcBef>
            <a:spcAft>
              <a:spcPts val="400"/>
            </a:spcAft>
          </a:pPr>
          <a:r>
            <a:rPr kumimoji="1" lang="ja-JP" altLang="en-US" sz="1200" b="1" i="0" u="none" strike="noStrike" kern="0" cap="none" spc="0" normalizeH="0" baseline="0" noProof="0" dirty="0">
              <a:ln>
                <a:noFill/>
              </a:ln>
              <a:solidFill>
                <a:srgbClr val="F79646">
                  <a:lumMod val="75000"/>
                </a:srgbClr>
              </a:solidFill>
              <a:effectLst/>
              <a:uLnTx/>
              <a:uFillTx/>
            </a:rPr>
            <a:t>■</a:t>
          </a:r>
          <a:r>
            <a:rPr kumimoji="1" lang="ja-JP" altLang="en-US" sz="1200" b="1" i="0" u="none" strike="noStrike" kern="0" cap="none" spc="0" normalizeH="0" baseline="0" noProof="0" dirty="0">
              <a:ln>
                <a:noFill/>
              </a:ln>
              <a:solidFill>
                <a:prstClr val="black"/>
              </a:solidFill>
              <a:effectLst/>
              <a:uLnTx/>
              <a:uFillTx/>
            </a:rPr>
            <a:t>：</a:t>
          </a:r>
          <a:r>
            <a:rPr kumimoji="1" lang="en-US" altLang="ja-JP" sz="1200" b="1" i="0" u="none" strike="noStrike" kern="0" cap="none" spc="0" normalizeH="0" baseline="0" noProof="0" dirty="0">
              <a:ln>
                <a:noFill/>
              </a:ln>
              <a:solidFill>
                <a:prstClr val="black"/>
              </a:solidFill>
              <a:effectLst/>
              <a:uLnTx/>
              <a:uFillTx/>
            </a:rPr>
            <a:t>b) </a:t>
          </a:r>
          <a:r>
            <a:rPr kumimoji="1" lang="ja-JP" altLang="en-US" sz="1200" b="1" i="0" u="none" strike="noStrike" kern="0" cap="none" spc="0" normalizeH="0" baseline="0" noProof="0" dirty="0">
              <a:ln>
                <a:noFill/>
              </a:ln>
              <a:solidFill>
                <a:prstClr val="black"/>
              </a:solidFill>
              <a:effectLst/>
              <a:uLnTx/>
              <a:uFillTx/>
            </a:rPr>
            <a:t>超電導リニアなし</a:t>
          </a:r>
          <a:endParaRPr kumimoji="1" lang="en-US" altLang="ja-JP" sz="1200" b="1" i="0" u="none" strike="noStrike" kern="0" cap="none" spc="0" normalizeH="0" baseline="0" noProof="0" dirty="0">
            <a:ln>
              <a:noFill/>
            </a:ln>
            <a:solidFill>
              <a:prstClr val="black"/>
            </a:solidFill>
            <a:effectLst/>
            <a:uLnTx/>
            <a:uFillTx/>
          </a:endParaRPr>
        </a:p>
      </cdr:txBody>
    </cdr:sp>
  </cdr:relSizeAnchor>
  <cdr:relSizeAnchor xmlns:cdr="http://schemas.openxmlformats.org/drawingml/2006/chartDrawing">
    <cdr:from>
      <cdr:x>0.60939</cdr:x>
      <cdr:y>0.76624</cdr:y>
    </cdr:from>
    <cdr:to>
      <cdr:x>0.92841</cdr:x>
      <cdr:y>0.76646</cdr:y>
    </cdr:to>
    <cdr:cxnSp macro="">
      <cdr:nvCxnSpPr>
        <cdr:cNvPr id="9" name="直線コネクタ 8">
          <a:extLst xmlns:a="http://schemas.openxmlformats.org/drawingml/2006/main">
            <a:ext uri="{FF2B5EF4-FFF2-40B4-BE49-F238E27FC236}">
              <a16:creationId xmlns:a16="http://schemas.microsoft.com/office/drawing/2014/main" id="{53E8F91C-BFF5-4BED-B943-21775F014C42}"/>
            </a:ext>
          </a:extLst>
        </cdr:cNvPr>
        <cdr:cNvCxnSpPr/>
      </cdr:nvCxnSpPr>
      <cdr:spPr>
        <a:xfrm xmlns:a="http://schemas.openxmlformats.org/drawingml/2006/main">
          <a:off x="4607397" y="3979000"/>
          <a:ext cx="2412000" cy="114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7501F1E9-34AE-5B44-A3E2-9DD5DA4480DA}" type="datetimeFigureOut">
              <a:rPr lang="ja-JP" altLang="en-US" smtClean="0"/>
              <a:pPr/>
              <a:t>2026/3/26</a:t>
            </a:fld>
            <a:endParaRPr lang="ja-JP" altLang="en-US"/>
          </a:p>
        </p:txBody>
      </p:sp>
      <p:sp>
        <p:nvSpPr>
          <p:cNvPr id="4" name="スライド イメージ プレースホルダ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フッター プレースホルダ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1F4B5459-BC13-B04D-B53F-56F66A73EE23}" type="slidenum">
              <a:rPr lang="ja-JP" altLang="en-US" smtClean="0"/>
              <a:pPr/>
              <a:t>‹#›</a:t>
            </a:fld>
            <a:endParaRPr lang="ja-JP" altLang="en-US"/>
          </a:p>
        </p:txBody>
      </p:sp>
    </p:spTree>
    <p:extLst>
      <p:ext uri="{BB962C8B-B14F-4D97-AF65-F5344CB8AC3E}">
        <p14:creationId xmlns:p14="http://schemas.microsoft.com/office/powerpoint/2010/main" val="1914220022"/>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977900" y="763588"/>
            <a:ext cx="5078413" cy="381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703422" y="4828263"/>
            <a:ext cx="5627370" cy="4574143"/>
          </a:xfrm>
          <a:prstGeom prst="rect">
            <a:avLst/>
          </a:prstGeom>
          <a:noFill/>
          <a:ln>
            <a:noFill/>
          </a:ln>
        </p:spPr>
        <p:txBody>
          <a:bodyPr spcFirstLastPara="1" wrap="square" lIns="93763" tIns="46881" rIns="93763" bIns="46881" anchor="t" anchorCtr="0">
            <a:noAutofit/>
          </a:bodyPr>
          <a:lstStyle/>
          <a:p>
            <a:pPr marL="0" indent="0">
              <a:spcBef>
                <a:spcPts val="0"/>
              </a:spcBef>
            </a:pPr>
            <a:endParaRPr/>
          </a:p>
        </p:txBody>
      </p:sp>
      <p:sp>
        <p:nvSpPr>
          <p:cNvPr id="470" name="Google Shape;470;p17:notes"/>
          <p:cNvSpPr txBox="1">
            <a:spLocks noGrp="1"/>
          </p:cNvSpPr>
          <p:nvPr>
            <p:ph type="sldNum" idx="12"/>
          </p:nvPr>
        </p:nvSpPr>
        <p:spPr>
          <a:xfrm>
            <a:off x="3984428" y="9654762"/>
            <a:ext cx="3048161" cy="508238"/>
          </a:xfrm>
          <a:prstGeom prst="rect">
            <a:avLst/>
          </a:prstGeom>
          <a:noFill/>
          <a:ln>
            <a:noFill/>
          </a:ln>
        </p:spPr>
        <p:txBody>
          <a:bodyPr spcFirstLastPara="1" wrap="square" lIns="93763" tIns="46881" rIns="93763" bIns="46881" anchor="b" anchorCtr="0">
            <a:noAutofit/>
          </a:bodyPr>
          <a:lstStyle/>
          <a:p>
            <a:pPr algn="r"/>
            <a:fld id="{00000000-1234-1234-1234-123412341234}" type="slidenum">
              <a:rPr lang="en-US" altLang="ja-JP">
                <a:solidFill>
                  <a:srgbClr val="000000"/>
                </a:solidFill>
              </a:rPr>
              <a:pPr algn="r"/>
              <a:t>3</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D7C55D7C-B5CB-4C2B-83EB-2D8A38C39C79}" type="slidenum">
              <a:rPr lang="en-US" altLang="ja-JP" smtClean="0">
                <a:solidFill>
                  <a:prstClr val="black"/>
                </a:solidFill>
                <a:ea typeface="ＭＳ Ｐゴシック" charset="-128"/>
              </a:rPr>
              <a:pPr/>
              <a:t>12</a:t>
            </a:fld>
            <a:endParaRPr lang="en-US" altLang="ja-JP">
              <a:solidFill>
                <a:prstClr val="black"/>
              </a:solidFill>
              <a:ea typeface="ＭＳ Ｐゴシック" charset="-128"/>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altLang="ja-JP">
              <a:ea typeface="ＭＳ Ｐゴシック" charset="-128"/>
            </a:endParaRPr>
          </a:p>
        </p:txBody>
      </p:sp>
    </p:spTree>
    <p:extLst>
      <p:ext uri="{BB962C8B-B14F-4D97-AF65-F5344CB8AC3E}">
        <p14:creationId xmlns:p14="http://schemas.microsoft.com/office/powerpoint/2010/main" val="261424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CB68892E-1D2D-40BB-B9DD-94CCE6833D40}" type="slidenum">
              <a:rPr lang="en-US" altLang="ja-JP" smtClean="0">
                <a:solidFill>
                  <a:prstClr val="black"/>
                </a:solidFill>
                <a:ea typeface="ＭＳ Ｐゴシック" charset="-128"/>
              </a:rPr>
              <a:pPr/>
              <a:t>13</a:t>
            </a:fld>
            <a:endParaRPr lang="en-US" altLang="ja-JP">
              <a:solidFill>
                <a:prstClr val="black"/>
              </a:solidFill>
              <a:ea typeface="ＭＳ Ｐゴシック" charset="-128"/>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altLang="ja-JP" dirty="0">
              <a:ea typeface="ＭＳ Ｐゴシック" charset="-128"/>
            </a:endParaRPr>
          </a:p>
        </p:txBody>
      </p:sp>
    </p:spTree>
    <p:extLst>
      <p:ext uri="{BB962C8B-B14F-4D97-AF65-F5344CB8AC3E}">
        <p14:creationId xmlns:p14="http://schemas.microsoft.com/office/powerpoint/2010/main" val="670594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1D05B8-8609-43A7-AC3D-CAE8D34CE562}" type="slidenum">
              <a:rPr lang="en-GB" altLang="en-US"/>
              <a:pPr>
                <a:spcBef>
                  <a:spcPct val="0"/>
                </a:spcBef>
              </a:pPr>
              <a:t>21</a:t>
            </a:fld>
            <a:endParaRPr lang="en-GB"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7599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1D05B8-8609-43A7-AC3D-CAE8D34CE562}" type="slidenum">
              <a:rPr lang="en-GB" altLang="en-US"/>
              <a:pPr>
                <a:spcBef>
                  <a:spcPct val="0"/>
                </a:spcBef>
              </a:pPr>
              <a:t>22</a:t>
            </a:fld>
            <a:endParaRPr lang="en-GB"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75990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1D05B8-8609-43A7-AC3D-CAE8D34CE562}" type="slidenum">
              <a:rPr lang="en-GB" altLang="en-US"/>
              <a:pPr>
                <a:spcBef>
                  <a:spcPct val="0"/>
                </a:spcBef>
              </a:pPr>
              <a:t>23</a:t>
            </a:fld>
            <a:endParaRPr lang="en-GB"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7521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1D05B8-8609-43A7-AC3D-CAE8D34CE562}" type="slidenum">
              <a:rPr lang="en-GB" altLang="en-US"/>
              <a:pPr>
                <a:spcBef>
                  <a:spcPct val="0"/>
                </a:spcBef>
              </a:pPr>
              <a:t>24</a:t>
            </a:fld>
            <a:endParaRPr lang="en-GB" alt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1361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F4B5459-BC13-B04D-B53F-56F66A73EE23}" type="slidenum">
              <a:rPr lang="ja-JP" altLang="en-US" smtClean="0"/>
              <a:pPr/>
              <a:t>25</a:t>
            </a:fld>
            <a:endParaRPr lang="ja-JP" altLang="en-US"/>
          </a:p>
        </p:txBody>
      </p:sp>
    </p:spTree>
    <p:extLst>
      <p:ext uri="{BB962C8B-B14F-4D97-AF65-F5344CB8AC3E}">
        <p14:creationId xmlns:p14="http://schemas.microsoft.com/office/powerpoint/2010/main" val="4133827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F4B5459-BC13-B04D-B53F-56F66A73EE23}" type="slidenum">
              <a:rPr lang="ja-JP" altLang="en-US" smtClean="0"/>
              <a:pPr/>
              <a:t>26</a:t>
            </a:fld>
            <a:endParaRPr lang="ja-JP" altLang="en-US"/>
          </a:p>
        </p:txBody>
      </p:sp>
    </p:spTree>
    <p:extLst>
      <p:ext uri="{BB962C8B-B14F-4D97-AF65-F5344CB8AC3E}">
        <p14:creationId xmlns:p14="http://schemas.microsoft.com/office/powerpoint/2010/main" val="2450569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F4B5459-BC13-B04D-B53F-56F66A73EE23}" type="slidenum">
              <a:rPr lang="ja-JP" altLang="en-US" smtClean="0"/>
              <a:pPr/>
              <a:t>27</a:t>
            </a:fld>
            <a:endParaRPr lang="ja-JP" altLang="en-US"/>
          </a:p>
        </p:txBody>
      </p:sp>
    </p:spTree>
    <p:extLst>
      <p:ext uri="{BB962C8B-B14F-4D97-AF65-F5344CB8AC3E}">
        <p14:creationId xmlns:p14="http://schemas.microsoft.com/office/powerpoint/2010/main" val="3908558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F4B5459-BC13-B04D-B53F-56F66A73EE23}" type="slidenum">
              <a:rPr lang="ja-JP" altLang="en-US" smtClean="0"/>
              <a:pPr/>
              <a:t>28</a:t>
            </a:fld>
            <a:endParaRPr lang="ja-JP" altLang="en-US"/>
          </a:p>
        </p:txBody>
      </p:sp>
    </p:spTree>
    <p:extLst>
      <p:ext uri="{BB962C8B-B14F-4D97-AF65-F5344CB8AC3E}">
        <p14:creationId xmlns:p14="http://schemas.microsoft.com/office/powerpoint/2010/main" val="2049248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0:notes"/>
          <p:cNvSpPr txBox="1">
            <a:spLocks noGrp="1"/>
          </p:cNvSpPr>
          <p:nvPr>
            <p:ph type="body" idx="1"/>
          </p:nvPr>
        </p:nvSpPr>
        <p:spPr>
          <a:xfrm>
            <a:off x="703422" y="4828263"/>
            <a:ext cx="5627370" cy="4574143"/>
          </a:xfrm>
          <a:prstGeom prst="rect">
            <a:avLst/>
          </a:prstGeom>
        </p:spPr>
        <p:txBody>
          <a:bodyPr spcFirstLastPara="1" wrap="square" lIns="93763" tIns="46881" rIns="93763" bIns="46881" anchor="t" anchorCtr="0">
            <a:noAutofit/>
          </a:bodyPr>
          <a:lstStyle/>
          <a:p>
            <a:pPr marL="0" indent="0">
              <a:spcBef>
                <a:spcPts val="357"/>
              </a:spcBef>
            </a:pPr>
            <a:endParaRPr dirty="0"/>
          </a:p>
        </p:txBody>
      </p:sp>
      <p:sp>
        <p:nvSpPr>
          <p:cNvPr id="501" name="Google Shape;501;p20:notes"/>
          <p:cNvSpPr>
            <a:spLocks noGrp="1" noRot="1" noChangeAspect="1"/>
          </p:cNvSpPr>
          <p:nvPr>
            <p:ph type="sldImg" idx="2"/>
          </p:nvPr>
        </p:nvSpPr>
        <p:spPr>
          <a:xfrm>
            <a:off x="977900" y="763588"/>
            <a:ext cx="5078413" cy="3810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26CAC6B3-A978-CAB3-EDDD-6538EA6D5A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0600">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9060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90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90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90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EDFC05EC-DA1B-CB4D-B813-6DBDDE91B80B}" type="slidenum">
              <a:rPr lang="ja-JP" altLang="en-US" sz="1300" smtClean="0"/>
              <a:pPr/>
              <a:t>30</a:t>
            </a:fld>
            <a:endParaRPr lang="en-US" altLang="ja-JP" sz="1300"/>
          </a:p>
        </p:txBody>
      </p:sp>
      <p:sp>
        <p:nvSpPr>
          <p:cNvPr id="23554" name="Rectangle 2">
            <a:extLst>
              <a:ext uri="{FF2B5EF4-FFF2-40B4-BE49-F238E27FC236}">
                <a16:creationId xmlns:a16="http://schemas.microsoft.com/office/drawing/2014/main" id="{13360CA9-CFF6-ACE4-B3A9-66A8BFE106E2}"/>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4F406B86-5ADF-8F44-6B23-D0C71ADD0F5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0DB9E9BF-7C28-B34C-AD67-58166768776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89013">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89013">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89013">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89013">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DF2A5DEA-205D-7D42-BB7E-C675B8A1A3D9}" type="slidenum">
              <a:rPr lang="ja-JP" altLang="en-US" sz="1300" smtClean="0"/>
              <a:pPr/>
              <a:t>34</a:t>
            </a:fld>
            <a:endParaRPr lang="ja-JP" altLang="en-US" sz="1300"/>
          </a:p>
        </p:txBody>
      </p:sp>
      <p:sp>
        <p:nvSpPr>
          <p:cNvPr id="32770" name="Rectangle 1026">
            <a:extLst>
              <a:ext uri="{FF2B5EF4-FFF2-40B4-BE49-F238E27FC236}">
                <a16:creationId xmlns:a16="http://schemas.microsoft.com/office/drawing/2014/main" id="{4A89ADE4-E361-6F4C-8A20-8F0EF56E4111}"/>
              </a:ext>
            </a:extLst>
          </p:cNvPr>
          <p:cNvSpPr>
            <a:spLocks noGrp="1" noRot="1" noChangeAspect="1" noChangeArrowheads="1" noTextEdit="1"/>
          </p:cNvSpPr>
          <p:nvPr>
            <p:ph type="sldImg"/>
          </p:nvPr>
        </p:nvSpPr>
        <p:spPr>
          <a:ln/>
        </p:spPr>
      </p:sp>
      <p:sp>
        <p:nvSpPr>
          <p:cNvPr id="32771" name="Rectangle 1027">
            <a:extLst>
              <a:ext uri="{FF2B5EF4-FFF2-40B4-BE49-F238E27FC236}">
                <a16:creationId xmlns:a16="http://schemas.microsoft.com/office/drawing/2014/main" id="{3CE8CF59-D47B-3C4B-AB5E-D5C658EEE8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749F9905-0C6C-BA46-B1AA-68CAA30275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89013">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89013">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89013">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89013">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43CEA1C2-11B8-AE42-BA55-ECAA7E5DA156}" type="slidenum">
              <a:rPr lang="ja-JP" altLang="en-US" sz="1300" smtClean="0"/>
              <a:pPr/>
              <a:t>35</a:t>
            </a:fld>
            <a:endParaRPr lang="ja-JP" altLang="en-US" sz="1300"/>
          </a:p>
        </p:txBody>
      </p:sp>
      <p:sp>
        <p:nvSpPr>
          <p:cNvPr id="36866" name="Rectangle 2">
            <a:extLst>
              <a:ext uri="{FF2B5EF4-FFF2-40B4-BE49-F238E27FC236}">
                <a16:creationId xmlns:a16="http://schemas.microsoft.com/office/drawing/2014/main" id="{FAA263C9-586A-AC4A-B014-C93EC62DC023}"/>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E9E1DCA3-A2AC-CE4B-8C3D-DB489DB1D312}"/>
              </a:ext>
            </a:extLst>
          </p:cNvPr>
          <p:cNvSpPr>
            <a:spLocks noGrp="1" noChangeArrowheads="1"/>
          </p:cNvSpPr>
          <p:nvPr>
            <p:ph type="body" idx="1"/>
          </p:nvPr>
        </p:nvSpPr>
        <p:spPr>
          <a:xfrm>
            <a:off x="708025" y="4849813"/>
            <a:ext cx="5670550" cy="4595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A6897E75-A47D-244B-8843-086AF8F358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89013">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89013">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89013">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89013">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9FCE554B-52D5-014A-BFFE-C463F47979B8}" type="slidenum">
              <a:rPr lang="ja-JP" altLang="en-US" sz="1300" smtClean="0"/>
              <a:pPr/>
              <a:t>36</a:t>
            </a:fld>
            <a:endParaRPr lang="ja-JP" altLang="en-US" sz="1300"/>
          </a:p>
        </p:txBody>
      </p:sp>
      <p:sp>
        <p:nvSpPr>
          <p:cNvPr id="38914" name="Rectangle 2">
            <a:extLst>
              <a:ext uri="{FF2B5EF4-FFF2-40B4-BE49-F238E27FC236}">
                <a16:creationId xmlns:a16="http://schemas.microsoft.com/office/drawing/2014/main" id="{03BDA256-DC44-AC42-997D-6CA50B193596}"/>
              </a:ext>
            </a:extLst>
          </p:cNvPr>
          <p:cNvSpPr>
            <a:spLocks noGrp="1" noRot="1" noChangeAspect="1" noChangeArrowheads="1" noTextEdit="1"/>
          </p:cNvSpPr>
          <p:nvPr>
            <p:ph type="sldImg"/>
          </p:nvPr>
        </p:nvSpPr>
        <p:spPr>
          <a:solidFill>
            <a:srgbClr val="FFFFFF"/>
          </a:solidFill>
          <a:ln/>
        </p:spPr>
      </p:sp>
      <p:sp>
        <p:nvSpPr>
          <p:cNvPr id="38915" name="Rectangle 3">
            <a:extLst>
              <a:ext uri="{FF2B5EF4-FFF2-40B4-BE49-F238E27FC236}">
                <a16:creationId xmlns:a16="http://schemas.microsoft.com/office/drawing/2014/main" id="{FAD17981-9768-F34A-8C7A-C17069D5F004}"/>
              </a:ext>
            </a:extLst>
          </p:cNvPr>
          <p:cNvSpPr>
            <a:spLocks noGrp="1" noChangeArrowheads="1"/>
          </p:cNvSpPr>
          <p:nvPr>
            <p:ph type="body" idx="1"/>
          </p:nvPr>
        </p:nvSpPr>
        <p:spPr>
          <a:xfrm>
            <a:off x="708025" y="4849813"/>
            <a:ext cx="5670550" cy="4595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79810A4-70B8-664C-AE31-D3CDA1C92F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89013">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89013">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89013">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89013">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CA17272F-BC40-4348-8E42-258A54A57ABD}" type="slidenum">
              <a:rPr lang="ja-JP" altLang="en-US" sz="1300" smtClean="0"/>
              <a:pPr/>
              <a:t>37</a:t>
            </a:fld>
            <a:endParaRPr lang="ja-JP" altLang="en-US" sz="1300"/>
          </a:p>
        </p:txBody>
      </p:sp>
      <p:sp>
        <p:nvSpPr>
          <p:cNvPr id="40962" name="Rectangle 2">
            <a:extLst>
              <a:ext uri="{FF2B5EF4-FFF2-40B4-BE49-F238E27FC236}">
                <a16:creationId xmlns:a16="http://schemas.microsoft.com/office/drawing/2014/main" id="{7BEE6B7A-0FBA-484D-B43D-7D8F2DCC6025}"/>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57DD8449-4E2E-D946-A3EB-A88D09621095}"/>
              </a:ext>
            </a:extLst>
          </p:cNvPr>
          <p:cNvSpPr>
            <a:spLocks noGrp="1" noChangeArrowheads="1"/>
          </p:cNvSpPr>
          <p:nvPr>
            <p:ph type="body" idx="1"/>
          </p:nvPr>
        </p:nvSpPr>
        <p:spPr>
          <a:xfrm>
            <a:off x="708025" y="4849813"/>
            <a:ext cx="5670550" cy="459581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420495D6-7BE9-4AEE-8F22-3188DAAE0475}" type="slidenum">
              <a:rPr lang="ja-JP" altLang="en-US" smtClean="0"/>
              <a:pPr>
                <a:defRPr/>
              </a:pPr>
              <a:t>41</a:t>
            </a:fld>
            <a:endParaRPr lang="ja-JP" altLang="en-US"/>
          </a:p>
        </p:txBody>
      </p:sp>
    </p:spTree>
    <p:extLst>
      <p:ext uri="{BB962C8B-B14F-4D97-AF65-F5344CB8AC3E}">
        <p14:creationId xmlns:p14="http://schemas.microsoft.com/office/powerpoint/2010/main" val="160679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少ないと不便，多いと運賃が高くなってやっぱり不便だ，そう簡単には決まりません．</a:t>
            </a:r>
            <a:br>
              <a:rPr kumimoji="1" lang="en-US" altLang="ja-JP" dirty="0"/>
            </a:br>
            <a:r>
              <a:rPr kumimoji="1" lang="ja-JP" altLang="en-US" dirty="0"/>
              <a:t>⇒なぜならこんな関係にあるからです</a:t>
            </a:r>
            <a:endParaRPr kumimoji="1" lang="en-US" altLang="ja-JP" dirty="0"/>
          </a:p>
          <a:p>
            <a:endParaRPr kumimoji="1" lang="en-US" altLang="ja-JP" dirty="0"/>
          </a:p>
          <a:p>
            <a:r>
              <a:rPr kumimoji="1" lang="ja-JP" altLang="en-US" dirty="0"/>
              <a:t>・利用者数減って⇒不便になって，目的関数減りますよ</a:t>
            </a:r>
            <a:endParaRPr kumimoji="1" lang="en-US" altLang="ja-JP" dirty="0"/>
          </a:p>
          <a:p>
            <a:r>
              <a:rPr kumimoji="1" lang="ja-JP" altLang="en-US" dirty="0"/>
              <a:t>だから，</a:t>
            </a:r>
            <a:endParaRPr kumimoji="1" lang="en-US" altLang="ja-JP" dirty="0"/>
          </a:p>
          <a:p>
            <a:endParaRPr kumimoji="1" lang="en-US" altLang="ja-JP" dirty="0"/>
          </a:p>
          <a:p>
            <a:r>
              <a:rPr kumimoji="1" lang="ja-JP" altLang="en-US" dirty="0"/>
              <a:t>運賃で賄わないといけないとしてー</a:t>
            </a:r>
            <a:br>
              <a:rPr kumimoji="1" lang="en-US" altLang="ja-JP" dirty="0"/>
            </a:br>
            <a:r>
              <a:rPr kumimoji="1" lang="ja-JP" altLang="en-US" dirty="0"/>
              <a:t>このように量と運賃は不可分で，だから同時にしなきゃ</a:t>
            </a:r>
            <a:endParaRPr kumimoji="1" lang="en-US" altLang="ja-JP" dirty="0"/>
          </a:p>
          <a:p>
            <a:r>
              <a:rPr kumimoji="1" lang="ja-JP" altLang="en-US" dirty="0"/>
              <a:t>この問題を考えるんです．</a:t>
            </a:r>
            <a:endParaRPr kumimoji="1" lang="en-US" altLang="ja-JP" dirty="0"/>
          </a:p>
          <a:p>
            <a:endParaRPr kumimoji="1" lang="en-US" altLang="ja-JP" dirty="0"/>
          </a:p>
          <a:p>
            <a:r>
              <a:rPr kumimoji="1" lang="ja-JP" altLang="en-US" dirty="0"/>
              <a:t>だから，こういう関連関係を持ったモデルを通食って最適化するんです</a:t>
            </a:r>
            <a:endParaRPr kumimoji="1" lang="en-US" altLang="ja-JP" dirty="0"/>
          </a:p>
          <a:p>
            <a:endParaRPr kumimoji="1" lang="en-US" altLang="ja-JP" dirty="0"/>
          </a:p>
          <a:p>
            <a:r>
              <a:rPr kumimoji="1" lang="ja-JP" altLang="en-US" dirty="0"/>
              <a:t>消費者余剰が小さくなってしまうは，需要関数書いて，絵的に説明すればよい</a:t>
            </a:r>
            <a:endParaRPr kumimoji="1" lang="en-US" altLang="ja-JP" dirty="0"/>
          </a:p>
          <a:p>
            <a:r>
              <a:rPr kumimoji="1" lang="ja-JP" altLang="en-US" dirty="0"/>
              <a:t>大きい小さいで説明</a:t>
            </a:r>
            <a:endParaRPr kumimoji="1" lang="en-US" altLang="ja-JP" dirty="0"/>
          </a:p>
          <a:p>
            <a:endParaRPr kumimoji="1" lang="en-US" altLang="ja-JP" dirty="0"/>
          </a:p>
          <a:p>
            <a:r>
              <a:rPr kumimoji="1" lang="ja-JP" altLang="en-US" dirty="0"/>
              <a:t>□要点</a:t>
            </a:r>
            <a:endParaRPr kumimoji="1" lang="en-US" altLang="ja-JP" dirty="0"/>
          </a:p>
          <a:p>
            <a:r>
              <a:rPr kumimoji="1" lang="ja-JP" altLang="en-US" dirty="0"/>
              <a:t>ＮＷを大きく作りすぎると</a:t>
            </a:r>
            <a:r>
              <a:rPr kumimoji="1" lang="en-US" altLang="ja-JP" dirty="0"/>
              <a:t>…</a:t>
            </a:r>
          </a:p>
          <a:p>
            <a:r>
              <a:rPr kumimoji="1" lang="ja-JP" altLang="en-US" dirty="0"/>
              <a:t>貧弱にすると</a:t>
            </a:r>
            <a:r>
              <a:rPr kumimoji="1" lang="en-US" altLang="ja-JP" dirty="0"/>
              <a:t>…</a:t>
            </a:r>
          </a:p>
          <a:p>
            <a:r>
              <a:rPr kumimoji="1" lang="ja-JP" altLang="en-US" dirty="0"/>
              <a:t>インオプチチマルなものがあるはず</a:t>
            </a:r>
            <a:endParaRPr kumimoji="1" lang="en-US" altLang="ja-JP" dirty="0"/>
          </a:p>
          <a:p>
            <a:endParaRPr kumimoji="1" lang="en-US" altLang="ja-JP" dirty="0"/>
          </a:p>
          <a:p>
            <a:r>
              <a:rPr kumimoji="1" lang="ja-JP" altLang="en-US" dirty="0"/>
              <a:t>例示を出しながら</a:t>
            </a:r>
            <a:endParaRPr kumimoji="1" lang="en-US" altLang="ja-JP" dirty="0"/>
          </a:p>
          <a:p>
            <a:endParaRPr kumimoji="1" lang="en-US" altLang="ja-JP" dirty="0"/>
          </a:p>
          <a:p>
            <a:r>
              <a:rPr kumimoji="1" lang="en-US" altLang="ja-JP" dirty="0"/>
              <a:t>Away from</a:t>
            </a:r>
          </a:p>
          <a:p>
            <a:endParaRPr kumimoji="1" lang="en-US" altLang="ja-JP" dirty="0"/>
          </a:p>
          <a:p>
            <a:r>
              <a:rPr kumimoji="1" lang="en-US" altLang="ja-JP" dirty="0"/>
              <a:t>That is, the red area in this figure.</a:t>
            </a:r>
          </a:p>
          <a:p>
            <a:endParaRPr kumimoji="1" lang="en-US" altLang="ja-JP" dirty="0"/>
          </a:p>
          <a:p>
            <a:r>
              <a:rPr kumimoji="1" lang="en-US" altLang="ja-JP" dirty="0"/>
              <a:t>we assume that</a:t>
            </a:r>
          </a:p>
          <a:p>
            <a:r>
              <a:rPr kumimoji="1" lang="en-US" altLang="ja-JP" dirty="0"/>
              <a:t>some people travel within this area,  </a:t>
            </a:r>
          </a:p>
          <a:p>
            <a:r>
              <a:rPr kumimoji="1" lang="en-US" altLang="ja-JP" dirty="0"/>
              <a:t>But a lot of people commute or go shopping to city center</a:t>
            </a:r>
            <a:br>
              <a:rPr kumimoji="1" lang="en-US" altLang="ja-JP" dirty="0"/>
            </a:br>
            <a:r>
              <a:rPr kumimoji="1" lang="en-US" altLang="ja-JP" dirty="0"/>
              <a:t>through the station</a:t>
            </a:r>
            <a:endParaRPr kumimoji="1" lang="ja-JP" altLang="en-US" dirty="0"/>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43</a:t>
            </a:fld>
            <a:endParaRPr kumimoji="1" lang="ja-JP" altLang="en-US"/>
          </a:p>
        </p:txBody>
      </p:sp>
    </p:spTree>
    <p:extLst>
      <p:ext uri="{BB962C8B-B14F-4D97-AF65-F5344CB8AC3E}">
        <p14:creationId xmlns:p14="http://schemas.microsoft.com/office/powerpoint/2010/main" val="4091994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kumimoji="1" lang="ja-JP" altLang="en-US" dirty="0"/>
              <a:t>少ないと不便，多いと運賃が高くなってやっぱり不便だ，そう簡単には決まりません．</a:t>
            </a:r>
            <a:br>
              <a:rPr kumimoji="1" lang="en-US" altLang="ja-JP" dirty="0"/>
            </a:br>
            <a:r>
              <a:rPr kumimoji="1" lang="ja-JP" altLang="en-US" dirty="0"/>
              <a:t>⇒なぜならこんな関係にあるからです</a:t>
            </a:r>
            <a:endParaRPr kumimoji="1" lang="en-US" altLang="ja-JP" dirty="0"/>
          </a:p>
          <a:p>
            <a:endParaRPr kumimoji="1" lang="en-US" altLang="ja-JP" dirty="0"/>
          </a:p>
          <a:p>
            <a:r>
              <a:rPr kumimoji="1" lang="ja-JP" altLang="en-US" dirty="0"/>
              <a:t>・利用者数減って⇒不便になって，目的関数減りますよ</a:t>
            </a:r>
            <a:endParaRPr kumimoji="1" lang="en-US" altLang="ja-JP" dirty="0"/>
          </a:p>
          <a:p>
            <a:r>
              <a:rPr kumimoji="1" lang="ja-JP" altLang="en-US" dirty="0"/>
              <a:t>だから，</a:t>
            </a:r>
            <a:endParaRPr kumimoji="1" lang="en-US" altLang="ja-JP" dirty="0"/>
          </a:p>
          <a:p>
            <a:endParaRPr kumimoji="1" lang="en-US" altLang="ja-JP" dirty="0"/>
          </a:p>
          <a:p>
            <a:r>
              <a:rPr kumimoji="1" lang="ja-JP" altLang="en-US" dirty="0"/>
              <a:t>運賃で賄わないといけないとしてー</a:t>
            </a:r>
            <a:br>
              <a:rPr kumimoji="1" lang="en-US" altLang="ja-JP" dirty="0"/>
            </a:br>
            <a:r>
              <a:rPr kumimoji="1" lang="ja-JP" altLang="en-US" dirty="0"/>
              <a:t>このように量と運賃は不可分で，だから同時にしなきゃ</a:t>
            </a:r>
            <a:endParaRPr kumimoji="1" lang="en-US" altLang="ja-JP" dirty="0"/>
          </a:p>
          <a:p>
            <a:r>
              <a:rPr kumimoji="1" lang="ja-JP" altLang="en-US" dirty="0"/>
              <a:t>この問題を考えるんです．</a:t>
            </a:r>
            <a:endParaRPr kumimoji="1" lang="en-US" altLang="ja-JP" dirty="0"/>
          </a:p>
          <a:p>
            <a:endParaRPr kumimoji="1" lang="en-US" altLang="ja-JP" dirty="0"/>
          </a:p>
          <a:p>
            <a:r>
              <a:rPr kumimoji="1" lang="ja-JP" altLang="en-US" dirty="0"/>
              <a:t>だから，こういう関連関係を持ったモデルを通食って最適化するんです</a:t>
            </a:r>
            <a:endParaRPr kumimoji="1" lang="en-US" altLang="ja-JP" dirty="0"/>
          </a:p>
          <a:p>
            <a:endParaRPr kumimoji="1" lang="en-US" altLang="ja-JP" dirty="0"/>
          </a:p>
          <a:p>
            <a:r>
              <a:rPr kumimoji="1" lang="ja-JP" altLang="en-US" dirty="0"/>
              <a:t>消費者余剰が小さくなってしまうは，需要関数書いて，絵的に説明すればよい</a:t>
            </a:r>
            <a:endParaRPr kumimoji="1" lang="en-US" altLang="ja-JP" dirty="0"/>
          </a:p>
          <a:p>
            <a:r>
              <a:rPr kumimoji="1" lang="ja-JP" altLang="en-US" dirty="0"/>
              <a:t>大きい小さいで説明</a:t>
            </a:r>
            <a:endParaRPr kumimoji="1" lang="en-US" altLang="ja-JP" dirty="0"/>
          </a:p>
          <a:p>
            <a:endParaRPr kumimoji="1" lang="en-US" altLang="ja-JP" dirty="0"/>
          </a:p>
          <a:p>
            <a:r>
              <a:rPr kumimoji="1" lang="ja-JP" altLang="en-US" dirty="0"/>
              <a:t>□要点</a:t>
            </a:r>
            <a:endParaRPr kumimoji="1" lang="en-US" altLang="ja-JP" dirty="0"/>
          </a:p>
          <a:p>
            <a:r>
              <a:rPr kumimoji="1" lang="ja-JP" altLang="en-US" dirty="0"/>
              <a:t>ＮＷを大きく作りすぎると</a:t>
            </a:r>
            <a:r>
              <a:rPr kumimoji="1" lang="en-US" altLang="ja-JP" dirty="0"/>
              <a:t>…</a:t>
            </a:r>
          </a:p>
          <a:p>
            <a:r>
              <a:rPr kumimoji="1" lang="ja-JP" altLang="en-US" dirty="0"/>
              <a:t>貧弱にすると</a:t>
            </a:r>
            <a:r>
              <a:rPr kumimoji="1" lang="en-US" altLang="ja-JP" dirty="0"/>
              <a:t>…</a:t>
            </a:r>
          </a:p>
          <a:p>
            <a:r>
              <a:rPr kumimoji="1" lang="ja-JP" altLang="en-US" dirty="0"/>
              <a:t>インオプチチマルなものがあるはず</a:t>
            </a:r>
            <a:endParaRPr kumimoji="1" lang="en-US" altLang="ja-JP" dirty="0"/>
          </a:p>
          <a:p>
            <a:endParaRPr kumimoji="1" lang="en-US" altLang="ja-JP" dirty="0"/>
          </a:p>
          <a:p>
            <a:r>
              <a:rPr kumimoji="1" lang="ja-JP" altLang="en-US" dirty="0"/>
              <a:t>例示を出しながら</a:t>
            </a:r>
            <a:endParaRPr kumimoji="1" lang="en-US" altLang="ja-JP" dirty="0"/>
          </a:p>
          <a:p>
            <a:endParaRPr kumimoji="1" lang="en-US" altLang="ja-JP" dirty="0"/>
          </a:p>
          <a:p>
            <a:r>
              <a:rPr kumimoji="1" lang="en-US" altLang="ja-JP" dirty="0"/>
              <a:t>Away from</a:t>
            </a:r>
          </a:p>
          <a:p>
            <a:endParaRPr kumimoji="1" lang="en-US" altLang="ja-JP" dirty="0"/>
          </a:p>
          <a:p>
            <a:r>
              <a:rPr kumimoji="1" lang="en-US" altLang="ja-JP" dirty="0"/>
              <a:t>That is, the red area in this figure.</a:t>
            </a:r>
          </a:p>
          <a:p>
            <a:endParaRPr kumimoji="1" lang="en-US" altLang="ja-JP" dirty="0"/>
          </a:p>
          <a:p>
            <a:r>
              <a:rPr kumimoji="1" lang="en-US" altLang="ja-JP" dirty="0"/>
              <a:t>we assume that</a:t>
            </a:r>
          </a:p>
          <a:p>
            <a:r>
              <a:rPr kumimoji="1" lang="en-US" altLang="ja-JP" dirty="0"/>
              <a:t>some people travel within this area,  </a:t>
            </a:r>
          </a:p>
          <a:p>
            <a:r>
              <a:rPr kumimoji="1" lang="en-US" altLang="ja-JP" dirty="0"/>
              <a:t>But a lot of people commute or go shopping to city center</a:t>
            </a:r>
            <a:br>
              <a:rPr kumimoji="1" lang="en-US" altLang="ja-JP" dirty="0"/>
            </a:br>
            <a:r>
              <a:rPr kumimoji="1" lang="en-US" altLang="ja-JP" dirty="0"/>
              <a:t>through the station</a:t>
            </a:r>
            <a:endParaRPr kumimoji="1" lang="ja-JP" altLang="en-US" dirty="0"/>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44</a:t>
            </a:fld>
            <a:endParaRPr kumimoji="1" lang="ja-JP" altLang="en-US"/>
          </a:p>
        </p:txBody>
      </p:sp>
    </p:spTree>
    <p:extLst>
      <p:ext uri="{BB962C8B-B14F-4D97-AF65-F5344CB8AC3E}">
        <p14:creationId xmlns:p14="http://schemas.microsoft.com/office/powerpoint/2010/main" val="1694083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46</a:t>
            </a:fld>
            <a:endParaRPr kumimoji="1" lang="ja-JP" altLang="en-US"/>
          </a:p>
        </p:txBody>
      </p:sp>
    </p:spTree>
    <p:extLst>
      <p:ext uri="{BB962C8B-B14F-4D97-AF65-F5344CB8AC3E}">
        <p14:creationId xmlns:p14="http://schemas.microsoft.com/office/powerpoint/2010/main" val="4209704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47</a:t>
            </a:fld>
            <a:endParaRPr kumimoji="1" lang="ja-JP" altLang="en-US"/>
          </a:p>
        </p:txBody>
      </p:sp>
    </p:spTree>
    <p:extLst>
      <p:ext uri="{BB962C8B-B14F-4D97-AF65-F5344CB8AC3E}">
        <p14:creationId xmlns:p14="http://schemas.microsoft.com/office/powerpoint/2010/main" val="1752101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itchFamily="34" charset="0"/>
                <a:ea typeface="ＭＳ Ｐゴシック" pitchFamily="50" charset="-128"/>
              </a:defRPr>
            </a:lvl1pPr>
            <a:lvl2pPr marL="745318" indent="-286660">
              <a:defRPr kumimoji="1" sz="2400">
                <a:solidFill>
                  <a:schemeClr val="tx1"/>
                </a:solidFill>
                <a:latin typeface="Verdana" pitchFamily="34" charset="0"/>
                <a:ea typeface="ＭＳ Ｐゴシック" pitchFamily="50" charset="-128"/>
              </a:defRPr>
            </a:lvl2pPr>
            <a:lvl3pPr marL="1146643" indent="-229329">
              <a:defRPr kumimoji="1" sz="2400">
                <a:solidFill>
                  <a:schemeClr val="tx1"/>
                </a:solidFill>
                <a:latin typeface="Verdana" pitchFamily="34" charset="0"/>
                <a:ea typeface="ＭＳ Ｐゴシック" pitchFamily="50" charset="-128"/>
              </a:defRPr>
            </a:lvl3pPr>
            <a:lvl4pPr marL="1605298" indent="-229329">
              <a:defRPr kumimoji="1" sz="2400">
                <a:solidFill>
                  <a:schemeClr val="tx1"/>
                </a:solidFill>
                <a:latin typeface="Verdana" pitchFamily="34" charset="0"/>
                <a:ea typeface="ＭＳ Ｐゴシック" pitchFamily="50" charset="-128"/>
              </a:defRPr>
            </a:lvl4pPr>
            <a:lvl5pPr marL="2063956" indent="-229329">
              <a:defRPr kumimoji="1" sz="2400">
                <a:solidFill>
                  <a:schemeClr val="tx1"/>
                </a:solidFill>
                <a:latin typeface="Verdana" pitchFamily="34" charset="0"/>
                <a:ea typeface="ＭＳ Ｐゴシック" pitchFamily="50" charset="-128"/>
              </a:defRPr>
            </a:lvl5pPr>
            <a:lvl6pPr marL="2522613" indent="-229329" fontAlgn="base">
              <a:spcBef>
                <a:spcPct val="0"/>
              </a:spcBef>
              <a:spcAft>
                <a:spcPct val="0"/>
              </a:spcAft>
              <a:defRPr kumimoji="1" sz="2400">
                <a:solidFill>
                  <a:schemeClr val="tx1"/>
                </a:solidFill>
                <a:latin typeface="Verdana" pitchFamily="34" charset="0"/>
                <a:ea typeface="ＭＳ Ｐゴシック" pitchFamily="50" charset="-128"/>
              </a:defRPr>
            </a:lvl6pPr>
            <a:lvl7pPr marL="2981269" indent="-229329" fontAlgn="base">
              <a:spcBef>
                <a:spcPct val="0"/>
              </a:spcBef>
              <a:spcAft>
                <a:spcPct val="0"/>
              </a:spcAft>
              <a:defRPr kumimoji="1" sz="2400">
                <a:solidFill>
                  <a:schemeClr val="tx1"/>
                </a:solidFill>
                <a:latin typeface="Verdana" pitchFamily="34" charset="0"/>
                <a:ea typeface="ＭＳ Ｐゴシック" pitchFamily="50" charset="-128"/>
              </a:defRPr>
            </a:lvl7pPr>
            <a:lvl8pPr marL="3439927" indent="-229329" fontAlgn="base">
              <a:spcBef>
                <a:spcPct val="0"/>
              </a:spcBef>
              <a:spcAft>
                <a:spcPct val="0"/>
              </a:spcAft>
              <a:defRPr kumimoji="1" sz="2400">
                <a:solidFill>
                  <a:schemeClr val="tx1"/>
                </a:solidFill>
                <a:latin typeface="Verdana" pitchFamily="34" charset="0"/>
                <a:ea typeface="ＭＳ Ｐゴシック" pitchFamily="50" charset="-128"/>
              </a:defRPr>
            </a:lvl8pPr>
            <a:lvl9pPr marL="3898582" indent="-229329" fontAlgn="base">
              <a:spcBef>
                <a:spcPct val="0"/>
              </a:spcBef>
              <a:spcAft>
                <a:spcPct val="0"/>
              </a:spcAft>
              <a:defRPr kumimoji="1" sz="2400">
                <a:solidFill>
                  <a:schemeClr val="tx1"/>
                </a:solidFill>
                <a:latin typeface="Verdana" pitchFamily="34" charset="0"/>
                <a:ea typeface="ＭＳ Ｐゴシック" pitchFamily="50" charset="-128"/>
              </a:defRPr>
            </a:lvl9pPr>
          </a:lstStyle>
          <a:p>
            <a:pPr algn="r" defTabSz="453611">
              <a:buClrTx/>
              <a:defRPr/>
            </a:pPr>
            <a:fld id="{0A115C17-229C-4849-AF9E-EC33B49D2DE7}" type="slidenum">
              <a:rPr lang="en-US" altLang="ja-JP" sz="1300" kern="1200">
                <a:solidFill>
                  <a:prstClr val="black"/>
                </a:solidFill>
                <a:latin typeface="Arial" pitchFamily="34" charset="0"/>
              </a:rPr>
              <a:pPr algn="r" defTabSz="453611">
                <a:buClrTx/>
                <a:defRPr/>
              </a:pPr>
              <a:t>5</a:t>
            </a:fld>
            <a:endParaRPr lang="en-US" altLang="ja-JP" sz="1300" kern="1200" dirty="0">
              <a:solidFill>
                <a:prstClr val="black"/>
              </a:solidFill>
              <a:latin typeface="Arial" pitchFamily="34" charset="0"/>
            </a:endParaRPr>
          </a:p>
        </p:txBody>
      </p:sp>
      <p:sp>
        <p:nvSpPr>
          <p:cNvPr id="54274" name="Rectangle 7"/>
          <p:cNvSpPr txBox="1">
            <a:spLocks noGrp="1" noChangeArrowheads="1"/>
          </p:cNvSpPr>
          <p:nvPr/>
        </p:nvSpPr>
        <p:spPr bwMode="auto">
          <a:xfrm>
            <a:off x="3828079" y="9404403"/>
            <a:ext cx="2929784" cy="49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2" tIns="45857" rIns="91712" bIns="45857" anchor="b"/>
          <a:lstStyle>
            <a:lvl1pPr>
              <a:defRPr kumimoji="1" sz="2400">
                <a:solidFill>
                  <a:schemeClr val="tx1"/>
                </a:solidFill>
                <a:latin typeface="Verdana" pitchFamily="34" charset="0"/>
                <a:ea typeface="ＭＳ Ｐゴシック" pitchFamily="50" charset="-128"/>
              </a:defRPr>
            </a:lvl1pPr>
            <a:lvl2pPr marL="742950" indent="-285750">
              <a:defRPr kumimoji="1" sz="2400">
                <a:solidFill>
                  <a:schemeClr val="tx1"/>
                </a:solidFill>
                <a:latin typeface="Verdana" pitchFamily="34" charset="0"/>
                <a:ea typeface="ＭＳ Ｐゴシック" pitchFamily="50" charset="-128"/>
              </a:defRPr>
            </a:lvl2pPr>
            <a:lvl3pPr marL="1143000" indent="-228600">
              <a:defRPr kumimoji="1" sz="2400">
                <a:solidFill>
                  <a:schemeClr val="tx1"/>
                </a:solidFill>
                <a:latin typeface="Verdana" pitchFamily="34" charset="0"/>
                <a:ea typeface="ＭＳ Ｐゴシック" pitchFamily="50" charset="-128"/>
              </a:defRPr>
            </a:lvl3pPr>
            <a:lvl4pPr marL="1600200" indent="-228600">
              <a:defRPr kumimoji="1" sz="2400">
                <a:solidFill>
                  <a:schemeClr val="tx1"/>
                </a:solidFill>
                <a:latin typeface="Verdana" pitchFamily="34" charset="0"/>
                <a:ea typeface="ＭＳ Ｐゴシック" pitchFamily="50" charset="-128"/>
              </a:defRPr>
            </a:lvl4pPr>
            <a:lvl5pPr marL="2057400" indent="-228600">
              <a:defRPr kumimoji="1" sz="2400">
                <a:solidFill>
                  <a:schemeClr val="tx1"/>
                </a:solidFill>
                <a:latin typeface="Verdana"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Verdana"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Verdana"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Verdana"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Verdana" pitchFamily="34" charset="0"/>
                <a:ea typeface="ＭＳ Ｐゴシック" pitchFamily="50" charset="-128"/>
              </a:defRPr>
            </a:lvl9pPr>
          </a:lstStyle>
          <a:p>
            <a:pPr algn="r" defTabSz="910806" fontAlgn="base">
              <a:spcBef>
                <a:spcPct val="0"/>
              </a:spcBef>
              <a:spcAft>
                <a:spcPct val="0"/>
              </a:spcAft>
              <a:buClrTx/>
              <a:defRPr/>
            </a:pPr>
            <a:fld id="{6AA98174-4E00-436D-ADF1-56251F7A18A8}" type="slidenum">
              <a:rPr lang="en-US" altLang="ja-JP" sz="1300" kern="1200">
                <a:solidFill>
                  <a:prstClr val="black"/>
                </a:solidFill>
                <a:latin typeface="Arial" pitchFamily="34" charset="0"/>
              </a:rPr>
              <a:pPr algn="r" defTabSz="910806" fontAlgn="base">
                <a:spcBef>
                  <a:spcPct val="0"/>
                </a:spcBef>
                <a:spcAft>
                  <a:spcPct val="0"/>
                </a:spcAft>
                <a:buClrTx/>
                <a:defRPr/>
              </a:pPr>
              <a:t>5</a:t>
            </a:fld>
            <a:endParaRPr lang="en-US" altLang="ja-JP" sz="1300" kern="1200" dirty="0">
              <a:solidFill>
                <a:prstClr val="black"/>
              </a:solidFill>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dirty="0">
                <a:latin typeface="Arial" pitchFamily="34" charset="0"/>
              </a:rPr>
              <a:t>5</a:t>
            </a:r>
            <a:r>
              <a:rPr lang="ja-JP" altLang="en-US" dirty="0">
                <a:latin typeface="Arial" pitchFamily="34" charset="0"/>
              </a:rPr>
              <a:t>学科</a:t>
            </a:r>
            <a:r>
              <a:rPr lang="en-US" altLang="ja-JP" dirty="0">
                <a:latin typeface="Arial" pitchFamily="34" charset="0"/>
              </a:rPr>
              <a:t>26</a:t>
            </a:r>
            <a:r>
              <a:rPr lang="ja-JP" altLang="en-US" dirty="0">
                <a:latin typeface="Arial" pitchFamily="34" charset="0"/>
              </a:rPr>
              <a:t>コースを提供</a:t>
            </a:r>
          </a:p>
          <a:p>
            <a:pPr eaLnBrk="1" hangingPunct="1"/>
            <a:r>
              <a:rPr lang="ja-JP" altLang="en-US" dirty="0">
                <a:latin typeface="Arial" pitchFamily="34" charset="0"/>
              </a:rPr>
              <a:t>より広い基礎知識と，より深い専門性を追求したカリキュラム</a:t>
            </a:r>
            <a:endParaRPr lang="en-US" altLang="ja-JP" dirty="0">
              <a:latin typeface="Arial" pitchFamily="34" charset="0"/>
            </a:endParaRPr>
          </a:p>
          <a:p>
            <a:pPr eaLnBrk="1" hangingPunct="1"/>
            <a:endParaRPr lang="ja-JP" altLang="en-US" dirty="0">
              <a:latin typeface="Arial" pitchFamily="34" charset="0"/>
            </a:endParaRPr>
          </a:p>
        </p:txBody>
      </p:sp>
    </p:spTree>
    <p:extLst>
      <p:ext uri="{BB962C8B-B14F-4D97-AF65-F5344CB8AC3E}">
        <p14:creationId xmlns:p14="http://schemas.microsoft.com/office/powerpoint/2010/main" val="4230493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70B6ACA-EB61-4EB9-A1E1-D44A7AB5F320}" type="slidenum">
              <a:rPr kumimoji="1" lang="ja-JP" altLang="en-US" smtClean="0"/>
              <a:t>48</a:t>
            </a:fld>
            <a:endParaRPr kumimoji="1" lang="ja-JP" altLang="en-US"/>
          </a:p>
        </p:txBody>
      </p:sp>
    </p:spTree>
    <p:extLst>
      <p:ext uri="{BB962C8B-B14F-4D97-AF65-F5344CB8AC3E}">
        <p14:creationId xmlns:p14="http://schemas.microsoft.com/office/powerpoint/2010/main" val="1725042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基本的ン構造は言ってる</a:t>
            </a:r>
            <a:endParaRPr kumimoji="1" lang="en-US" altLang="ja-JP" dirty="0"/>
          </a:p>
          <a:p>
            <a:r>
              <a:rPr kumimoji="1" lang="ja-JP" altLang="en-US" dirty="0"/>
              <a:t>定式化のとき</a:t>
            </a:r>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49</a:t>
            </a:fld>
            <a:endParaRPr kumimoji="1" lang="ja-JP" altLang="en-US"/>
          </a:p>
        </p:txBody>
      </p:sp>
    </p:spTree>
    <p:extLst>
      <p:ext uri="{BB962C8B-B14F-4D97-AF65-F5344CB8AC3E}">
        <p14:creationId xmlns:p14="http://schemas.microsoft.com/office/powerpoint/2010/main" val="1601400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70B6ACA-EB61-4EB9-A1E1-D44A7AB5F320}" type="slidenum">
              <a:rPr kumimoji="1" lang="ja-JP" altLang="en-US" smtClean="0"/>
              <a:t>50</a:t>
            </a:fld>
            <a:endParaRPr kumimoji="1" lang="ja-JP" altLang="en-US" dirty="0"/>
          </a:p>
        </p:txBody>
      </p:sp>
    </p:spTree>
    <p:extLst>
      <p:ext uri="{BB962C8B-B14F-4D97-AF65-F5344CB8AC3E}">
        <p14:creationId xmlns:p14="http://schemas.microsoft.com/office/powerpoint/2010/main" val="2555242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限界費用が大きいと，右辺は小さくなる．すると，</a:t>
            </a:r>
            <a:r>
              <a:rPr kumimoji="1" lang="en-US" altLang="ja-JP" dirty="0"/>
              <a:t>c-MV</a:t>
            </a:r>
            <a:r>
              <a:rPr kumimoji="1" lang="ja-JP" altLang="en-US" dirty="0"/>
              <a:t>は金銭的運賃が小さくなる</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最大支払意思額と限界費用の差</a:t>
            </a:r>
          </a:p>
          <a:p>
            <a:endParaRPr kumimoji="1" lang="en-US" altLang="ja-JP" dirty="0"/>
          </a:p>
          <a:p>
            <a:r>
              <a:rPr lang="ja-JP" altLang="en-US" sz="12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所要時間・乗継抵抗</a:t>
            </a:r>
            <a:r>
              <a:rPr kumimoji="1" lang="ja-JP" altLang="en-US" sz="12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が大きいほど金銭的運賃は小さくなる</a:t>
            </a:r>
            <a:r>
              <a:rPr kumimoji="1" lang="ja-JP" altLang="en-US" sz="12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51</a:t>
            </a:fld>
            <a:endParaRPr kumimoji="1" lang="ja-JP" altLang="en-US"/>
          </a:p>
        </p:txBody>
      </p:sp>
    </p:spTree>
    <p:extLst>
      <p:ext uri="{BB962C8B-B14F-4D97-AF65-F5344CB8AC3E}">
        <p14:creationId xmlns:p14="http://schemas.microsoft.com/office/powerpoint/2010/main" val="2005649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a:t>
            </a:r>
          </a:p>
          <a:p>
            <a:r>
              <a:rPr kumimoji="1" lang="en-US" altLang="ja-JP" dirty="0"/>
              <a:t>There are both large and small buses.</a:t>
            </a:r>
          </a:p>
          <a:p>
            <a:r>
              <a:rPr kumimoji="1" lang="en-US" altLang="ja-JP" dirty="0"/>
              <a:t>Only capacities of small bus routes is full.</a:t>
            </a:r>
          </a:p>
          <a:p>
            <a:endParaRPr kumimoji="1" lang="en-US" altLang="ja-JP" dirty="0"/>
          </a:p>
          <a:p>
            <a:r>
              <a:rPr kumimoji="1" lang="en-US" altLang="ja-JP" dirty="0"/>
              <a:t>The right figure shows the breakdown of generalized payments by OD.</a:t>
            </a:r>
          </a:p>
          <a:p>
            <a:r>
              <a:rPr kumimoji="1" lang="en-US" altLang="ja-JP" dirty="0"/>
              <a:t>generalized payments is composed of fare as</a:t>
            </a:r>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53</a:t>
            </a:fld>
            <a:endParaRPr kumimoji="1" lang="ja-JP" altLang="en-US"/>
          </a:p>
        </p:txBody>
      </p:sp>
    </p:spTree>
    <p:extLst>
      <p:ext uri="{BB962C8B-B14F-4D97-AF65-F5344CB8AC3E}">
        <p14:creationId xmlns:p14="http://schemas.microsoft.com/office/powerpoint/2010/main" val="2085480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a:t>
            </a:r>
          </a:p>
          <a:p>
            <a:r>
              <a:rPr kumimoji="1" lang="en-US" altLang="ja-JP" dirty="0"/>
              <a:t>There are both large and small buses.</a:t>
            </a:r>
          </a:p>
          <a:p>
            <a:r>
              <a:rPr kumimoji="1" lang="en-US" altLang="ja-JP" dirty="0"/>
              <a:t>Only capacities of small bus routes is full.</a:t>
            </a:r>
          </a:p>
          <a:p>
            <a:endParaRPr kumimoji="1" lang="en-US" altLang="ja-JP" dirty="0"/>
          </a:p>
          <a:p>
            <a:r>
              <a:rPr kumimoji="1" lang="en-US" altLang="ja-JP" dirty="0"/>
              <a:t>The right figure shows the breakdown of generalized payments by OD.</a:t>
            </a:r>
          </a:p>
          <a:p>
            <a:r>
              <a:rPr kumimoji="1" lang="en-US" altLang="ja-JP" dirty="0"/>
              <a:t>generalized payments is composed of fare as</a:t>
            </a:r>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54</a:t>
            </a:fld>
            <a:endParaRPr kumimoji="1" lang="ja-JP" altLang="en-US"/>
          </a:p>
        </p:txBody>
      </p:sp>
    </p:spTree>
    <p:extLst>
      <p:ext uri="{BB962C8B-B14F-4D97-AF65-F5344CB8AC3E}">
        <p14:creationId xmlns:p14="http://schemas.microsoft.com/office/powerpoint/2010/main" val="1360542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a:t>
            </a:r>
          </a:p>
          <a:p>
            <a:r>
              <a:rPr kumimoji="1" lang="en-US" altLang="ja-JP" dirty="0"/>
              <a:t>There are both large and small buses.</a:t>
            </a:r>
          </a:p>
          <a:p>
            <a:r>
              <a:rPr kumimoji="1" lang="en-US" altLang="ja-JP" dirty="0"/>
              <a:t>Only capacities of small bus routes is full.</a:t>
            </a:r>
          </a:p>
          <a:p>
            <a:endParaRPr kumimoji="1" lang="en-US" altLang="ja-JP" dirty="0"/>
          </a:p>
          <a:p>
            <a:r>
              <a:rPr kumimoji="1" lang="en-US" altLang="ja-JP" dirty="0"/>
              <a:t>The right figure shows the breakdown of generalized payments by OD.</a:t>
            </a:r>
          </a:p>
          <a:p>
            <a:r>
              <a:rPr kumimoji="1" lang="en-US" altLang="ja-JP" dirty="0"/>
              <a:t>generalized payments is composed of fare as</a:t>
            </a:r>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55</a:t>
            </a:fld>
            <a:endParaRPr kumimoji="1" lang="ja-JP" altLang="en-US"/>
          </a:p>
        </p:txBody>
      </p:sp>
    </p:spTree>
    <p:extLst>
      <p:ext uri="{BB962C8B-B14F-4D97-AF65-F5344CB8AC3E}">
        <p14:creationId xmlns:p14="http://schemas.microsoft.com/office/powerpoint/2010/main" val="2890203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a:t>
            </a:r>
          </a:p>
          <a:p>
            <a:r>
              <a:rPr kumimoji="1" lang="en-US" altLang="ja-JP" dirty="0"/>
              <a:t>There are both large and small buses.</a:t>
            </a:r>
          </a:p>
          <a:p>
            <a:r>
              <a:rPr kumimoji="1" lang="en-US" altLang="ja-JP" dirty="0"/>
              <a:t>Only capacities of small bus routes is full.</a:t>
            </a:r>
          </a:p>
          <a:p>
            <a:endParaRPr kumimoji="1" lang="en-US" altLang="ja-JP" dirty="0"/>
          </a:p>
          <a:p>
            <a:r>
              <a:rPr kumimoji="1" lang="en-US" altLang="ja-JP" dirty="0"/>
              <a:t>The right figure shows the breakdown of generalized payments by OD.</a:t>
            </a:r>
          </a:p>
          <a:p>
            <a:r>
              <a:rPr kumimoji="1" lang="en-US" altLang="ja-JP" dirty="0"/>
              <a:t>generalized payments is composed of fare as</a:t>
            </a:r>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56</a:t>
            </a:fld>
            <a:endParaRPr kumimoji="1" lang="ja-JP" altLang="en-US"/>
          </a:p>
        </p:txBody>
      </p:sp>
    </p:spTree>
    <p:extLst>
      <p:ext uri="{BB962C8B-B14F-4D97-AF65-F5344CB8AC3E}">
        <p14:creationId xmlns:p14="http://schemas.microsoft.com/office/powerpoint/2010/main" val="3073946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case, </a:t>
            </a:r>
          </a:p>
          <a:p>
            <a:r>
              <a:rPr kumimoji="1" lang="en-US" altLang="ja-JP" dirty="0"/>
              <a:t>There are both large and small buses.</a:t>
            </a:r>
          </a:p>
          <a:p>
            <a:r>
              <a:rPr kumimoji="1" lang="en-US" altLang="ja-JP" dirty="0"/>
              <a:t>Only capacities of small bus routes is full.</a:t>
            </a:r>
          </a:p>
          <a:p>
            <a:endParaRPr kumimoji="1" lang="en-US" altLang="ja-JP" dirty="0"/>
          </a:p>
          <a:p>
            <a:r>
              <a:rPr kumimoji="1" lang="en-US" altLang="ja-JP" dirty="0"/>
              <a:t>The right figure shows the breakdown of generalized payments by OD.</a:t>
            </a:r>
          </a:p>
          <a:p>
            <a:r>
              <a:rPr kumimoji="1" lang="en-US" altLang="ja-JP" dirty="0"/>
              <a:t>generalized payments is composed of fare as</a:t>
            </a:r>
          </a:p>
          <a:p>
            <a:endParaRPr kumimoji="1" lang="ja-JP" altLang="en-US" dirty="0"/>
          </a:p>
        </p:txBody>
      </p:sp>
      <p:sp>
        <p:nvSpPr>
          <p:cNvPr id="4" name="スライド番号プレースホルダー 3"/>
          <p:cNvSpPr>
            <a:spLocks noGrp="1"/>
          </p:cNvSpPr>
          <p:nvPr>
            <p:ph type="sldNum" sz="quarter" idx="5"/>
          </p:nvPr>
        </p:nvSpPr>
        <p:spPr/>
        <p:txBody>
          <a:bodyPr/>
          <a:lstStyle/>
          <a:p>
            <a:fld id="{1443BB46-458C-49B3-8778-4875D9FC72E2}" type="slidenum">
              <a:rPr kumimoji="1" lang="ja-JP" altLang="en-US" smtClean="0"/>
              <a:t>57</a:t>
            </a:fld>
            <a:endParaRPr kumimoji="1" lang="ja-JP" altLang="en-US"/>
          </a:p>
        </p:txBody>
      </p:sp>
    </p:spTree>
    <p:extLst>
      <p:ext uri="{BB962C8B-B14F-4D97-AF65-F5344CB8AC3E}">
        <p14:creationId xmlns:p14="http://schemas.microsoft.com/office/powerpoint/2010/main" val="2865043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kumimoji="0" lang="ja-JP" altLang="en-US" sz="1200" dirty="0">
                <a:solidFill>
                  <a:srgbClr val="202124"/>
                </a:solidFill>
                <a:latin typeface="+mn-ea"/>
              </a:rPr>
              <a:t>　環境</a:t>
            </a:r>
            <a:r>
              <a:rPr kumimoji="0" lang="ja-JP" altLang="en-US" sz="1200" dirty="0">
                <a:solidFill>
                  <a:srgbClr val="202124"/>
                </a:solidFill>
                <a:latin typeface="Wingdings" panose="05000000000000000000" pitchFamily="2" charset="2"/>
              </a:rPr>
              <a:t>制約下</a:t>
            </a:r>
            <a:r>
              <a:rPr kumimoji="0" lang="ja-JP" altLang="en-US" sz="1200" dirty="0">
                <a:solidFill>
                  <a:srgbClr val="202124"/>
                </a:solidFill>
                <a:latin typeface="+mn-ea"/>
              </a:rPr>
              <a:t>の都市間旅客交通網の最適化－複数の交通モードの役割に着目して－</a:t>
            </a:r>
            <a:r>
              <a:rPr kumimoji="0" lang="ja-JP" altLang="en-US" dirty="0">
                <a:solidFill>
                  <a:srgbClr val="202124"/>
                </a:solidFill>
                <a:latin typeface="+mn-ea"/>
              </a:rPr>
              <a:t>と題しまして，東北大学</a:t>
            </a:r>
            <a:r>
              <a:rPr lang="ja-JP" altLang="en-US" b="0" i="0" dirty="0">
                <a:solidFill>
                  <a:srgbClr val="222222"/>
                </a:solidFill>
                <a:effectLst/>
                <a:latin typeface="Google Sans"/>
              </a:rPr>
              <a:t>元木より発表いたします．</a:t>
            </a:r>
            <a:endParaRPr lang="en-US" altLang="ja-JP" b="0" i="0" dirty="0">
              <a:solidFill>
                <a:srgbClr val="222222"/>
              </a:solidFill>
              <a:effectLst/>
              <a:latin typeface="Google Sans"/>
            </a:endParaRP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6210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
          <p:cNvSpPr>
            <a:spLocks noGrp="1" noRot="1" noChangeAspect="1" noChangeArrowheads="1" noTextEdit="1"/>
          </p:cNvSpPr>
          <p:nvPr>
            <p:ph type="sldImg"/>
          </p:nvPr>
        </p:nvSpPr>
        <p:spPr bwMode="auto">
          <a:xfrm>
            <a:off x="3263900" y="509588"/>
            <a:ext cx="3390900" cy="2543175"/>
          </a:xfrm>
          <a:solidFill>
            <a:srgbClr val="FFFFFF"/>
          </a:solidFill>
          <a:ln>
            <a:solidFill>
              <a:srgbClr val="000000"/>
            </a:solidFill>
            <a:miter lim="800000"/>
            <a:headEnd/>
            <a:tailEnd/>
          </a:ln>
        </p:spPr>
      </p:sp>
      <p:sp>
        <p:nvSpPr>
          <p:cNvPr id="220162"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dirty="0">
                <a:latin typeface="Lucida Grande"/>
                <a:sym typeface="Lucida Grande"/>
              </a:rPr>
              <a:t>社会・環境・都市・建築。</a:t>
            </a:r>
          </a:p>
          <a:p>
            <a:pPr eaLnBrk="1" hangingPunct="1">
              <a:spcBef>
                <a:spcPct val="0"/>
              </a:spcBef>
            </a:pPr>
            <a:endParaRPr lang="ja-JP" altLang="en-US" dirty="0">
              <a:latin typeface="Lucida Grande"/>
              <a:sym typeface="Lucida Grande"/>
            </a:endParaRPr>
          </a:p>
          <a:p>
            <a:pPr eaLnBrk="1" hangingPunct="1">
              <a:spcBef>
                <a:spcPct val="0"/>
              </a:spcBef>
            </a:pPr>
            <a:r>
              <a:rPr lang="ja-JP" altLang="en-US" dirty="0">
                <a:latin typeface="Lucida Grande"/>
                <a:sym typeface="Lucida Grande"/>
              </a:rPr>
              <a:t>（クリックで）これらのデザイン・計画から、その効果を評価し改善するところまでカバーするのが建築・社会環境工学科の学びであり研究です。安全で安心、そして豊かさと快適さを実感できる生活環境を創造するための学科といえるでしょう。</a:t>
            </a:r>
          </a:p>
        </p:txBody>
      </p:sp>
      <p:sp>
        <p:nvSpPr>
          <p:cNvPr id="4" name="スライド番号プレースホルダー 3"/>
          <p:cNvSpPr>
            <a:spLocks noGrp="1"/>
          </p:cNvSpPr>
          <p:nvPr>
            <p:ph type="sldNum" sz="quarter" idx="5"/>
          </p:nvPr>
        </p:nvSpPr>
        <p:spPr>
          <a:xfrm>
            <a:off x="5618203" y="6446100"/>
            <a:ext cx="4298026" cy="339330"/>
          </a:xfrm>
        </p:spPr>
        <p:txBody>
          <a:bodyPr/>
          <a:lstStyle/>
          <a:p>
            <a:fld id="{0CFA536C-D2C6-43BE-8875-B04AF0AFAFDD}"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2748852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都市間旅客交通を担う，航空や新幹線・在来線といった鉄道は，費用や速度，輸送に適する距離帯などで様々異なる特徴を持ちます．</a:t>
            </a:r>
            <a:endParaRPr kumimoji="1" lang="en-US" altLang="ja-JP"/>
          </a:p>
          <a:p>
            <a:pPr>
              <a:lnSpc>
                <a:spcPct val="120000"/>
              </a:lnSpc>
            </a:pPr>
            <a:r>
              <a:rPr kumimoji="1" lang="ja-JP" altLang="en-US"/>
              <a:t>　また，現在開発・建設中の新たな高速鉄道モードである超電導リニアは，航空と在来型鉄道の中間的な特徴を持ちます．</a:t>
            </a:r>
            <a:endParaRPr kumimoji="1" lang="en-US" altLang="ja-JP"/>
          </a:p>
          <a:p>
            <a:pPr>
              <a:lnSpc>
                <a:spcPct val="120000"/>
              </a:lnSpc>
            </a:pPr>
            <a:r>
              <a:rPr kumimoji="1" lang="ja-JP" altLang="en-US"/>
              <a:t>　それぞれのモードはリンクごとに設定され，各</a:t>
            </a:r>
            <a:r>
              <a:rPr kumimoji="1" lang="en-US" altLang="ja-JP"/>
              <a:t>OD</a:t>
            </a:r>
            <a:r>
              <a:rPr kumimoji="1" lang="ja-JP" altLang="en-US"/>
              <a:t>間の利用者はそれらを繋ぐようにして利用します．</a:t>
            </a:r>
            <a:endParaRPr kumimoji="1" lang="en-US" altLang="ja-JP" b="1"/>
          </a:p>
          <a:p>
            <a:pPr>
              <a:lnSpc>
                <a:spcPct val="120000"/>
              </a:lnSpc>
            </a:pPr>
            <a:r>
              <a:rPr kumimoji="1" lang="ja-JP" altLang="en-US" b="0"/>
              <a:t>　それぞれのリンクでどのモードを設定するかによって各</a:t>
            </a:r>
            <a:r>
              <a:rPr kumimoji="1" lang="en-US" altLang="ja-JP" b="0"/>
              <a:t>OD</a:t>
            </a:r>
            <a:r>
              <a:rPr kumimoji="1" lang="ja-JP" altLang="en-US" b="0"/>
              <a:t>間の所要時間が決まるほか，リンクを運営する費用を旅客から運賃として徴収することを考えるとネットワークのあり方は各</a:t>
            </a:r>
            <a:r>
              <a:rPr kumimoji="1" lang="en-US" altLang="ja-JP" b="0"/>
              <a:t>OD</a:t>
            </a:r>
            <a:r>
              <a:rPr kumimoji="1" lang="ja-JP" altLang="en-US" b="0"/>
              <a:t>の運賃負担額も決定します．</a:t>
            </a:r>
            <a:endParaRPr kumimoji="1" lang="en-US" altLang="ja-JP" b="0"/>
          </a:p>
          <a:p>
            <a:pPr>
              <a:lnSpc>
                <a:spcPct val="120000"/>
              </a:lnSpc>
            </a:pPr>
            <a:r>
              <a:rPr kumimoji="1" lang="ja-JP" altLang="en-US" b="0"/>
              <a:t>　各</a:t>
            </a:r>
            <a:r>
              <a:rPr kumimoji="1" lang="en-US" altLang="ja-JP" b="0"/>
              <a:t>OD</a:t>
            </a:r>
            <a:r>
              <a:rPr kumimoji="1" lang="ja-JP" altLang="en-US" b="0"/>
              <a:t>の需要量は所要時間と運賃を足し合わせた一般化費用の大小により変化します．ネットワーク全体で利便性がどの程度提供されているかは，</a:t>
            </a:r>
            <a:r>
              <a:rPr kumimoji="1" lang="en-US" altLang="ja-JP" b="0"/>
              <a:t>OD</a:t>
            </a:r>
            <a:r>
              <a:rPr kumimoji="1" lang="ja-JP" altLang="en-US" b="0"/>
              <a:t>ごとの消費者余剰を全</a:t>
            </a:r>
            <a:r>
              <a:rPr kumimoji="1" lang="en-US" altLang="ja-JP" b="0"/>
              <a:t>OD</a:t>
            </a:r>
            <a:r>
              <a:rPr kumimoji="1" lang="ja-JP" altLang="en-US" b="0"/>
              <a:t>で集計した総消費者余剰で評価できます．</a:t>
            </a:r>
            <a:endParaRPr kumimoji="1" lang="en-US" altLang="ja-JP" b="0"/>
          </a:p>
          <a:p>
            <a:pPr>
              <a:lnSpc>
                <a:spcPct val="120000"/>
              </a:lnSpc>
            </a:pPr>
            <a:r>
              <a:rPr kumimoji="1" lang="ja-JP" altLang="en-US" b="0"/>
              <a:t>　この総消費者余剰すなわち利便性をできる限り大きくするネットワークを構築するためには，各モードを適切に組み合わせる必要があります．</a:t>
            </a:r>
            <a:endParaRPr kumimoji="1" lang="en-US" altLang="ja-JP" b="0"/>
          </a:p>
          <a:p>
            <a:pPr>
              <a:lnSpc>
                <a:spcPct val="120000"/>
              </a:lnSpc>
            </a:pPr>
            <a:r>
              <a:rPr kumimoji="1" lang="ja-JP" altLang="en-US"/>
              <a:t>　</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65807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7E62-6673-F596-75EC-11B6533E62F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B63C6D-7EC4-8010-59D5-1CCA1BEA27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2850AE-FD7C-C9A6-E8E2-3D6645B7FC50}"/>
              </a:ext>
            </a:extLst>
          </p:cNvPr>
          <p:cNvSpPr>
            <a:spLocks noGrp="1"/>
          </p:cNvSpPr>
          <p:nvPr>
            <p:ph type="body" idx="1"/>
          </p:nvPr>
        </p:nvSpPr>
        <p:spPr/>
        <p:txBody>
          <a:bodyPr/>
          <a:lstStyle/>
          <a:p>
            <a:pPr>
              <a:lnSpc>
                <a:spcPct val="120000"/>
              </a:lnSpc>
            </a:pPr>
            <a:r>
              <a:rPr lang="ja-JP" altLang="en-US"/>
              <a:t>　分析は，細・奥村および吉田・奥村で開発された需要内生型ネットワーク最適化モデルを基本とします．</a:t>
            </a:r>
            <a:endParaRPr lang="en-US" altLang="ja-JP"/>
          </a:p>
          <a:p>
            <a:pPr>
              <a:lnSpc>
                <a:spcPct val="120000"/>
              </a:lnSpc>
            </a:pPr>
            <a:r>
              <a:rPr lang="ja-JP" altLang="en-US"/>
              <a:t>　本モデルでは，それぞれの</a:t>
            </a:r>
            <a:r>
              <a:rPr lang="en-US" altLang="ja-JP"/>
              <a:t>OD</a:t>
            </a:r>
            <a:r>
              <a:rPr lang="ja-JP" altLang="en-US"/>
              <a:t>に線形の逆需要関数を与え，</a:t>
            </a:r>
            <a:r>
              <a:rPr lang="en-US" altLang="ja-JP"/>
              <a:t>OD</a:t>
            </a:r>
            <a:r>
              <a:rPr lang="ja-JP" altLang="en-US"/>
              <a:t>ごとの消費者余剰を全</a:t>
            </a:r>
            <a:r>
              <a:rPr lang="en-US" altLang="ja-JP"/>
              <a:t>OD</a:t>
            </a:r>
            <a:r>
              <a:rPr lang="ja-JP" altLang="en-US"/>
              <a:t>ペアについて足し合わせた総消費者余剰を目的関数としこれを最大化します．</a:t>
            </a:r>
            <a:endParaRPr lang="en-US" altLang="ja-JP"/>
          </a:p>
          <a:p>
            <a:pPr>
              <a:lnSpc>
                <a:spcPct val="120000"/>
              </a:lnSpc>
            </a:pPr>
            <a:r>
              <a:rPr lang="ja-JP" altLang="en-US"/>
              <a:t>　各リンクにおいて設定可能なモードから実際に設定するものを選び，旅客数をちょうど運び切るだけの運行本数を設定します．</a:t>
            </a:r>
            <a:endParaRPr lang="en-US" altLang="ja-JP"/>
          </a:p>
          <a:p>
            <a:pPr>
              <a:lnSpc>
                <a:spcPct val="120000"/>
              </a:lnSpc>
            </a:pPr>
            <a:r>
              <a:rPr lang="ja-JP" altLang="en-US"/>
              <a:t>　旅客の負担のつり合いの条件は，</a:t>
            </a:r>
            <a:r>
              <a:rPr lang="en-US" altLang="ja-JP"/>
              <a:t>11</a:t>
            </a:r>
            <a:r>
              <a:rPr lang="ja-JP" altLang="en-US"/>
              <a:t>式から</a:t>
            </a:r>
            <a:r>
              <a:rPr lang="en-US" altLang="ja-JP"/>
              <a:t>13</a:t>
            </a:r>
            <a:r>
              <a:rPr lang="ja-JP" altLang="en-US"/>
              <a:t>式で表現できます．</a:t>
            </a:r>
            <a:endParaRPr lang="en-US" altLang="ja-JP"/>
          </a:p>
          <a:p>
            <a:pPr>
              <a:lnSpc>
                <a:spcPct val="120000"/>
              </a:lnSpc>
            </a:pPr>
            <a:r>
              <a:rPr lang="ja-JP" altLang="en-US"/>
              <a:t>　旅客は設定されたリンク上のモードを順次乗り継いで</a:t>
            </a:r>
            <a:r>
              <a:rPr lang="en-US" altLang="ja-JP"/>
              <a:t>OD</a:t>
            </a:r>
            <a:r>
              <a:rPr lang="ja-JP" altLang="en-US"/>
              <a:t>間を移動し，運賃と時間費用を負担します．旅客が支払った運賃の総額によってリンクの固定費用と可変費用が賄われ，事業者の利潤は発生しないものとします．</a:t>
            </a:r>
            <a:endParaRPr kumimoji="1" lang="ja-JP" altLang="en-US"/>
          </a:p>
        </p:txBody>
      </p:sp>
      <p:sp>
        <p:nvSpPr>
          <p:cNvPr id="4" name="スライド番号プレースホルダー 3">
            <a:extLst>
              <a:ext uri="{FF2B5EF4-FFF2-40B4-BE49-F238E27FC236}">
                <a16:creationId xmlns:a16="http://schemas.microsoft.com/office/drawing/2014/main" id="{15D6DD3C-B3AF-82A1-B7C5-1DE78AB321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39049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AA0E-7E8C-096F-1C01-19E345A563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E741D7-2FDC-ECDD-C409-3E12A16EFC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3AD9037-8145-10BE-BA53-7ECD97124AAE}"/>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22B91230-3D4C-FFED-0944-03F03A715FD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2655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本研究では，以下複数の組み合わせで最適ネットワークを計算します．</a:t>
            </a:r>
            <a:endParaRPr kumimoji="1" lang="en-US" altLang="ja-JP"/>
          </a:p>
          <a:p>
            <a:pPr>
              <a:lnSpc>
                <a:spcPct val="120000"/>
              </a:lnSpc>
            </a:pPr>
            <a:r>
              <a:rPr kumimoji="1" lang="ja-JP" altLang="en-US"/>
              <a:t>　排出量制約については，まず制約を設けずに計算を行い，その時の総排出量を計算したのち，そこから</a:t>
            </a:r>
            <a:r>
              <a:rPr kumimoji="1" lang="en-US" altLang="ja-JP"/>
              <a:t>10%</a:t>
            </a:r>
            <a:r>
              <a:rPr kumimoji="1" lang="ja-JP" altLang="en-US"/>
              <a:t>ずつ排出量を減じる制約を与え，それぞれ計算を行います．</a:t>
            </a:r>
            <a:endParaRPr kumimoji="1" lang="en-US" altLang="ja-JP"/>
          </a:p>
          <a:p>
            <a:pPr defTabSz="914374">
              <a:lnSpc>
                <a:spcPct val="120000"/>
              </a:lnSpc>
            </a:pPr>
            <a:r>
              <a:rPr kumimoji="1" lang="ja-JP" altLang="en-US"/>
              <a:t>　以後，これらは排出量制約がない場合を制約</a:t>
            </a:r>
            <a:r>
              <a:rPr kumimoji="1" lang="en-US" altLang="ja-JP"/>
              <a:t>Lv.100</a:t>
            </a:r>
            <a:r>
              <a:rPr kumimoji="1" lang="ja-JP" altLang="en-US"/>
              <a:t>，以降制約値に応じて制約</a:t>
            </a:r>
            <a:r>
              <a:rPr kumimoji="1" lang="en-US" altLang="ja-JP"/>
              <a:t>Lv.90</a:t>
            </a:r>
            <a:r>
              <a:rPr kumimoji="1" lang="ja-JP" altLang="en-US"/>
              <a:t>，</a:t>
            </a:r>
            <a:r>
              <a:rPr kumimoji="1" lang="en-US" altLang="ja-JP"/>
              <a:t>Lv.80</a:t>
            </a:r>
            <a:r>
              <a:rPr kumimoji="1" lang="ja-JP" altLang="en-US"/>
              <a:t>のように呼称します．</a:t>
            </a:r>
            <a:endParaRPr kumimoji="1" lang="en-US" altLang="ja-JP"/>
          </a:p>
          <a:p>
            <a:pPr defTabSz="914374">
              <a:lnSpc>
                <a:spcPct val="120000"/>
              </a:lnSpc>
            </a:pPr>
            <a:r>
              <a:rPr kumimoji="1" lang="ja-JP" altLang="en-US"/>
              <a:t>　分析ケースについては，それぞれのモードの設定の有無による利便性の違いを通して，各モードの役割を分析するため，図に示したモードが全て設定可能であるものとして最適ネットワークを計算する基本ケース，航空・超電導リニア・新幹線が設定できないケース</a:t>
            </a:r>
            <a:r>
              <a:rPr kumimoji="1" lang="en-US" altLang="ja-JP"/>
              <a:t>a), b), c)</a:t>
            </a:r>
            <a:r>
              <a:rPr kumimoji="1" lang="ja-JP" altLang="en-US"/>
              <a:t>の計</a:t>
            </a:r>
            <a:r>
              <a:rPr kumimoji="1" lang="en-US" altLang="ja-JP"/>
              <a:t>4</a:t>
            </a:r>
            <a:r>
              <a:rPr kumimoji="1" lang="ja-JP" altLang="en-US"/>
              <a:t>ケースについてそれぞれ計算します</a:t>
            </a:r>
            <a:r>
              <a:rPr kumimoji="1" lang="en-US" altLang="ja-JP"/>
              <a:t>. </a:t>
            </a:r>
            <a:r>
              <a:rPr kumimoji="1" lang="en-US" altLang="ja-JP" b="1"/>
              <a:t>[4:00]</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69679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30C7-7C7C-F9F5-6C4B-160E849C27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5DE672-1E39-9C02-1B68-350EDA98D6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BD31BE-8C68-D092-C427-681F439109F7}"/>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1EA447E2-24D0-C51A-DEAF-C4D5E7891A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9864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30C7-7C7C-F9F5-6C4B-160E849C27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5DE672-1E39-9C02-1B68-350EDA98D6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BD31BE-8C68-D092-C427-681F439109F7}"/>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1EA447E2-24D0-C51A-DEAF-C4D5E7891A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9148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ABF0-8690-7463-6A31-5770EA6D2CF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96B642-79F3-A08A-B2DA-1DC5772AF9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4E921B-A88B-7B87-4960-DDAAD9396C6D}"/>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9127FF75-178C-8D34-3BA1-3D2A4464398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24795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4F335-C047-B62E-10EA-E886ABAF6B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B28B4A-76E4-D707-D594-4A11D80EB8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662C57-659F-2639-FCD3-CFE7A10182C3}"/>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47B73B0E-EEB3-24F8-AB30-CA03E9C5035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49479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以下，計算結果を示します．</a:t>
            </a:r>
            <a:endParaRPr kumimoji="1" lang="en-US" altLang="ja-JP"/>
          </a:p>
          <a:p>
            <a:pPr>
              <a:lnSpc>
                <a:spcPct val="120000"/>
              </a:lnSpc>
            </a:pPr>
            <a:r>
              <a:rPr kumimoji="1" lang="ja-JP" altLang="en-US"/>
              <a:t>　まずは環境制約と利便性の関係を見るために，基本ケース </a:t>
            </a:r>
            <a:r>
              <a:rPr kumimoji="1" lang="en-US" altLang="ja-JP"/>
              <a:t>/ </a:t>
            </a:r>
            <a:r>
              <a:rPr kumimoji="1" lang="ja-JP" altLang="en-US"/>
              <a:t>制約</a:t>
            </a:r>
            <a:r>
              <a:rPr kumimoji="1" lang="en-US" altLang="ja-JP"/>
              <a:t>Lv.100</a:t>
            </a:r>
            <a:r>
              <a:rPr kumimoji="1" lang="ja-JP" altLang="en-US"/>
              <a:t>から</a:t>
            </a:r>
            <a:r>
              <a:rPr kumimoji="1" lang="en-US" altLang="ja-JP"/>
              <a:t>10</a:t>
            </a:r>
            <a:r>
              <a:rPr kumimoji="1" lang="ja-JP" altLang="en-US"/>
              <a:t>の場合の最適ネットワークにおける二酸化炭素排出量と総消費者余剰の関係を示します．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8468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図のように，排出量制約が厳しいほど総消費者余剰は小さい値をとることから，環境制約と利便性の間には強いトレードオフの関係があることがわかります．</a:t>
            </a:r>
            <a:endParaRPr kumimoji="1" lang="en-US" altLang="ja-JP"/>
          </a:p>
          <a:p>
            <a:pPr>
              <a:lnSpc>
                <a:spcPct val="120000"/>
              </a:lnSpc>
            </a:pPr>
            <a:r>
              <a:rPr kumimoji="1" lang="ja-JP" altLang="en-US"/>
              <a:t>　特に制約</a:t>
            </a:r>
            <a:r>
              <a:rPr kumimoji="1" lang="en-US" altLang="ja-JP"/>
              <a:t>Lv.50</a:t>
            </a:r>
            <a:r>
              <a:rPr kumimoji="1" lang="ja-JP" altLang="en-US"/>
              <a:t>から総消費者余剰の減少は急激に加速し，本研究の計算の範囲内では減少は加速し続けます．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410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1"/>
          <p:cNvSpPr>
            <a:spLocks noGrp="1" noRot="1" noChangeAspect="1" noChangeArrowheads="1" noTextEdit="1"/>
          </p:cNvSpPr>
          <p:nvPr>
            <p:ph type="sldImg"/>
          </p:nvPr>
        </p:nvSpPr>
        <p:spPr bwMode="auto">
          <a:xfrm>
            <a:off x="3263900" y="509588"/>
            <a:ext cx="3390900" cy="2543175"/>
          </a:xfrm>
          <a:solidFill>
            <a:srgbClr val="FFFFFF"/>
          </a:solidFill>
          <a:ln>
            <a:solidFill>
              <a:srgbClr val="000000"/>
            </a:solidFill>
            <a:miter lim="800000"/>
            <a:headEnd/>
            <a:tailEnd/>
          </a:ln>
        </p:spPr>
      </p:sp>
      <p:sp>
        <p:nvSpPr>
          <p:cNvPr id="22221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ja-JP" altLang="en-US" dirty="0">
                <a:latin typeface="Lucida Grande"/>
                <a:sym typeface="Lucida Grande"/>
              </a:rPr>
              <a:t>これが「建築・社会環境工学科」の</a:t>
            </a:r>
            <a:r>
              <a:rPr lang="en-US" altLang="ja-JP" dirty="0">
                <a:latin typeface="Lucida Grande"/>
                <a:sym typeface="Lucida Grande"/>
              </a:rPr>
              <a:t>5</a:t>
            </a:r>
            <a:r>
              <a:rPr lang="ja-JP" altLang="en-US" dirty="0">
                <a:latin typeface="Lucida Grande"/>
                <a:sym typeface="Lucida Grande"/>
              </a:rPr>
              <a:t>つのコースです。</a:t>
            </a:r>
          </a:p>
          <a:p>
            <a:pPr eaLnBrk="1" hangingPunct="1">
              <a:spcBef>
                <a:spcPct val="0"/>
              </a:spcBef>
            </a:pPr>
            <a:endParaRPr lang="en-US" altLang="ja-JP" dirty="0">
              <a:latin typeface="Lucida Grande"/>
              <a:sym typeface="Lucida Grande"/>
            </a:endParaRPr>
          </a:p>
        </p:txBody>
      </p:sp>
      <p:sp>
        <p:nvSpPr>
          <p:cNvPr id="4" name="スライド番号プレースホルダー 3"/>
          <p:cNvSpPr>
            <a:spLocks noGrp="1"/>
          </p:cNvSpPr>
          <p:nvPr>
            <p:ph type="sldNum" sz="quarter" idx="5"/>
          </p:nvPr>
        </p:nvSpPr>
        <p:spPr>
          <a:xfrm>
            <a:off x="5618203" y="6446100"/>
            <a:ext cx="4298026" cy="339330"/>
          </a:xfrm>
        </p:spPr>
        <p:txBody>
          <a:bodyPr/>
          <a:lstStyle/>
          <a:p>
            <a:fld id="{0CFA536C-D2C6-43BE-8875-B04AF0AFAFDD}" type="slidenum">
              <a:rPr lang="ja-JP" altLang="en-US" smtClean="0">
                <a:solidFill>
                  <a:prstClr val="black"/>
                </a:solidFill>
              </a:rPr>
              <a:pPr/>
              <a:t>7</a:t>
            </a:fld>
            <a:endParaRPr lang="ja-JP" altLang="en-US" dirty="0">
              <a:solidFill>
                <a:prstClr val="black"/>
              </a:solidFill>
            </a:endParaRPr>
          </a:p>
        </p:txBody>
      </p:sp>
    </p:spTree>
    <p:extLst>
      <p:ext uri="{BB962C8B-B14F-4D97-AF65-F5344CB8AC3E}">
        <p14:creationId xmlns:p14="http://schemas.microsoft.com/office/powerpoint/2010/main" val="9719437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dirty="0"/>
              <a:t>　次に，環境制約下での各交通モードの分担関係を見るため，同じケースにおける提供座席キロのモード別比率を先ほどの図上に示します．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23912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a:t>
            </a:r>
            <a:r>
              <a:rPr lang="ja-JP" altLang="en-US"/>
              <a:t>排出量制約が厳しくなると，航空が減少し超電導リニアが増加，その後超電導リニアが減少し新幹線が増加というように，</a:t>
            </a:r>
            <a:r>
              <a:rPr lang="en-US" altLang="ja-JP"/>
              <a:t>1</a:t>
            </a:r>
            <a:r>
              <a:rPr lang="ja-JP" altLang="en-US"/>
              <a:t>人当たりの排出量が大きいモードから順に設定されなくなることがわかります．</a:t>
            </a:r>
            <a:endParaRPr lang="en-US" altLang="ja-JP"/>
          </a:p>
          <a:p>
            <a:pPr defTabSz="881664">
              <a:lnSpc>
                <a:spcPct val="120000"/>
              </a:lnSpc>
              <a:defRPr/>
            </a:pPr>
            <a:r>
              <a:rPr lang="ja-JP" altLang="en-US"/>
              <a:t>　また，超電導リニアの提供座席キロが増加する間は，総消費者余剰の減少は緩やかである一方，超電導リニアの提供座席キロが減少に転じる制約</a:t>
            </a:r>
            <a:r>
              <a:rPr lang="en-US" altLang="ja-JP"/>
              <a:t>Lv.50</a:t>
            </a:r>
            <a:r>
              <a:rPr lang="ja-JP" altLang="en-US"/>
              <a:t>を境に，総消費者余剰の急激な減少が始まっていることがわかります．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87022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9700" algn="just">
              <a:lnSpc>
                <a:spcPct val="120000"/>
              </a:lnSpc>
            </a:pPr>
            <a:r>
              <a:rPr lang="ja-JP" altLang="en-US"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次に，</a:t>
            </a:r>
            <a:r>
              <a:rPr lang="ja-JP"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全</a:t>
            </a:r>
            <a:r>
              <a:rPr lang="af-ZA"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306OD</a:t>
            </a:r>
            <a:r>
              <a:rPr lang="ja-JP"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を，ノード間距離によって</a:t>
            </a:r>
            <a:r>
              <a:rPr lang="af-ZA"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つの距離帯に分類</a:t>
            </a:r>
            <a:r>
              <a:rPr lang="ja-JP" altLang="en-US"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し，距離帯別消費者余剰値を算出します</a:t>
            </a:r>
            <a:r>
              <a:rPr lang="ja-JP" altLang="ja-JP" sz="18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a:t>
            </a:r>
          </a:p>
          <a:p>
            <a:pPr indent="139700" algn="just">
              <a:lnSpc>
                <a:spcPct val="12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排出量制約レベルに対する変化を比較するために，</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この</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距離帯別消費者余剰を制約</a:t>
            </a:r>
            <a:r>
              <a:rPr lang="af-ZA"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Lv.</a:t>
            </a:r>
            <a:r>
              <a:rPr lang="af-ZA" altLang="ja-JP" sz="1800" b="1" kern="100" dirty="0">
                <a:effectLst/>
                <a:latin typeface="游ゴシック" panose="020B0400000000000000" pitchFamily="50" charset="-128"/>
                <a:ea typeface="游明朝" panose="02020400000000000000" pitchFamily="18" charset="-128"/>
                <a:cs typeface="Times New Roman" panose="02020603050405020304" pitchFamily="18" charset="0"/>
              </a:rPr>
              <a:t>100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のときの値を用いて基準化し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，これを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プロットしたものを示します．</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なお，黒色の曲線は全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OD</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の総消費者余剰値を</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制約</a:t>
            </a:r>
            <a:r>
              <a:rPr lang="af-ZA"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Lv.</a:t>
            </a:r>
            <a:r>
              <a:rPr lang="af-ZA" altLang="ja-JP" sz="1800" b="1" kern="100" dirty="0">
                <a:effectLst/>
                <a:latin typeface="游ゴシック" panose="020B0400000000000000" pitchFamily="50" charset="-128"/>
                <a:ea typeface="游明朝" panose="02020400000000000000" pitchFamily="18" charset="-128"/>
                <a:cs typeface="Times New Roman" panose="02020603050405020304" pitchFamily="18" charset="0"/>
              </a:rPr>
              <a:t>100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のときの値を用いて基準化し</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プロットしたもの</a:t>
            </a:r>
            <a:r>
              <a:rPr lang="ja-JP" altLang="en-US" sz="1800"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p>
          <a:p>
            <a:endParaRPr kumimoji="1" lang="ja-JP" altLang="en-US" dirty="0"/>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73</a:t>
            </a:fld>
            <a:endParaRPr kumimoji="1" lang="ja-JP" altLang="en-US"/>
          </a:p>
        </p:txBody>
      </p:sp>
    </p:spTree>
    <p:extLst>
      <p:ext uri="{BB962C8B-B14F-4D97-AF65-F5344CB8AC3E}">
        <p14:creationId xmlns:p14="http://schemas.microsoft.com/office/powerpoint/2010/main" val="3552691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9700" algn="just">
              <a:lnSpc>
                <a:spcPct val="120000"/>
              </a:lnSpc>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図のように，長距離帯</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距離帯</a:t>
            </a:r>
            <a:r>
              <a:rPr lang="af-ZA"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の消費者余剰</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値</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は，</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排出量制約が厳しくなるとそのほかの距離帯の消費者余剰値よりも</a:t>
            </a:r>
            <a:r>
              <a:rPr lang="ja-JP" altLang="en-US" sz="1200" b="1" kern="100" dirty="0">
                <a:effectLst/>
                <a:latin typeface="游明朝" panose="02020400000000000000" pitchFamily="18" charset="-128"/>
                <a:ea typeface="游明朝" panose="02020400000000000000" pitchFamily="18" charset="-128"/>
                <a:cs typeface="Times New Roman" panose="02020603050405020304" pitchFamily="18" charset="0"/>
              </a:rPr>
              <a:t>早くそして大きく減少します．</a:t>
            </a:r>
            <a:endParaRPr lang="en-US" alt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139700" algn="just">
              <a:lnSpc>
                <a:spcPct val="120000"/>
              </a:lnSpc>
            </a:pP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一方，最近距離帯である距離帯</a:t>
            </a:r>
            <a:r>
              <a:rPr lang="af-ZA"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の消費者余剰は，制約</a:t>
            </a:r>
            <a:r>
              <a:rPr lang="af-ZA"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Lv.</a:t>
            </a:r>
            <a:r>
              <a:rPr lang="af-ZA" altLang="ja-JP" sz="1200" b="1" kern="100" dirty="0">
                <a:effectLst/>
                <a:latin typeface="游ゴシック" panose="020B0400000000000000" pitchFamily="50" charset="-128"/>
                <a:ea typeface="游明朝" panose="02020400000000000000" pitchFamily="18" charset="-128"/>
                <a:cs typeface="Times New Roman" panose="02020603050405020304" pitchFamily="18" charset="0"/>
              </a:rPr>
              <a:t>100</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の状態からほとんど減少せず</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200" strike="noStrike" kern="100" dirty="0">
                <a:effectLst/>
                <a:latin typeface="游明朝" panose="02020400000000000000" pitchFamily="18" charset="-128"/>
                <a:ea typeface="游明朝" panose="02020400000000000000" pitchFamily="18" charset="-128"/>
                <a:cs typeface="Times New Roman" panose="02020603050405020304" pitchFamily="18" charset="0"/>
              </a:rPr>
              <a:t>逆に増加する場合もあります．特に</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制約</a:t>
            </a:r>
            <a:r>
              <a:rPr lang="af-ZA"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Lv.</a:t>
            </a:r>
            <a:r>
              <a:rPr lang="af-ZA" altLang="ja-JP" sz="1200" b="1" kern="100" dirty="0">
                <a:effectLst/>
                <a:latin typeface="游ゴシック" panose="020B0400000000000000" pitchFamily="50" charset="-128"/>
                <a:ea typeface="游明朝" panose="02020400000000000000" pitchFamily="18" charset="-128"/>
                <a:cs typeface="Times New Roman" panose="02020603050405020304" pitchFamily="18" charset="0"/>
              </a:rPr>
              <a:t>10</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のとき</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には増加率は</a:t>
            </a:r>
            <a:r>
              <a:rPr lang="af-ZA"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20</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％近く</a:t>
            </a:r>
            <a:r>
              <a:rPr lang="ja-JP" altLang="en-US" sz="1200" kern="100" dirty="0">
                <a:effectLst/>
                <a:latin typeface="游明朝" panose="02020400000000000000" pitchFamily="18" charset="-128"/>
                <a:ea typeface="游明朝" panose="02020400000000000000" pitchFamily="18" charset="-128"/>
                <a:cs typeface="Times New Roman" panose="02020603050405020304" pitchFamily="18" charset="0"/>
              </a:rPr>
              <a:t>になり</a:t>
            </a:r>
            <a:r>
              <a:rPr lang="ja-JP"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74</a:t>
            </a:fld>
            <a:endParaRPr kumimoji="1" lang="ja-JP" altLang="en-US"/>
          </a:p>
        </p:txBody>
      </p:sp>
    </p:spTree>
    <p:extLst>
      <p:ext uri="{BB962C8B-B14F-4D97-AF65-F5344CB8AC3E}">
        <p14:creationId xmlns:p14="http://schemas.microsoft.com/office/powerpoint/2010/main" val="974234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実際に旅客はどのようにモードを乗り継いだうえで目的地に向かっているのか，排出量制約レベルが変化するとそれがどう変化するのかを示すために，起点と終点がわかっている</a:t>
            </a:r>
            <a:r>
              <a:rPr kumimoji="1" lang="en-US" altLang="ja-JP" dirty="0"/>
              <a:t>OD</a:t>
            </a:r>
            <a:r>
              <a:rPr kumimoji="1" lang="ja-JP" altLang="en-US" dirty="0"/>
              <a:t>交通量と起点別に定義したリンク交通量からそれぞれの</a:t>
            </a:r>
            <a:r>
              <a:rPr kumimoji="1" lang="en-US" altLang="ja-JP" dirty="0"/>
              <a:t>OD</a:t>
            </a:r>
            <a:r>
              <a:rPr kumimoji="1" lang="ja-JP" altLang="en-US" dirty="0"/>
              <a:t>が辿る経路を推定し，それぞれの排出量制約レベルにおいて，全</a:t>
            </a:r>
            <a:r>
              <a:rPr kumimoji="1" lang="en-US" altLang="ja-JP" dirty="0"/>
              <a:t>OD</a:t>
            </a:r>
            <a:r>
              <a:rPr kumimoji="1" lang="ja-JP" altLang="en-US" dirty="0"/>
              <a:t>交通量の中で経路上で用いるモードの組み合わせが同じものがどの程度の割合存在するのかを図によって示します．</a:t>
            </a:r>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75</a:t>
            </a:fld>
            <a:endParaRPr kumimoji="1" lang="ja-JP" altLang="en-US"/>
          </a:p>
        </p:txBody>
      </p:sp>
    </p:spTree>
    <p:extLst>
      <p:ext uri="{BB962C8B-B14F-4D97-AF65-F5344CB8AC3E}">
        <p14:creationId xmlns:p14="http://schemas.microsoft.com/office/powerpoint/2010/main" val="1233426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rgbClr val="00CC99"/>
                </a:solidFill>
              </a:rPr>
              <a:t>　　他のモードへの乗り継ぎを必要とする経路については，グラフのより上の部分にあたります，超電導リニアと新幹線を乗り継ぐ，超電導リニアと在来線を乗り継ぐ，といったように，鉄道モードのみを乗り継ぐもののシェアが大半となっており，その下に続く，航空同士，あるいは航空と他モードを乗り継ぐ経路のシェアは少なくなっています．</a:t>
            </a:r>
            <a:endParaRPr kumimoji="1" lang="en-US" altLang="ja-JP" dirty="0">
              <a:solidFill>
                <a:srgbClr val="00CC99"/>
              </a:solidFill>
            </a:endParaRPr>
          </a:p>
          <a:p>
            <a:r>
              <a:rPr kumimoji="1" lang="ja-JP" altLang="en-US" dirty="0">
                <a:solidFill>
                  <a:srgbClr val="00CC99"/>
                </a:solidFill>
              </a:rPr>
              <a:t>　また，制約</a:t>
            </a:r>
            <a:r>
              <a:rPr kumimoji="1" lang="en-US" altLang="ja-JP" dirty="0">
                <a:solidFill>
                  <a:srgbClr val="00CC99"/>
                </a:solidFill>
              </a:rPr>
              <a:t>Lv.30</a:t>
            </a:r>
            <a:r>
              <a:rPr kumimoji="1" lang="ja-JP" altLang="en-US" dirty="0">
                <a:solidFill>
                  <a:srgbClr val="00CC99"/>
                </a:solidFill>
              </a:rPr>
              <a:t>にかけては，排出量制約が厳しくなると，乗継が必要となる</a:t>
            </a:r>
            <a:r>
              <a:rPr kumimoji="1" lang="en-US" altLang="ja-JP" dirty="0">
                <a:solidFill>
                  <a:srgbClr val="00CC99"/>
                </a:solidFill>
              </a:rPr>
              <a:t>OD</a:t>
            </a:r>
            <a:r>
              <a:rPr kumimoji="1" lang="ja-JP" altLang="en-US" dirty="0">
                <a:solidFill>
                  <a:srgbClr val="00CC99"/>
                </a:solidFill>
              </a:rPr>
              <a:t>交通量の割合が増加し続けることがわかります．</a:t>
            </a:r>
            <a:endParaRPr kumimoji="1" lang="en-US" altLang="ja-JP" dirty="0">
              <a:solidFill>
                <a:srgbClr val="00CC99"/>
              </a:solidFill>
            </a:endParaRPr>
          </a:p>
          <a:p>
            <a:r>
              <a:rPr kumimoji="1" lang="ja-JP" altLang="en-US" dirty="0">
                <a:solidFill>
                  <a:srgbClr val="00CC99"/>
                </a:solidFill>
              </a:rPr>
              <a:t>　</a:t>
            </a:r>
            <a:endParaRPr kumimoji="1" lang="en-US" altLang="ja-JP" dirty="0">
              <a:solidFill>
                <a:srgbClr val="00CC99"/>
              </a:solidFill>
            </a:endParaRPr>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76</a:t>
            </a:fld>
            <a:endParaRPr kumimoji="1" lang="ja-JP" altLang="en-US"/>
          </a:p>
        </p:txBody>
      </p:sp>
    </p:spTree>
    <p:extLst>
      <p:ext uri="{BB962C8B-B14F-4D97-AF65-F5344CB8AC3E}">
        <p14:creationId xmlns:p14="http://schemas.microsoft.com/office/powerpoint/2010/main" val="4351655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次に，ネットワークを構成するモードの分担の変化が，旅客が負担する費用に対してどのように影響するのかを見るために，</a:t>
            </a:r>
            <a:r>
              <a:rPr kumimoji="1" lang="en-US" altLang="ja-JP" dirty="0"/>
              <a:t>OD</a:t>
            </a:r>
            <a:r>
              <a:rPr kumimoji="1" lang="ja-JP" altLang="en-US" dirty="0"/>
              <a:t>の一般化費用を構成する，運賃コスト，各リンクにおける所要時間，および各ノードにおける乗継時間に時間価値を乗じた，リンク所要時間コスト，乗継時間コストを全</a:t>
            </a:r>
            <a:r>
              <a:rPr kumimoji="1" lang="en-US" altLang="ja-JP" dirty="0"/>
              <a:t>OD</a:t>
            </a:r>
            <a:r>
              <a:rPr kumimoji="1" lang="ja-JP" altLang="en-US" dirty="0"/>
              <a:t>の集計値として計算し，一般化費用に対してどの程度の割合を占めているのか算出しこれをグラフに示します．</a:t>
            </a:r>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77</a:t>
            </a:fld>
            <a:endParaRPr kumimoji="1" lang="ja-JP" altLang="en-US"/>
          </a:p>
        </p:txBody>
      </p:sp>
    </p:spTree>
    <p:extLst>
      <p:ext uri="{BB962C8B-B14F-4D97-AF65-F5344CB8AC3E}">
        <p14:creationId xmlns:p14="http://schemas.microsoft.com/office/powerpoint/2010/main" val="39373086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排出量制約レベルが厳しくなるにつれ，リンク所要時間コストは大幅に増加していくことがわかります．</a:t>
            </a:r>
            <a:endParaRPr kumimoji="1" lang="en-US" altLang="ja-JP" dirty="0"/>
          </a:p>
          <a:p>
            <a:r>
              <a:rPr kumimoji="1" lang="ja-JP" altLang="en-US" dirty="0"/>
              <a:t>　一方，乗継時間コストについては，前項で述べたように乗継時間が小さい鉄道モード同士の乗り継ぎが大半を占めることから，制約レベルの大小を問わず</a:t>
            </a:r>
            <a:r>
              <a:rPr kumimoji="1" lang="ja-JP" altLang="en-US" strike="noStrike" dirty="0"/>
              <a:t>常に小さくなっています．</a:t>
            </a:r>
            <a:endParaRPr kumimoji="1" lang="en-US" altLang="ja-JP" strike="noStrike" dirty="0"/>
          </a:p>
          <a:p>
            <a:r>
              <a:rPr kumimoji="1" lang="ja-JP" altLang="en-US" strike="noStrike" dirty="0"/>
              <a:t>　</a:t>
            </a:r>
            <a:r>
              <a:rPr kumimoji="1" lang="ja-JP" altLang="en-US" dirty="0"/>
              <a:t>運賃として支払うコストは，排出量制約が厳しくなると若干減少します．</a:t>
            </a:r>
            <a:endParaRPr kumimoji="1" lang="en-US" altLang="ja-JP" dirty="0"/>
          </a:p>
          <a:p>
            <a:r>
              <a:rPr kumimoji="1" lang="ja-JP" altLang="en-US" dirty="0"/>
              <a:t>　排出量制約レベルが厳しくなるにつれ，より高速なモードが設定できなくなり，時間費用が増加して，一般化費用の増加につながるということがこのグラフから確認できます．</a:t>
            </a:r>
          </a:p>
        </p:txBody>
      </p:sp>
      <p:sp>
        <p:nvSpPr>
          <p:cNvPr id="4" name="スライド番号プレースホルダー 3"/>
          <p:cNvSpPr>
            <a:spLocks noGrp="1"/>
          </p:cNvSpPr>
          <p:nvPr>
            <p:ph type="sldNum" sz="quarter" idx="5"/>
          </p:nvPr>
        </p:nvSpPr>
        <p:spPr/>
        <p:txBody>
          <a:bodyPr/>
          <a:lstStyle/>
          <a:p>
            <a:fld id="{8E17EA25-255F-4E1D-8096-7384E66EB61B}" type="slidenum">
              <a:rPr kumimoji="1" lang="ja-JP" altLang="en-US" smtClean="0"/>
              <a:t>78</a:t>
            </a:fld>
            <a:endParaRPr kumimoji="1" lang="ja-JP" altLang="en-US"/>
          </a:p>
        </p:txBody>
      </p:sp>
    </p:spTree>
    <p:extLst>
      <p:ext uri="{BB962C8B-B14F-4D97-AF65-F5344CB8AC3E}">
        <p14:creationId xmlns:p14="http://schemas.microsoft.com/office/powerpoint/2010/main" val="3811666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20000"/>
              </a:lnSpc>
            </a:pPr>
            <a:r>
              <a:rPr kumimoji="1" lang="ja-JP" altLang="en-US"/>
              <a:t>　最後に，各モードの役割を見るために，基本ケース，およびそこから</a:t>
            </a:r>
            <a:r>
              <a:rPr kumimoji="1" lang="en-US" altLang="ja-JP"/>
              <a:t>1</a:t>
            </a:r>
            <a:r>
              <a:rPr kumimoji="1" lang="ja-JP" altLang="en-US"/>
              <a:t>つのモードを設定できないとしたケース</a:t>
            </a:r>
            <a:r>
              <a:rPr kumimoji="1" lang="en-US" altLang="ja-JP"/>
              <a:t>a), b), c)</a:t>
            </a:r>
            <a:r>
              <a:rPr kumimoji="1" lang="ja-JP" altLang="en-US"/>
              <a:t>において，同じ制約レベルでの総消費者余剰値を比較します．</a:t>
            </a:r>
            <a:r>
              <a:rPr kumimoji="1" lang="en-US" altLang="ja-JP" b="1"/>
              <a:t>[5:30]</a:t>
            </a:r>
            <a:endParaRPr kumimoji="1" lang="ja-JP" altLang="en-US" b="1"/>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49122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81664">
              <a:lnSpc>
                <a:spcPct val="120000"/>
              </a:lnSpc>
              <a:defRPr/>
            </a:pPr>
            <a:r>
              <a:rPr kumimoji="1" lang="ja-JP" altLang="en-US" dirty="0"/>
              <a:t>　航空が設定できないケース</a:t>
            </a:r>
            <a:r>
              <a:rPr kumimoji="1" lang="en-US" altLang="ja-JP" dirty="0"/>
              <a:t>a)</a:t>
            </a:r>
            <a:r>
              <a:rPr kumimoji="1" lang="ja-JP" altLang="en-US" dirty="0"/>
              <a:t>については，基本ケースとグラフ間にほとんど開きがない一方，制約</a:t>
            </a:r>
            <a:r>
              <a:rPr kumimoji="1" lang="en-US" altLang="ja-JP" dirty="0"/>
              <a:t>Lv.100</a:t>
            </a:r>
            <a:r>
              <a:rPr kumimoji="1" lang="ja-JP" altLang="en-US" dirty="0"/>
              <a:t>から</a:t>
            </a:r>
            <a:r>
              <a:rPr kumimoji="1" lang="en-US" altLang="ja-JP" dirty="0"/>
              <a:t>40</a:t>
            </a:r>
            <a:r>
              <a:rPr kumimoji="1" lang="ja-JP" altLang="en-US" dirty="0"/>
              <a:t>付近までは超電導リニアが設定できないケース</a:t>
            </a:r>
            <a:r>
              <a:rPr kumimoji="1" lang="en-US" altLang="ja-JP" dirty="0"/>
              <a:t>b)</a:t>
            </a:r>
            <a:r>
              <a:rPr kumimoji="1" lang="ja-JP" altLang="en-US" dirty="0"/>
              <a:t>で，制約</a:t>
            </a:r>
            <a:r>
              <a:rPr kumimoji="1" lang="en-US" altLang="ja-JP" dirty="0"/>
              <a:t>Lv.40</a:t>
            </a:r>
            <a:r>
              <a:rPr kumimoji="1" lang="ja-JP" altLang="en-US" dirty="0"/>
              <a:t>付近から</a:t>
            </a:r>
            <a:r>
              <a:rPr kumimoji="1" lang="en-US" altLang="ja-JP" dirty="0"/>
              <a:t>10</a:t>
            </a:r>
            <a:r>
              <a:rPr kumimoji="1" lang="ja-JP" altLang="en-US" dirty="0"/>
              <a:t>までは新幹線が設定できないケース</a:t>
            </a:r>
            <a:r>
              <a:rPr kumimoji="1" lang="en-US" altLang="ja-JP" dirty="0"/>
              <a:t>c)</a:t>
            </a:r>
            <a:r>
              <a:rPr kumimoji="1" lang="ja-JP" altLang="en-US" dirty="0"/>
              <a:t>で，基本ケースのグラフとの間隔がそれぞれ大きく開きます．</a:t>
            </a:r>
            <a:endParaRPr kumimoji="1" lang="en-US" altLang="ja-JP" dirty="0"/>
          </a:p>
          <a:p>
            <a:pPr>
              <a:lnSpc>
                <a:spcPct val="120000"/>
              </a:lnSpc>
            </a:pPr>
            <a:r>
              <a:rPr kumimoji="1" lang="ja-JP" altLang="en-US" dirty="0"/>
              <a:t>　したがって，航空については設定の有無による利便性の違いがわずかであり，環境制約下においてある程度代替可能である一方，超電導リニアは排出量制約が比較的緩い場合，新幹線は制約が厳しい場合，それぞれモードが設定できなくなることにより利便性が大きく低下することから，両者がそれぞれ利便性の維持に大きく貢献しており，他のモードでは代替不可能であるということがわか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7444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36045003-2335-4EC8-83C2-288E573FE190}" type="slidenum">
              <a:rPr lang="en-US" altLang="ja-JP" smtClean="0">
                <a:solidFill>
                  <a:prstClr val="black"/>
                </a:solidFill>
                <a:ea typeface="ＭＳ Ｐゴシック" charset="-128"/>
              </a:rPr>
              <a:pPr/>
              <a:t>8</a:t>
            </a:fld>
            <a:endParaRPr lang="en-US" altLang="ja-JP">
              <a:solidFill>
                <a:prstClr val="black"/>
              </a:solidFill>
              <a:ea typeface="ＭＳ Ｐゴシック" charset="-128"/>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altLang="ja-JP">
              <a:ea typeface="ＭＳ Ｐゴシック" charset="-128"/>
            </a:endParaRPr>
          </a:p>
        </p:txBody>
      </p:sp>
    </p:spTree>
    <p:extLst>
      <p:ext uri="{BB962C8B-B14F-4D97-AF65-F5344CB8AC3E}">
        <p14:creationId xmlns:p14="http://schemas.microsoft.com/office/powerpoint/2010/main" val="654155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374">
              <a:lnSpc>
                <a:spcPct val="120000"/>
              </a:lnSpc>
              <a:defRPr/>
            </a:pPr>
            <a:r>
              <a:rPr lang="ja-JP" altLang="en-US" kern="100">
                <a:latin typeface="+mn-ea"/>
                <a:cs typeface="Times New Roman" panose="02020603050405020304" pitchFamily="18" charset="0"/>
              </a:rPr>
              <a:t>　</a:t>
            </a:r>
            <a:r>
              <a:rPr lang="ja-JP" altLang="ja-JP" kern="100">
                <a:latin typeface="+mn-ea"/>
                <a:cs typeface="Times New Roman" panose="02020603050405020304" pitchFamily="18" charset="0"/>
              </a:rPr>
              <a:t>本研究では，複数の異なる環境制約</a:t>
            </a:r>
            <a:r>
              <a:rPr lang="ja-JP" altLang="en-US" kern="100">
                <a:latin typeface="+mn-ea"/>
                <a:cs typeface="Times New Roman" panose="02020603050405020304" pitchFamily="18" charset="0"/>
              </a:rPr>
              <a:t>下での</a:t>
            </a:r>
            <a:r>
              <a:rPr lang="ja-JP" altLang="ja-JP" kern="100">
                <a:latin typeface="+mn-ea"/>
                <a:cs typeface="Times New Roman" panose="02020603050405020304" pitchFamily="18" charset="0"/>
              </a:rPr>
              <a:t>最適ネットワーク</a:t>
            </a:r>
            <a:r>
              <a:rPr lang="ja-JP" altLang="en-US" kern="100">
                <a:latin typeface="+mn-ea"/>
                <a:cs typeface="Times New Roman" panose="02020603050405020304" pitchFamily="18" charset="0"/>
              </a:rPr>
              <a:t>を導出し，環境制約と利便性の間のトレードオフ関係，環境制約下におけるモードの組み合わせ方の違い，それぞれのモードの他のモードでの代替可能性について示しました．</a:t>
            </a:r>
            <a:endParaRPr lang="en-US" altLang="ja-JP" kern="100">
              <a:latin typeface="+mn-ea"/>
              <a:cs typeface="Times New Roman" panose="02020603050405020304" pitchFamily="18" charset="0"/>
            </a:endParaRPr>
          </a:p>
          <a:p>
            <a:pPr defTabSz="914374">
              <a:lnSpc>
                <a:spcPct val="120000"/>
              </a:lnSpc>
              <a:defRPr/>
            </a:pPr>
            <a:r>
              <a:rPr lang="ja-JP" altLang="en-US" kern="100">
                <a:latin typeface="+mn-ea"/>
                <a:cs typeface="Times New Roman" panose="02020603050405020304" pitchFamily="18" charset="0"/>
              </a:rPr>
              <a:t>　今後は，需要規模や人口分布の変化，新規設定路線の建設などのネットワークの更新，技術の進展等による排出量の削減等を考慮に入れたさらなる分析が必要であると考えます．</a:t>
            </a:r>
            <a:endParaRPr lang="en-US" altLang="ja-JP" kern="100">
              <a:latin typeface="+mn-ea"/>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188676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09532776-B7FD-104C-B761-FB22B6E2E0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89013">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defTabSz="989013">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defTabSz="989013">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989013">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defTabSz="989013">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defTabSz="989013"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fld id="{22B354A4-EBFF-E043-BF96-ABF4CE735CAE}" type="slidenum">
              <a:rPr lang="ja-JP" altLang="en-US" sz="1300" smtClean="0"/>
              <a:pPr/>
              <a:t>82</a:t>
            </a:fld>
            <a:endParaRPr lang="ja-JP" altLang="en-US" sz="1300"/>
          </a:p>
        </p:txBody>
      </p:sp>
      <p:sp>
        <p:nvSpPr>
          <p:cNvPr id="70658" name="Rectangle 2">
            <a:extLst>
              <a:ext uri="{FF2B5EF4-FFF2-40B4-BE49-F238E27FC236}">
                <a16:creationId xmlns:a16="http://schemas.microsoft.com/office/drawing/2014/main" id="{1A0EB4E8-0B7E-5C44-A2CE-D552A090D76A}"/>
              </a:ext>
            </a:extLst>
          </p:cNvPr>
          <p:cNvSpPr>
            <a:spLocks noGrp="1" noRot="1" noChangeAspect="1" noChangeArrowheads="1" noTextEdit="1"/>
          </p:cNvSpPr>
          <p:nvPr>
            <p:ph type="sldImg"/>
          </p:nvPr>
        </p:nvSpPr>
        <p:spPr>
          <a:solidFill>
            <a:srgbClr val="FFFFFF"/>
          </a:solidFill>
          <a:ln/>
        </p:spPr>
      </p:sp>
      <p:sp>
        <p:nvSpPr>
          <p:cNvPr id="70659" name="Rectangle 3">
            <a:extLst>
              <a:ext uri="{FF2B5EF4-FFF2-40B4-BE49-F238E27FC236}">
                <a16:creationId xmlns:a16="http://schemas.microsoft.com/office/drawing/2014/main" id="{3D51C015-590F-9C43-8105-C2BE0CF299DE}"/>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ja-JP" altLang="en-US"/>
          </a:p>
        </p:txBody>
      </p:sp>
    </p:spTree>
    <p:extLst>
      <p:ext uri="{BB962C8B-B14F-4D97-AF65-F5344CB8AC3E}">
        <p14:creationId xmlns:p14="http://schemas.microsoft.com/office/powerpoint/2010/main" val="28239425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72334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0334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47101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B26CE-4E52-FF23-83EA-DD736C883A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D3AAA8-C4F4-63CB-7BB2-420E64DE4E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8200A3-A94B-8B7A-06CE-205AB9D88314}"/>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073464B9-B66B-64DD-09E7-4871A81C192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94656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52DB-C9ED-98E0-FC41-AD1E2CEC937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EE4A8AE-3A46-3CE6-E4F7-6E198AC37F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CBD2CD-4431-2364-0719-FFFC03B6A4AF}"/>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13DF46D4-6D9E-F1C8-01FF-DFF6436AA27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4723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3B5F6-F5B7-2FDE-D80E-7A34F7945D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A8CD65-0B8E-138F-92D8-DB9F9BCC58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7595BF-DE9E-D68F-98CA-A2F9ADD6BD50}"/>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BAA83981-DF2A-A91A-B9A1-41B1E15F5C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038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86B34-AAC7-CFF8-AFDB-AAEBA9BFCF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F5B792-CFF7-5858-9975-9FFDD03DEF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AB18E3-CA50-0B29-166A-CCDC73EF2E80}"/>
              </a:ext>
            </a:extLst>
          </p:cNvPr>
          <p:cNvSpPr>
            <a:spLocks noGrp="1"/>
          </p:cNvSpPr>
          <p:nvPr>
            <p:ph type="body" idx="1"/>
          </p:nvPr>
        </p:nvSpPr>
        <p:spPr/>
        <p:txBody>
          <a:bodyPr/>
          <a:lstStyle/>
          <a:p>
            <a:r>
              <a:rPr kumimoji="1" lang="ja-JP" altLang="en-US" dirty="0"/>
              <a:t>どう計算したか，資料を基に説明</a:t>
            </a:r>
          </a:p>
        </p:txBody>
      </p:sp>
      <p:sp>
        <p:nvSpPr>
          <p:cNvPr id="4" name="スライド番号プレースホルダー 3">
            <a:extLst>
              <a:ext uri="{FF2B5EF4-FFF2-40B4-BE49-F238E27FC236}">
                <a16:creationId xmlns:a16="http://schemas.microsoft.com/office/drawing/2014/main" id="{655FC283-24AA-9A07-68F8-17B57FAFE6B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34116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4181A-0CAA-C066-8CFE-E32FDC930A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59A5CF-4458-CD2D-515B-2BCCA3953E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4076BD-454A-CE44-43A8-E9B4895C21AE}"/>
              </a:ext>
            </a:extLst>
          </p:cNvPr>
          <p:cNvSpPr>
            <a:spLocks noGrp="1"/>
          </p:cNvSpPr>
          <p:nvPr>
            <p:ph type="body" idx="1"/>
          </p:nvPr>
        </p:nvSpPr>
        <p:spPr/>
        <p:txBody>
          <a:bodyPr/>
          <a:lstStyle/>
          <a:p>
            <a:r>
              <a:rPr kumimoji="1" lang="ja-JP" altLang="en-US"/>
              <a:t>どう計算したか，資料を基に説明</a:t>
            </a:r>
          </a:p>
        </p:txBody>
      </p:sp>
      <p:sp>
        <p:nvSpPr>
          <p:cNvPr id="4" name="スライド番号プレースホルダー 3">
            <a:extLst>
              <a:ext uri="{FF2B5EF4-FFF2-40B4-BE49-F238E27FC236}">
                <a16:creationId xmlns:a16="http://schemas.microsoft.com/office/drawing/2014/main" id="{BBA8043C-5747-BAE7-ABF9-7B09C87552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17EA25-255F-4E1D-8096-7384E66EB61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11680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7AC245AE-0BAC-498B-8F0E-3495CF9D3612}" type="slidenum">
              <a:rPr lang="en-US" altLang="ja-JP" smtClean="0">
                <a:solidFill>
                  <a:prstClr val="black"/>
                </a:solidFill>
                <a:ea typeface="ＭＳ Ｐゴシック" charset="-128"/>
              </a:rPr>
              <a:pPr/>
              <a:t>9</a:t>
            </a:fld>
            <a:endParaRPr lang="en-US" altLang="ja-JP">
              <a:solidFill>
                <a:prstClr val="black"/>
              </a:solidFill>
              <a:ea typeface="ＭＳ Ｐゴシック" charset="-128"/>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altLang="ja-JP">
              <a:ea typeface="ＭＳ Ｐゴシック" charset="-128"/>
            </a:endParaRPr>
          </a:p>
        </p:txBody>
      </p:sp>
    </p:spTree>
    <p:extLst>
      <p:ext uri="{BB962C8B-B14F-4D97-AF65-F5344CB8AC3E}">
        <p14:creationId xmlns:p14="http://schemas.microsoft.com/office/powerpoint/2010/main" val="3119442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6136EE1-2535-4CD4-90E4-00FC8D291D85}" type="slidenum">
              <a:rPr lang="en-US" altLang="ja-JP" smtClean="0">
                <a:solidFill>
                  <a:prstClr val="black"/>
                </a:solidFill>
                <a:ea typeface="ＭＳ Ｐゴシック" charset="-128"/>
              </a:rPr>
              <a:pPr/>
              <a:t>10</a:t>
            </a:fld>
            <a:endParaRPr lang="en-US" altLang="ja-JP">
              <a:solidFill>
                <a:prstClr val="black"/>
              </a:solidFill>
              <a:ea typeface="ＭＳ Ｐゴシック" charset="-128"/>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altLang="ja-JP">
              <a:ea typeface="ＭＳ Ｐゴシック" charset="-128"/>
            </a:endParaRPr>
          </a:p>
        </p:txBody>
      </p:sp>
    </p:spTree>
    <p:extLst>
      <p:ext uri="{BB962C8B-B14F-4D97-AF65-F5344CB8AC3E}">
        <p14:creationId xmlns:p14="http://schemas.microsoft.com/office/powerpoint/2010/main" val="374362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22EAB3AB-1CC5-404C-B78E-3B7AE8A29AD1}" type="slidenum">
              <a:rPr lang="en-US" altLang="ja-JP" smtClean="0">
                <a:solidFill>
                  <a:prstClr val="black"/>
                </a:solidFill>
                <a:ea typeface="ＭＳ Ｐゴシック" charset="-128"/>
              </a:rPr>
              <a:pPr/>
              <a:t>11</a:t>
            </a:fld>
            <a:endParaRPr lang="en-US" altLang="ja-JP">
              <a:solidFill>
                <a:prstClr val="black"/>
              </a:solidFill>
              <a:ea typeface="ＭＳ Ｐゴシック" charset="-128"/>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altLang="ja-JP">
              <a:ea typeface="ＭＳ Ｐゴシック" charset="-128"/>
            </a:endParaRPr>
          </a:p>
        </p:txBody>
      </p:sp>
    </p:spTree>
    <p:extLst>
      <p:ext uri="{BB962C8B-B14F-4D97-AF65-F5344CB8AC3E}">
        <p14:creationId xmlns:p14="http://schemas.microsoft.com/office/powerpoint/2010/main" val="162941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5" name="フッター プレースホルダー 4"/>
          <p:cNvSpPr>
            <a:spLocks noGrp="1"/>
          </p:cNvSpPr>
          <p:nvPr>
            <p:ph type="ftr" sz="quarter" idx="11"/>
          </p:nvPr>
        </p:nvSpPr>
        <p:spPr>
          <a:xfrm>
            <a:off x="3124200" y="6202909"/>
            <a:ext cx="2895600" cy="365125"/>
          </a:xfr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lgn="l">
              <a:defRPr sz="2400"/>
            </a:lvl1pPr>
          </a:lstStyle>
          <a:p>
            <a:fld id="{DAE8594C-6D3F-7542-86DF-96927638C157}" type="slidenum">
              <a:rPr lang="ja-JP" altLang="en-US" smtClean="0"/>
              <a:pPr/>
              <a:t>‹#›</a:t>
            </a:fld>
            <a:endParaRPr lang="ja-JP" altLang="en-US" dirty="0"/>
          </a:p>
        </p:txBody>
      </p:sp>
    </p:spTree>
    <p:extLst>
      <p:ext uri="{BB962C8B-B14F-4D97-AF65-F5344CB8AC3E}">
        <p14:creationId xmlns:p14="http://schemas.microsoft.com/office/powerpoint/2010/main" val="158593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lgn="l">
              <a:defRPr sz="1800"/>
            </a:lvl1pPr>
          </a:lstStyle>
          <a:p>
            <a:fld id="{DAE8594C-6D3F-7542-86DF-96927638C157}" type="slidenum">
              <a:rPr lang="ja-JP" altLang="en-US" smtClean="0"/>
              <a:pPr/>
              <a:t>‹#›</a:t>
            </a:fld>
            <a:endParaRPr lang="ja-JP" altLang="en-US"/>
          </a:p>
        </p:txBody>
      </p:sp>
    </p:spTree>
    <p:extLst>
      <p:ext uri="{BB962C8B-B14F-4D97-AF65-F5344CB8AC3E}">
        <p14:creationId xmlns:p14="http://schemas.microsoft.com/office/powerpoint/2010/main" val="23939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lvl1pPr algn="l">
              <a:defRPr sz="1800"/>
            </a:lvl1pPr>
          </a:lstStyle>
          <a:p>
            <a:fld id="{DAE8594C-6D3F-7542-86DF-96927638C157}" type="slidenum">
              <a:rPr lang="ja-JP" altLang="en-US" smtClean="0"/>
              <a:pPr/>
              <a:t>‹#›</a:t>
            </a:fld>
            <a:endParaRPr lang="ja-JP" altLang="en-US"/>
          </a:p>
        </p:txBody>
      </p:sp>
    </p:spTree>
    <p:extLst>
      <p:ext uri="{BB962C8B-B14F-4D97-AF65-F5344CB8AC3E}">
        <p14:creationId xmlns:p14="http://schemas.microsoft.com/office/powerpoint/2010/main" val="222485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lvl1pPr algn="l">
              <a:defRPr sz="1800"/>
            </a:lvl1pPr>
          </a:lstStyle>
          <a:p>
            <a:fld id="{DAE8594C-6D3F-7542-86DF-96927638C157}" type="slidenum">
              <a:rPr lang="ja-JP" altLang="en-US" smtClean="0"/>
              <a:pPr/>
              <a:t>‹#›</a:t>
            </a:fld>
            <a:endParaRPr lang="ja-JP" altLang="en-US"/>
          </a:p>
        </p:txBody>
      </p:sp>
    </p:spTree>
    <p:extLst>
      <p:ext uri="{BB962C8B-B14F-4D97-AF65-F5344CB8AC3E}">
        <p14:creationId xmlns:p14="http://schemas.microsoft.com/office/powerpoint/2010/main" val="200308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a:xfrm>
            <a:off x="3124200" y="6181889"/>
            <a:ext cx="2895600" cy="365125"/>
          </a:xfr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lvl1pPr algn="l">
              <a:defRPr sz="1800"/>
            </a:lvl1pPr>
          </a:lstStyle>
          <a:p>
            <a:fld id="{DAE8594C-6D3F-7542-86DF-96927638C157}" type="slidenum">
              <a:rPr lang="ja-JP" altLang="en-US" smtClean="0"/>
              <a:pPr/>
              <a:t>‹#›</a:t>
            </a:fld>
            <a:endParaRPr lang="ja-JP" altLang="en-US"/>
          </a:p>
        </p:txBody>
      </p:sp>
    </p:spTree>
    <p:extLst>
      <p:ext uri="{BB962C8B-B14F-4D97-AF65-F5344CB8AC3E}">
        <p14:creationId xmlns:p14="http://schemas.microsoft.com/office/powerpoint/2010/main" val="362775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lvl1pPr algn="l">
              <a:defRPr sz="1800"/>
            </a:lvl1pPr>
          </a:lstStyle>
          <a:p>
            <a:fld id="{DAE8594C-6D3F-7542-86DF-96927638C157}" type="slidenum">
              <a:rPr lang="ja-JP" altLang="en-US" smtClean="0"/>
              <a:pPr/>
              <a:t>‹#›</a:t>
            </a:fld>
            <a:endParaRPr lang="ja-JP" altLang="en-US"/>
          </a:p>
        </p:txBody>
      </p:sp>
    </p:spTree>
    <p:extLst>
      <p:ext uri="{BB962C8B-B14F-4D97-AF65-F5344CB8AC3E}">
        <p14:creationId xmlns:p14="http://schemas.microsoft.com/office/powerpoint/2010/main" val="317568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表紙">
    <p:spTree>
      <p:nvGrpSpPr>
        <p:cNvPr id="1" name=""/>
        <p:cNvGrpSpPr/>
        <p:nvPr/>
      </p:nvGrpSpPr>
      <p:grpSpPr>
        <a:xfrm>
          <a:off x="0" y="0"/>
          <a:ext cx="0" cy="0"/>
          <a:chOff x="0" y="0"/>
          <a:chExt cx="0" cy="0"/>
        </a:xfrm>
      </p:grpSpPr>
      <p:sp>
        <p:nvSpPr>
          <p:cNvPr id="2" name="Title 1"/>
          <p:cNvSpPr>
            <a:spLocks noGrp="1"/>
          </p:cNvSpPr>
          <p:nvPr>
            <p:ph type="ctrTitle"/>
          </p:nvPr>
        </p:nvSpPr>
        <p:spPr>
          <a:xfrm>
            <a:off x="1072484" y="2916744"/>
            <a:ext cx="6999031" cy="743089"/>
          </a:xfrm>
        </p:spPr>
        <p:txBody>
          <a:bodyPr wrap="none" anchor="b">
            <a:spAutoFit/>
          </a:bodyPr>
          <a:lstStyle>
            <a:lvl1pPr algn="ctr">
              <a:lnSpc>
                <a:spcPct val="110000"/>
              </a:lnSpc>
              <a:defRPr sz="4000" b="1">
                <a:latin typeface="+mn-ea"/>
                <a:ea typeface="+mn-ea"/>
                <a:cs typeface="M PLUS 1p" panose="020B0502020203020207" pitchFamily="50" charset="-128"/>
              </a:defRPr>
            </a:lvl1pPr>
          </a:lstStyle>
          <a:p>
            <a:r>
              <a:rPr lang="ja-JP" altLang="en-US"/>
              <a:t>マスター タイトルの書式設定</a:t>
            </a:r>
            <a:endParaRPr lang="en-US"/>
          </a:p>
        </p:txBody>
      </p:sp>
      <p:sp>
        <p:nvSpPr>
          <p:cNvPr id="6" name="字幕 2">
            <a:extLst>
              <a:ext uri="{FF2B5EF4-FFF2-40B4-BE49-F238E27FC236}">
                <a16:creationId xmlns:a16="http://schemas.microsoft.com/office/drawing/2014/main" id="{B7733D1A-FECF-160A-21F1-0424AC38E2C6}"/>
              </a:ext>
            </a:extLst>
          </p:cNvPr>
          <p:cNvSpPr>
            <a:spLocks noGrp="1"/>
          </p:cNvSpPr>
          <p:nvPr userDrawn="1">
            <p:ph type="subTitle" idx="1"/>
          </p:nvPr>
        </p:nvSpPr>
        <p:spPr>
          <a:xfrm>
            <a:off x="2127259" y="2102587"/>
            <a:ext cx="4889479" cy="461665"/>
          </a:xfrm>
        </p:spPr>
        <p:txBody>
          <a:bodyPr wrap="none">
            <a:spAutoFit/>
          </a:bodyPr>
          <a:lstStyle>
            <a:lvl1pPr marL="0" indent="0" algn="ctr">
              <a:lnSpc>
                <a:spcPct val="100000"/>
              </a:lnSpc>
              <a:spcBef>
                <a:spcPts val="0"/>
              </a:spcBef>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テキスト ボックス 3">
            <a:extLst>
              <a:ext uri="{FF2B5EF4-FFF2-40B4-BE49-F238E27FC236}">
                <a16:creationId xmlns:a16="http://schemas.microsoft.com/office/drawing/2014/main" id="{E5A8E23F-8034-4DDA-3EAD-E08A2AE2F4B9}"/>
              </a:ext>
            </a:extLst>
          </p:cNvPr>
          <p:cNvSpPr txBox="1"/>
          <p:nvPr userDrawn="1"/>
        </p:nvSpPr>
        <p:spPr>
          <a:xfrm>
            <a:off x="980790" y="4473729"/>
            <a:ext cx="7182420" cy="1413144"/>
          </a:xfrm>
          <a:prstGeom prst="rect">
            <a:avLst/>
          </a:prstGeom>
          <a:noFill/>
        </p:spPr>
        <p:txBody>
          <a:bodyPr wrap="square" lIns="0" rIns="0" rtlCol="0">
            <a:spAutoFit/>
          </a:bodyPr>
          <a:lstStyle/>
          <a:p>
            <a:pPr algn="l">
              <a:lnSpc>
                <a:spcPct val="140000"/>
              </a:lnSpc>
            </a:pPr>
            <a:r>
              <a:rPr kumimoji="1" lang="ja-JP" altLang="en-US" sz="2000" b="1" dirty="0">
                <a:solidFill>
                  <a:schemeClr val="tx1"/>
                </a:solidFill>
                <a:latin typeface="+mn-ea"/>
                <a:ea typeface="+mn-ea"/>
              </a:rPr>
              <a:t>東北大学大学院  工学研究科  土木工学専攻　</a:t>
            </a:r>
            <a:r>
              <a:rPr kumimoji="1" lang="ja-JP" altLang="en-US" sz="3200" b="1" dirty="0">
                <a:solidFill>
                  <a:schemeClr val="tx1"/>
                </a:solidFill>
                <a:latin typeface="+mn-ea"/>
                <a:ea typeface="+mn-ea"/>
              </a:rPr>
              <a:t>〇 元木 智</a:t>
            </a:r>
            <a:endParaRPr kumimoji="1" lang="en-US" altLang="ja-JP" sz="3200" b="1" dirty="0">
              <a:solidFill>
                <a:schemeClr val="tx1"/>
              </a:solidFill>
              <a:latin typeface="+mn-ea"/>
              <a:ea typeface="+mn-ea"/>
            </a:endParaRPr>
          </a:p>
          <a:p>
            <a:pPr algn="l">
              <a:lnSpc>
                <a:spcPct val="140000"/>
              </a:lnSpc>
            </a:pPr>
            <a:r>
              <a:rPr kumimoji="1" lang="ja-JP" altLang="en-US" sz="2000" b="1" spc="330" baseline="0" dirty="0">
                <a:solidFill>
                  <a:schemeClr val="tx1"/>
                </a:solidFill>
                <a:latin typeface="+mn-ea"/>
                <a:ea typeface="+mn-ea"/>
              </a:rPr>
              <a:t>東北大学  教授  災害科学</a:t>
            </a:r>
            <a:r>
              <a:rPr kumimoji="1" lang="ja-JP" altLang="en-US" sz="2000" b="1" spc="330" baseline="0">
                <a:solidFill>
                  <a:schemeClr val="tx1"/>
                </a:solidFill>
                <a:latin typeface="+mn-ea"/>
                <a:ea typeface="+mn-ea"/>
              </a:rPr>
              <a:t>国際研究</a:t>
            </a:r>
            <a:r>
              <a:rPr kumimoji="1" lang="ja-JP" altLang="en-US" sz="2000" b="1" spc="0" baseline="0">
                <a:solidFill>
                  <a:schemeClr val="tx1"/>
                </a:solidFill>
                <a:latin typeface="+mn-ea"/>
                <a:ea typeface="+mn-ea"/>
              </a:rPr>
              <a:t>所　</a:t>
            </a:r>
            <a:r>
              <a:rPr kumimoji="1" lang="ja-JP" altLang="en-US" sz="3200" b="1" spc="0" baseline="0">
                <a:solidFill>
                  <a:schemeClr val="tx1"/>
                </a:solidFill>
                <a:latin typeface="+mn-ea"/>
                <a:ea typeface="+mn-ea"/>
              </a:rPr>
              <a:t>　 </a:t>
            </a:r>
            <a:r>
              <a:rPr kumimoji="1" lang="ja-JP" altLang="en-US" sz="3200" b="1" dirty="0">
                <a:solidFill>
                  <a:schemeClr val="tx1"/>
                </a:solidFill>
                <a:latin typeface="+mn-ea"/>
                <a:ea typeface="+mn-ea"/>
              </a:rPr>
              <a:t>奥村 誠</a:t>
            </a:r>
            <a:endParaRPr kumimoji="1" lang="en-US" altLang="ja-JP" sz="3000" b="1" dirty="0">
              <a:solidFill>
                <a:schemeClr val="tx1"/>
              </a:solidFill>
              <a:latin typeface="+mn-ea"/>
              <a:ea typeface="+mn-ea"/>
            </a:endParaRPr>
          </a:p>
        </p:txBody>
      </p:sp>
      <p:cxnSp>
        <p:nvCxnSpPr>
          <p:cNvPr id="5" name="直線コネクタ 4">
            <a:extLst>
              <a:ext uri="{FF2B5EF4-FFF2-40B4-BE49-F238E27FC236}">
                <a16:creationId xmlns:a16="http://schemas.microsoft.com/office/drawing/2014/main" id="{DA9D05F9-B341-067F-81EB-7990572A97D6}"/>
              </a:ext>
            </a:extLst>
          </p:cNvPr>
          <p:cNvCxnSpPr/>
          <p:nvPr userDrawn="1"/>
        </p:nvCxnSpPr>
        <p:spPr>
          <a:xfrm>
            <a:off x="386178" y="4252402"/>
            <a:ext cx="8371643" cy="0"/>
          </a:xfrm>
          <a:prstGeom prst="line">
            <a:avLst/>
          </a:prstGeom>
          <a:ln w="76200" cap="sq">
            <a:gradFill flip="none" rotWithShape="1">
              <a:gsLst>
                <a:gs pos="10000">
                  <a:srgbClr val="422161"/>
                </a:gs>
                <a:gs pos="41000">
                  <a:srgbClr val="833CAE"/>
                </a:gs>
                <a:gs pos="95000">
                  <a:srgbClr val="FA505C"/>
                </a:gs>
                <a:gs pos="85000">
                  <a:srgbClr val="FC3A92"/>
                </a:gs>
              </a:gsLst>
              <a:lin ang="0" scaled="1"/>
              <a:tileRect/>
            </a:gra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54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E8594C-6D3F-7542-86DF-96927638C157}" type="slidenum">
              <a:rPr kumimoji="1" lang="ja-JP" altLang="en-US" smtClean="0"/>
              <a:pPr/>
              <a:t>‹#›</a:t>
            </a:fld>
            <a:endParaRPr kumimoji="1" lang="ja-JP" altLang="en-US"/>
          </a:p>
        </p:txBody>
      </p:sp>
      <p:pic>
        <p:nvPicPr>
          <p:cNvPr id="7" name="図 6" descr="パワーポイントデザインK.png"/>
          <p:cNvPicPr>
            <a:picLocks noChangeAspect="1"/>
          </p:cNvPicPr>
          <p:nvPr userDrawn="1"/>
        </p:nvPicPr>
        <p:blipFill rotWithShape="1">
          <a:blip r:embed="rId9" cstate="print">
            <a:extLst>
              <a:ext uri="{28A0092B-C50C-407E-A947-70E740481C1C}">
                <a14:useLocalDpi xmlns:a14="http://schemas.microsoft.com/office/drawing/2010/main"/>
              </a:ext>
            </a:extLst>
          </a:blip>
          <a:srcRect l="12726" t="1205" r="13858"/>
          <a:stretch/>
        </p:blipFill>
        <p:spPr>
          <a:xfrm>
            <a:off x="0" y="-8610"/>
            <a:ext cx="9144000" cy="6866610"/>
          </a:xfrm>
          <a:prstGeom prst="rect">
            <a:avLst/>
          </a:prstGeom>
        </p:spPr>
      </p:pic>
    </p:spTree>
    <p:extLst>
      <p:ext uri="{BB962C8B-B14F-4D97-AF65-F5344CB8AC3E}">
        <p14:creationId xmlns:p14="http://schemas.microsoft.com/office/powerpoint/2010/main" val="566889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3.mp4"/><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60.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emf"/><Relationship Id="rId7" Type="http://schemas.openxmlformats.org/officeDocument/2006/relationships/image" Target="../media/image76.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emf"/><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emf"/></Relationships>
</file>

<file path=ppt/slides/_rels/slide6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emf"/><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png"/><Relationship Id="rId9"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9.emf"/><Relationship Id="rId4" Type="http://schemas.openxmlformats.org/officeDocument/2006/relationships/package" Target="../embeddings/Microsoft_Excel_______6.xlsx"/></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1.svg"/></Relationships>
</file>

<file path=ppt/slides/_rels/slide71.xml.rels><?xml version="1.0" encoding="UTF-8" standalone="yes"?>
<Relationships xmlns="http://schemas.openxmlformats.org/package/2006/relationships"><Relationship Id="rId8" Type="http://schemas.openxmlformats.org/officeDocument/2006/relationships/chart" Target="../charts/chart12.xml"/><Relationship Id="rId13" Type="http://schemas.openxmlformats.org/officeDocument/2006/relationships/chart" Target="../charts/chart17.xml"/><Relationship Id="rId3" Type="http://schemas.openxmlformats.org/officeDocument/2006/relationships/chart" Target="../charts/chart7.xml"/><Relationship Id="rId7" Type="http://schemas.openxmlformats.org/officeDocument/2006/relationships/chart" Target="../charts/chart11.xml"/><Relationship Id="rId12" Type="http://schemas.openxmlformats.org/officeDocument/2006/relationships/chart" Target="../charts/chart1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chart" Target="../charts/chart10.xml"/><Relationship Id="rId11" Type="http://schemas.openxmlformats.org/officeDocument/2006/relationships/chart" Target="../charts/chart15.xml"/><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sv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6.svg"/></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0.sv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2.svg"/></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2.sv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7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91.xml.rels><?xml version="1.0" encoding="UTF-8" standalone="yes"?>
<Relationships xmlns="http://schemas.openxmlformats.org/package/2006/relationships"><Relationship Id="rId3" Type="http://schemas.openxmlformats.org/officeDocument/2006/relationships/package" Target="../embeddings/Microsoft_Word___9.docx"/><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20.emf"/><Relationship Id="rId5" Type="http://schemas.openxmlformats.org/officeDocument/2006/relationships/package" Target="../embeddings/Microsoft_Word___10.docx"/><Relationship Id="rId4" Type="http://schemas.openxmlformats.org/officeDocument/2006/relationships/image" Target="../media/image119.emf"/></Relationships>
</file>

<file path=ppt/slides/_rels/slide92.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93.xml.rels><?xml version="1.0" encoding="UTF-8" standalone="yes"?>
<Relationships xmlns="http://schemas.openxmlformats.org/package/2006/relationships"><Relationship Id="rId3" Type="http://schemas.openxmlformats.org/officeDocument/2006/relationships/package" Target="../embeddings/Microsoft_Excel_______12.xlsx"/><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3.emf"/><Relationship Id="rId5" Type="http://schemas.openxmlformats.org/officeDocument/2006/relationships/package" Target="../embeddings/Microsoft_Excel_______13.xlsx"/><Relationship Id="rId4" Type="http://schemas.openxmlformats.org/officeDocument/2006/relationships/image" Target="../media/image122.emf"/></Relationships>
</file>

<file path=ppt/slides/_rels/slide94.xml.rels><?xml version="1.0" encoding="UTF-8" standalone="yes"?>
<Relationships xmlns="http://schemas.openxmlformats.org/package/2006/relationships"><Relationship Id="rId3" Type="http://schemas.openxmlformats.org/officeDocument/2006/relationships/package" Target="../embeddings/Microsoft_Word___14.docx"/><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95.xml.rels><?xml version="1.0" encoding="UTF-8" standalone="yes"?>
<Relationships xmlns="http://schemas.openxmlformats.org/package/2006/relationships"><Relationship Id="rId3" Type="http://schemas.openxmlformats.org/officeDocument/2006/relationships/package" Target="../embeddings/Microsoft_Word___15.docx"/><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5.emf"/></Relationships>
</file>

<file path=ppt/slides/_rels/slide96.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slideLayout" Target="../slideLayouts/slideLayout2.xml"/><Relationship Id="rId6" Type="http://schemas.openxmlformats.org/officeDocument/2006/relationships/image" Target="../media/image132.emf"/><Relationship Id="rId5" Type="http://schemas.openxmlformats.org/officeDocument/2006/relationships/image" Target="../media/image131.emf"/><Relationship Id="rId4" Type="http://schemas.openxmlformats.org/officeDocument/2006/relationships/image" Target="../media/image130.emf"/></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p:cNvSpPr>
            <a:spLocks noGrp="1"/>
          </p:cNvSpPr>
          <p:nvPr>
            <p:ph type="ctrTitle"/>
          </p:nvPr>
        </p:nvSpPr>
        <p:spPr>
          <a:xfrm>
            <a:off x="685800" y="1037939"/>
            <a:ext cx="7772400" cy="2715675"/>
          </a:xfrm>
        </p:spPr>
        <p:txBody>
          <a:bodyPr>
            <a:normAutofit fontScale="90000"/>
          </a:bodyPr>
          <a:lstStyle/>
          <a:p>
            <a:r>
              <a:rPr lang="ja-JP" altLang="en-US" sz="5400">
                <a:cs typeface="ＭＳ Ｐゴシック" pitchFamily="-106" charset="-128"/>
              </a:rPr>
              <a:t>公共交通の計画技術</a:t>
            </a:r>
            <a:br>
              <a:rPr lang="en-US" altLang="ja-JP" dirty="0">
                <a:cs typeface="ＭＳ Ｐゴシック" pitchFamily="-106" charset="-128"/>
              </a:rPr>
            </a:br>
            <a:r>
              <a:rPr lang="ja-JP" altLang="en-US" sz="3200">
                <a:effectLst/>
                <a:latin typeface="BIZ-UDMincho-Medium"/>
              </a:rPr>
              <a:t>経済学，地理学，</a:t>
            </a:r>
            <a:br>
              <a:rPr lang="en-US" altLang="ja-JP" sz="3200" dirty="0">
                <a:effectLst/>
                <a:latin typeface="BIZ-UDMincho-Medium"/>
              </a:rPr>
            </a:br>
            <a:r>
              <a:rPr lang="ja-JP" altLang="en-US" sz="3200">
                <a:effectLst/>
                <a:latin typeface="BIZ-UDMincho-Medium"/>
              </a:rPr>
              <a:t>応用数学，統計学を駆使して </a:t>
            </a:r>
            <a:br>
              <a:rPr lang="en-US" altLang="ja-JP" sz="3200" dirty="0">
                <a:cs typeface="ＭＳ Ｐゴシック" pitchFamily="-106" charset="-128"/>
              </a:rPr>
            </a:br>
            <a:r>
              <a:rPr lang="ja-JP" altLang="en-US" sz="4000">
                <a:cs typeface="ＭＳ Ｐゴシック" pitchFamily="-106" charset="-128"/>
              </a:rPr>
              <a:t>（建築・社会環境工学科の紹介）</a:t>
            </a:r>
            <a:br>
              <a:rPr lang="en-US" altLang="ja-JP" sz="4000" dirty="0">
                <a:cs typeface="ＭＳ Ｐゴシック" pitchFamily="-106" charset="-128"/>
              </a:rPr>
            </a:br>
            <a:br>
              <a:rPr lang="en-US" altLang="ja-JP" sz="4000" dirty="0">
                <a:cs typeface="ＭＳ Ｐゴシック" pitchFamily="-106" charset="-128"/>
              </a:rPr>
            </a:br>
            <a:r>
              <a:rPr lang="en-US" altLang="ja-JP" sz="3600" dirty="0">
                <a:cs typeface="ＭＳ Ｐゴシック" pitchFamily="-106" charset="-128"/>
              </a:rPr>
              <a:t>2026.3.27</a:t>
            </a:r>
            <a:r>
              <a:rPr lang="ja-JP" altLang="en-US" sz="3600">
                <a:cs typeface="ＭＳ Ｐゴシック" pitchFamily="-106" charset="-128"/>
              </a:rPr>
              <a:t>＠芝漬ゼミ</a:t>
            </a:r>
            <a:endParaRPr lang="ja-JP" altLang="en-US" sz="4000" dirty="0">
              <a:cs typeface="ＭＳ Ｐゴシック" pitchFamily="-106" charset="-128"/>
            </a:endParaRPr>
          </a:p>
        </p:txBody>
      </p:sp>
      <p:sp>
        <p:nvSpPr>
          <p:cNvPr id="3" name="サブタイトル 2"/>
          <p:cNvSpPr>
            <a:spLocks noGrp="1"/>
          </p:cNvSpPr>
          <p:nvPr>
            <p:ph type="subTitle" idx="1"/>
          </p:nvPr>
        </p:nvSpPr>
        <p:spPr>
          <a:xfrm>
            <a:off x="1371600" y="3976099"/>
            <a:ext cx="6400800" cy="2173368"/>
          </a:xfrm>
        </p:spPr>
        <p:txBody>
          <a:bodyPr rtlCol="0">
            <a:normAutofit/>
          </a:bodyPr>
          <a:lstStyle/>
          <a:p>
            <a:pPr fontAlgn="auto">
              <a:spcAft>
                <a:spcPts val="0"/>
              </a:spcAft>
              <a:buFont typeface="Arial"/>
              <a:buNone/>
              <a:defRPr/>
            </a:pPr>
            <a:r>
              <a:rPr lang="ja-JP" altLang="en-US" dirty="0">
                <a:solidFill>
                  <a:schemeClr val="tx1">
                    <a:lumMod val="85000"/>
                    <a:lumOff val="15000"/>
                  </a:schemeClr>
                </a:solidFill>
                <a:cs typeface="+mn-cs"/>
              </a:rPr>
              <a:t>奥村　誠</a:t>
            </a:r>
            <a:endParaRPr lang="en-US" altLang="ja-JP" dirty="0">
              <a:solidFill>
                <a:schemeClr val="tx1">
                  <a:lumMod val="85000"/>
                  <a:lumOff val="15000"/>
                </a:schemeClr>
              </a:solidFill>
              <a:cs typeface="+mn-cs"/>
            </a:endParaRPr>
          </a:p>
          <a:p>
            <a:pPr fontAlgn="auto">
              <a:spcAft>
                <a:spcPts val="0"/>
              </a:spcAft>
              <a:buFont typeface="Arial"/>
              <a:buNone/>
              <a:defRPr/>
            </a:pPr>
            <a:r>
              <a:rPr lang="ja-JP" altLang="en-US" sz="2400">
                <a:solidFill>
                  <a:schemeClr val="tx1">
                    <a:lumMod val="85000"/>
                    <a:lumOff val="15000"/>
                  </a:schemeClr>
                </a:solidFill>
              </a:rPr>
              <a:t>東北大学</a:t>
            </a:r>
            <a:r>
              <a:rPr lang="en-US" altLang="ja-JP" sz="2400" dirty="0">
                <a:solidFill>
                  <a:schemeClr val="tx1">
                    <a:lumMod val="85000"/>
                    <a:lumOff val="15000"/>
                  </a:schemeClr>
                </a:solidFill>
              </a:rPr>
              <a:t> </a:t>
            </a:r>
            <a:r>
              <a:rPr lang="ja-JP" altLang="en-US" sz="2400">
                <a:solidFill>
                  <a:schemeClr val="tx1">
                    <a:lumMod val="85000"/>
                    <a:lumOff val="15000"/>
                  </a:schemeClr>
                </a:solidFill>
              </a:rPr>
              <a:t>教授　災害</a:t>
            </a:r>
            <a:r>
              <a:rPr lang="ja-JP" altLang="en-US" sz="2400" dirty="0">
                <a:solidFill>
                  <a:schemeClr val="tx1">
                    <a:lumMod val="85000"/>
                    <a:lumOff val="15000"/>
                  </a:schemeClr>
                </a:solidFill>
              </a:rPr>
              <a:t>科学国際研究所</a:t>
            </a:r>
            <a:endParaRPr lang="en-US" altLang="ja-JP" sz="2400" dirty="0">
              <a:solidFill>
                <a:schemeClr val="tx1">
                  <a:lumMod val="85000"/>
                  <a:lumOff val="15000"/>
                </a:schemeClr>
              </a:solidFill>
            </a:endParaRPr>
          </a:p>
          <a:p>
            <a:pPr fontAlgn="auto">
              <a:spcAft>
                <a:spcPts val="0"/>
              </a:spcAft>
              <a:buFont typeface="Arial"/>
              <a:buNone/>
              <a:defRPr/>
            </a:pPr>
            <a:r>
              <a:rPr lang="ja-JP" altLang="en-US" sz="2400">
                <a:solidFill>
                  <a:schemeClr val="tx1">
                    <a:lumMod val="85000"/>
                    <a:lumOff val="15000"/>
                  </a:schemeClr>
                </a:solidFill>
              </a:rPr>
              <a:t>工学部</a:t>
            </a:r>
            <a:r>
              <a:rPr lang="en-US" altLang="ja-JP" sz="2400">
                <a:solidFill>
                  <a:schemeClr val="tx1">
                    <a:lumMod val="85000"/>
                    <a:lumOff val="15000"/>
                  </a:schemeClr>
                </a:solidFill>
              </a:rPr>
              <a:t> </a:t>
            </a:r>
            <a:r>
              <a:rPr lang="ja-JP" altLang="en-US" sz="2400">
                <a:solidFill>
                  <a:schemeClr val="tx1">
                    <a:lumMod val="85000"/>
                    <a:lumOff val="15000"/>
                  </a:schemeClr>
                </a:solidFill>
              </a:rPr>
              <a:t>建築・社会環境工学科担当</a:t>
            </a:r>
            <a:endParaRPr lang="en-US" altLang="ja-JP" sz="2400" dirty="0">
              <a:solidFill>
                <a:schemeClr val="tx1">
                  <a:lumMod val="85000"/>
                  <a:lumOff val="15000"/>
                </a:schemeClr>
              </a:solidFill>
            </a:endParaRPr>
          </a:p>
          <a:p>
            <a:pPr fontAlgn="auto">
              <a:spcAft>
                <a:spcPts val="0"/>
              </a:spcAft>
              <a:buFont typeface="Arial"/>
              <a:buNone/>
              <a:defRPr/>
            </a:pPr>
            <a:r>
              <a:rPr lang="en-US" altLang="ja-JP" sz="2400" dirty="0" err="1">
                <a:solidFill>
                  <a:schemeClr val="tx1">
                    <a:lumMod val="85000"/>
                    <a:lumOff val="15000"/>
                  </a:schemeClr>
                </a:solidFill>
              </a:rPr>
              <a:t>mokmr@tohoku.ac.jp</a:t>
            </a:r>
            <a:endParaRPr lang="en-US" altLang="ja-JP" sz="2400" dirty="0">
              <a:solidFill>
                <a:schemeClr val="tx1">
                  <a:lumMod val="85000"/>
                  <a:lumOff val="15000"/>
                </a:schemeClr>
              </a:solidFill>
            </a:endParaRPr>
          </a:p>
        </p:txBody>
      </p:sp>
      <p:sp>
        <p:nvSpPr>
          <p:cNvPr id="4" name="スライド番号プレースホルダ 3"/>
          <p:cNvSpPr>
            <a:spLocks noGrp="1"/>
          </p:cNvSpPr>
          <p:nvPr>
            <p:ph type="sldNum" sz="quarter" idx="12"/>
          </p:nvPr>
        </p:nvSpPr>
        <p:spPr/>
        <p:txBody>
          <a:bodyPr/>
          <a:lstStyle/>
          <a:p>
            <a:pPr>
              <a:defRPr/>
            </a:pPr>
            <a:fld id="{781B339E-2755-004C-9EA5-EDA385928DB5}" type="slidenum">
              <a:rPr lang="ja-JP" altLang="en-US" smtClean="0"/>
              <a:pPr>
                <a:defRPr/>
              </a:pPr>
              <a:t>1</a:t>
            </a:fld>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08"/>
          <p:cNvPicPr>
            <a:picLocks noChangeAspect="1" noChangeArrowheads="1"/>
          </p:cNvPicPr>
          <p:nvPr/>
        </p:nvPicPr>
        <p:blipFill>
          <a:blip r:embed="rId4"/>
          <a:srcRect/>
          <a:stretch>
            <a:fillRect/>
          </a:stretch>
        </p:blipFill>
        <p:spPr bwMode="auto">
          <a:xfrm>
            <a:off x="0" y="0"/>
            <a:ext cx="9144000" cy="6827838"/>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101600" y="1116013"/>
            <a:ext cx="3998913" cy="3275012"/>
          </a:xfrm>
          <a:prstGeom prst="rect">
            <a:avLst/>
          </a:prstGeom>
          <a:noFill/>
          <a:ln w="9525">
            <a:noFill/>
            <a:miter lim="800000"/>
            <a:headEnd/>
            <a:tailEnd/>
          </a:ln>
        </p:spPr>
      </p:pic>
    </p:spTree>
    <p:extLst>
      <p:ext uri="{BB962C8B-B14F-4D97-AF65-F5344CB8AC3E}">
        <p14:creationId xmlns:p14="http://schemas.microsoft.com/office/powerpoint/2010/main" val="1083192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09"/>
          <p:cNvPicPr>
            <a:picLocks noChangeAspect="1" noChangeArrowheads="1"/>
          </p:cNvPicPr>
          <p:nvPr/>
        </p:nvPicPr>
        <p:blipFill>
          <a:blip r:embed="rId4"/>
          <a:srcRect r="6250"/>
          <a:stretch>
            <a:fillRect/>
          </a:stretch>
        </p:blipFill>
        <p:spPr bwMode="auto">
          <a:xfrm>
            <a:off x="0" y="0"/>
            <a:ext cx="9144000" cy="6835775"/>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101600" y="1093788"/>
            <a:ext cx="4008438" cy="3006725"/>
          </a:xfrm>
          <a:prstGeom prst="rect">
            <a:avLst/>
          </a:prstGeom>
          <a:noFill/>
          <a:ln w="9525">
            <a:noFill/>
            <a:miter lim="800000"/>
            <a:headEnd/>
            <a:tailEnd/>
          </a:ln>
        </p:spPr>
      </p:pic>
    </p:spTree>
    <p:extLst>
      <p:ext uri="{BB962C8B-B14F-4D97-AF65-F5344CB8AC3E}">
        <p14:creationId xmlns:p14="http://schemas.microsoft.com/office/powerpoint/2010/main" val="3330762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10"/>
          <p:cNvPicPr>
            <a:picLocks noChangeAspect="1" noChangeArrowheads="1"/>
          </p:cNvPicPr>
          <p:nvPr/>
        </p:nvPicPr>
        <p:blipFill>
          <a:blip r:embed="rId4"/>
          <a:srcRect r="2438"/>
          <a:stretch>
            <a:fillRect/>
          </a:stretch>
        </p:blipFill>
        <p:spPr bwMode="auto">
          <a:xfrm>
            <a:off x="0" y="0"/>
            <a:ext cx="9144000" cy="6831013"/>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l="6329" t="10229" r="5598" b="9917"/>
          <a:stretch>
            <a:fillRect/>
          </a:stretch>
        </p:blipFill>
        <p:spPr bwMode="auto">
          <a:xfrm>
            <a:off x="177800" y="1336675"/>
            <a:ext cx="3868738" cy="2630488"/>
          </a:xfrm>
          <a:prstGeom prst="rect">
            <a:avLst/>
          </a:prstGeom>
          <a:noFill/>
          <a:ln w="9525">
            <a:noFill/>
            <a:miter lim="800000"/>
            <a:headEnd/>
            <a:tailEnd/>
          </a:ln>
        </p:spPr>
      </p:pic>
    </p:spTree>
    <p:extLst>
      <p:ext uri="{BB962C8B-B14F-4D97-AF65-F5344CB8AC3E}">
        <p14:creationId xmlns:p14="http://schemas.microsoft.com/office/powerpoint/2010/main" val="33683720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descr="1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93477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232F09B-1851-40E7-94EE-B6636D3E014F}" type="slidenum">
              <a:rPr lang="en-US" altLang="ja-JP" smtClean="0">
                <a:solidFill>
                  <a:schemeClr val="bg1">
                    <a:lumMod val="50000"/>
                  </a:schemeClr>
                </a:solidFill>
              </a:rPr>
              <a:pPr>
                <a:defRPr/>
              </a:pPr>
              <a:t>14</a:t>
            </a:fld>
            <a:endParaRPr lang="en-US" altLang="ja-JP" dirty="0">
              <a:solidFill>
                <a:schemeClr val="bg1">
                  <a:lumMod val="50000"/>
                </a:schemeClr>
              </a:solidFill>
            </a:endParaRPr>
          </a:p>
        </p:txBody>
      </p:sp>
      <p:cxnSp>
        <p:nvCxnSpPr>
          <p:cNvPr id="3" name="直線コネクタ 2"/>
          <p:cNvCxnSpPr/>
          <p:nvPr/>
        </p:nvCxnSpPr>
        <p:spPr>
          <a:xfrm>
            <a:off x="381000" y="381000"/>
            <a:ext cx="8382000" cy="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314153" y="88612"/>
            <a:ext cx="1406154" cy="292388"/>
          </a:xfrm>
          <a:prstGeom prst="rect">
            <a:avLst/>
          </a:prstGeom>
          <a:noFill/>
        </p:spPr>
        <p:txBody>
          <a:bodyPr wrap="none" rtlCol="0">
            <a:spAutoFit/>
          </a:bodyPr>
          <a:lstStyle/>
          <a:p>
            <a:pPr defTabSz="914400"/>
            <a:r>
              <a:rPr lang="ja-JP" altLang="en-US" sz="1300" dirty="0">
                <a:solidFill>
                  <a:srgbClr val="000000"/>
                </a:solidFill>
                <a:latin typeface="HGPｺﾞｼｯｸE" panose="020B0900000000000000" pitchFamily="50" charset="-128"/>
                <a:ea typeface="HGPｺﾞｼｯｸE" panose="020B0900000000000000" pitchFamily="50" charset="-128"/>
              </a:rPr>
              <a:t>コースごとの進路</a:t>
            </a:r>
          </a:p>
        </p:txBody>
      </p:sp>
      <p:pic>
        <p:nvPicPr>
          <p:cNvPr id="1026" name="Picture 2" descr="社会環境系　学部卒業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71599"/>
            <a:ext cx="3857142"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社会環境系　大学院修了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71599"/>
            <a:ext cx="3857142" cy="432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93320" y="331113"/>
            <a:ext cx="3429144" cy="446276"/>
          </a:xfrm>
          <a:prstGeom prst="rect">
            <a:avLst/>
          </a:prstGeom>
          <a:noFill/>
        </p:spPr>
        <p:txBody>
          <a:bodyPr wrap="none" rtlCol="0">
            <a:spAutoFit/>
          </a:bodyPr>
          <a:lstStyle/>
          <a:p>
            <a:pPr defTabSz="914400"/>
            <a:r>
              <a:rPr lang="ja-JP" altLang="en-US" sz="2300" dirty="0">
                <a:solidFill>
                  <a:srgbClr val="000000">
                    <a:lumMod val="65000"/>
                    <a:lumOff val="35000"/>
                  </a:srgbClr>
                </a:solidFill>
                <a:latin typeface="HGSｺﾞｼｯｸM" panose="020B0600000000000000" pitchFamily="50" charset="-128"/>
                <a:ea typeface="HGSｺﾞｼｯｸM" panose="020B0600000000000000" pitchFamily="50" charset="-128"/>
              </a:rPr>
              <a:t>社会環境工学系３コース</a:t>
            </a:r>
            <a:endParaRPr lang="en-US" altLang="ja-JP" sz="2300" dirty="0">
              <a:solidFill>
                <a:srgbClr val="000000">
                  <a:lumMod val="65000"/>
                  <a:lumOff val="35000"/>
                </a:srgbClr>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096542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232F09B-1851-40E7-94EE-B6636D3E014F}" type="slidenum">
              <a:rPr lang="en-US" altLang="ja-JP" smtClean="0">
                <a:solidFill>
                  <a:schemeClr val="bg1">
                    <a:lumMod val="50000"/>
                  </a:schemeClr>
                </a:solidFill>
              </a:rPr>
              <a:pPr>
                <a:defRPr/>
              </a:pPr>
              <a:t>15</a:t>
            </a:fld>
            <a:endParaRPr lang="en-US" altLang="ja-JP" dirty="0">
              <a:solidFill>
                <a:schemeClr val="bg1">
                  <a:lumMod val="50000"/>
                </a:schemeClr>
              </a:solidFill>
            </a:endParaRPr>
          </a:p>
        </p:txBody>
      </p:sp>
      <p:pic>
        <p:nvPicPr>
          <p:cNvPr id="2050" name="Picture 2" descr="建築系　学部卒業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32" y="1371600"/>
            <a:ext cx="3857142" cy="432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建築　大学修了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458" y="1371600"/>
            <a:ext cx="3857142" cy="4320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p:cNvCxnSpPr/>
          <p:nvPr/>
        </p:nvCxnSpPr>
        <p:spPr>
          <a:xfrm>
            <a:off x="381000" y="381000"/>
            <a:ext cx="8382000" cy="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14153" y="88612"/>
            <a:ext cx="1406154" cy="292388"/>
          </a:xfrm>
          <a:prstGeom prst="rect">
            <a:avLst/>
          </a:prstGeom>
          <a:noFill/>
        </p:spPr>
        <p:txBody>
          <a:bodyPr wrap="none" rtlCol="0">
            <a:spAutoFit/>
          </a:bodyPr>
          <a:lstStyle/>
          <a:p>
            <a:pPr defTabSz="914400"/>
            <a:r>
              <a:rPr lang="ja-JP" altLang="en-US" sz="1300" dirty="0">
                <a:solidFill>
                  <a:srgbClr val="000000"/>
                </a:solidFill>
                <a:latin typeface="HGPｺﾞｼｯｸE" panose="020B0900000000000000" pitchFamily="50" charset="-128"/>
                <a:ea typeface="HGPｺﾞｼｯｸE" panose="020B0900000000000000" pitchFamily="50" charset="-128"/>
              </a:rPr>
              <a:t>コースごとの進路</a:t>
            </a:r>
          </a:p>
        </p:txBody>
      </p:sp>
      <p:sp>
        <p:nvSpPr>
          <p:cNvPr id="8" name="テキスト ボックス 7"/>
          <p:cNvSpPr txBox="1"/>
          <p:nvPr/>
        </p:nvSpPr>
        <p:spPr>
          <a:xfrm>
            <a:off x="293320" y="331113"/>
            <a:ext cx="2249334" cy="446276"/>
          </a:xfrm>
          <a:prstGeom prst="rect">
            <a:avLst/>
          </a:prstGeom>
          <a:noFill/>
        </p:spPr>
        <p:txBody>
          <a:bodyPr wrap="none" rtlCol="0">
            <a:spAutoFit/>
          </a:bodyPr>
          <a:lstStyle/>
          <a:p>
            <a:pPr defTabSz="914400"/>
            <a:r>
              <a:rPr lang="ja-JP" altLang="en-US" sz="2300" dirty="0">
                <a:solidFill>
                  <a:srgbClr val="000000">
                    <a:lumMod val="65000"/>
                    <a:lumOff val="35000"/>
                  </a:srgbClr>
                </a:solidFill>
                <a:latin typeface="HGSｺﾞｼｯｸM" panose="020B0600000000000000" pitchFamily="50" charset="-128"/>
                <a:ea typeface="HGSｺﾞｼｯｸM" panose="020B0600000000000000" pitchFamily="50" charset="-128"/>
              </a:rPr>
              <a:t>建築系２コース</a:t>
            </a:r>
            <a:endParaRPr lang="en-US" altLang="ja-JP" sz="2300" dirty="0">
              <a:solidFill>
                <a:srgbClr val="000000">
                  <a:lumMod val="65000"/>
                  <a:lumOff val="35000"/>
                </a:srgbClr>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87665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371600" y="4396867"/>
            <a:ext cx="6400800" cy="1752600"/>
          </a:xfrm>
        </p:spPr>
        <p:txBody>
          <a:bodyPr rtlCol="0">
            <a:normAutofit/>
          </a:bodyPr>
          <a:lstStyle/>
          <a:p>
            <a:pPr fontAlgn="auto">
              <a:spcAft>
                <a:spcPts val="0"/>
              </a:spcAft>
              <a:buFont typeface="Arial"/>
              <a:buNone/>
              <a:defRPr/>
            </a:pPr>
            <a:r>
              <a:rPr lang="ja-JP" altLang="en-US" dirty="0">
                <a:cs typeface="+mn-cs"/>
              </a:rPr>
              <a:t>奥村　誠（副研究所長）</a:t>
            </a:r>
            <a:endParaRPr lang="en-US" altLang="ja-JP" dirty="0">
              <a:cs typeface="+mn-cs"/>
            </a:endParaRPr>
          </a:p>
          <a:p>
            <a:pPr fontAlgn="auto">
              <a:spcAft>
                <a:spcPts val="0"/>
              </a:spcAft>
              <a:buFont typeface="Arial"/>
              <a:buNone/>
              <a:defRPr/>
            </a:pPr>
            <a:r>
              <a:rPr lang="ja-JP" altLang="en-US" sz="2400" dirty="0"/>
              <a:t>人間社会対応研究部門</a:t>
            </a:r>
            <a:endParaRPr lang="en-US" altLang="ja-JP" sz="2400" dirty="0"/>
          </a:p>
          <a:p>
            <a:pPr fontAlgn="auto">
              <a:spcAft>
                <a:spcPts val="0"/>
              </a:spcAft>
              <a:buFont typeface="Arial"/>
              <a:buNone/>
              <a:defRPr/>
            </a:pPr>
            <a:r>
              <a:rPr lang="ja-JP" altLang="en-US" sz="2400" dirty="0"/>
              <a:t>被災地支援研究分野　教授</a:t>
            </a:r>
            <a:endParaRPr lang="en-US" altLang="ja-JP" sz="2400" dirty="0"/>
          </a:p>
        </p:txBody>
      </p:sp>
      <p:sp>
        <p:nvSpPr>
          <p:cNvPr id="4" name="スライド番号プレースホルダ 3"/>
          <p:cNvSpPr>
            <a:spLocks noGrp="1"/>
          </p:cNvSpPr>
          <p:nvPr>
            <p:ph type="sldNum" sz="quarter" idx="12"/>
          </p:nvPr>
        </p:nvSpPr>
        <p:spPr/>
        <p:txBody>
          <a:bodyPr/>
          <a:lstStyle/>
          <a:p>
            <a:pPr>
              <a:defRPr/>
            </a:pPr>
            <a:fld id="{781B339E-2755-004C-9EA5-EDA385928DB5}" type="slidenum">
              <a:rPr lang="ja-JP" altLang="en-US" smtClean="0"/>
              <a:pPr>
                <a:defRPr/>
              </a:pPr>
              <a:t>16</a:t>
            </a:fld>
            <a:endParaRPr lang="ja-JP" altLang="en-US"/>
          </a:p>
        </p:txBody>
      </p:sp>
      <p:pic>
        <p:nvPicPr>
          <p:cNvPr id="1027" name="Picture 3"/>
          <p:cNvPicPr>
            <a:picLocks noChangeAspect="1" noChangeArrowheads="1"/>
          </p:cNvPicPr>
          <p:nvPr/>
        </p:nvPicPr>
        <p:blipFill>
          <a:blip r:embed="rId2"/>
          <a:srcRect/>
          <a:stretch>
            <a:fillRect/>
          </a:stretch>
        </p:blipFill>
        <p:spPr bwMode="auto">
          <a:xfrm>
            <a:off x="2636669" y="135246"/>
            <a:ext cx="3916532" cy="6514549"/>
          </a:xfrm>
          <a:prstGeom prst="rect">
            <a:avLst/>
          </a:prstGeom>
          <a:noFill/>
          <a:ln w="9525">
            <a:noFill/>
            <a:miter lim="800000"/>
            <a:headEnd/>
            <a:tailEnd/>
          </a:ln>
        </p:spPr>
      </p:pic>
      <p:sp>
        <p:nvSpPr>
          <p:cNvPr id="7" name="正方形/長方形 6"/>
          <p:cNvSpPr/>
          <p:nvPr/>
        </p:nvSpPr>
        <p:spPr>
          <a:xfrm>
            <a:off x="102097" y="1285423"/>
            <a:ext cx="2521259" cy="1580226"/>
          </a:xfrm>
          <a:prstGeom prst="rect">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a:t>河北新報</a:t>
            </a:r>
            <a:endParaRPr kumimoji="1" lang="en-US" altLang="ja-JP" sz="2800" dirty="0"/>
          </a:p>
          <a:p>
            <a:pPr algn="ctr"/>
            <a:r>
              <a:rPr kumimoji="1" lang="en-US" altLang="ja-JP" sz="2800" dirty="0"/>
              <a:t>(10</a:t>
            </a:r>
            <a:r>
              <a:rPr kumimoji="1" lang="ja-JP" altLang="en-US" sz="2800"/>
              <a:t>年前</a:t>
            </a:r>
            <a:r>
              <a:rPr kumimoji="1" lang="en-US" altLang="ja-JP" sz="2800" dirty="0"/>
              <a:t>)</a:t>
            </a:r>
          </a:p>
          <a:p>
            <a:pPr algn="ctr"/>
            <a:r>
              <a:rPr lang="en-US" altLang="ja-JP" sz="2800" dirty="0"/>
              <a:t>2016.2.11</a:t>
            </a:r>
            <a:r>
              <a:rPr kumimoji="1" lang="ja-JP" altLang="en-US" sz="2800" dirty="0"/>
              <a:t>朝刊</a:t>
            </a:r>
            <a:endParaRPr kumimoji="1" lang="en-US" altLang="ja-JP" dirty="0"/>
          </a:p>
          <a:p>
            <a:pPr algn="ctr"/>
            <a:r>
              <a:rPr kumimoji="1" lang="en-US" altLang="ja-JP" dirty="0"/>
              <a:t>【</a:t>
            </a:r>
            <a:r>
              <a:rPr kumimoji="1" lang="ja-JP" altLang="en-US" dirty="0"/>
              <a:t>防災・減災のページ</a:t>
            </a:r>
            <a:r>
              <a:rPr kumimoji="1" lang="en-US" altLang="ja-JP" dirty="0"/>
              <a:t>】</a:t>
            </a:r>
            <a:endParaRPr kumimoji="1" lang="ja-JP" altLang="en-US" dirty="0"/>
          </a:p>
        </p:txBody>
      </p:sp>
      <p:sp>
        <p:nvSpPr>
          <p:cNvPr id="9" name="角丸四角形 8"/>
          <p:cNvSpPr/>
          <p:nvPr/>
        </p:nvSpPr>
        <p:spPr>
          <a:xfrm>
            <a:off x="6566514" y="2895900"/>
            <a:ext cx="2272685" cy="3001933"/>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2400"/>
              <a:t>災害科学分野</a:t>
            </a:r>
            <a:r>
              <a:rPr kumimoji="1" lang="ja-JP" altLang="en-US" sz="2400"/>
              <a:t>の研究として</a:t>
            </a:r>
            <a:endParaRPr kumimoji="1" lang="en-US" altLang="ja-JP" sz="2400" dirty="0"/>
          </a:p>
          <a:p>
            <a:pPr algn="ctr"/>
            <a:endParaRPr lang="en-US" altLang="ja-JP" sz="2400" dirty="0"/>
          </a:p>
          <a:p>
            <a:r>
              <a:rPr kumimoji="1" lang="ja-JP" altLang="en-US" sz="2400" dirty="0"/>
              <a:t>交通計画の立場から，</a:t>
            </a:r>
            <a:r>
              <a:rPr kumimoji="1" lang="ja-JP" altLang="en-US" sz="2400" dirty="0">
                <a:solidFill>
                  <a:srgbClr val="FFFF00"/>
                </a:solidFill>
              </a:rPr>
              <a:t>津波避難計画</a:t>
            </a:r>
            <a:r>
              <a:rPr kumimoji="1" lang="ja-JP" altLang="en-US" sz="2400" dirty="0"/>
              <a:t>を扱っています．</a:t>
            </a:r>
          </a:p>
        </p:txBody>
      </p:sp>
      <p:sp>
        <p:nvSpPr>
          <p:cNvPr id="2" name="テキスト ボックス 1">
            <a:extLst>
              <a:ext uri="{FF2B5EF4-FFF2-40B4-BE49-F238E27FC236}">
                <a16:creationId xmlns:a16="http://schemas.microsoft.com/office/drawing/2014/main" id="{0BB69A25-7270-8749-9029-F8BBDA033160}"/>
              </a:ext>
            </a:extLst>
          </p:cNvPr>
          <p:cNvSpPr txBox="1"/>
          <p:nvPr/>
        </p:nvSpPr>
        <p:spPr>
          <a:xfrm>
            <a:off x="133304" y="208205"/>
            <a:ext cx="2568332" cy="1077218"/>
          </a:xfrm>
          <a:prstGeom prst="rect">
            <a:avLst/>
          </a:prstGeom>
          <a:noFill/>
        </p:spPr>
        <p:txBody>
          <a:bodyPr wrap="none" rtlCol="0">
            <a:spAutoFit/>
          </a:bodyPr>
          <a:lstStyle/>
          <a:p>
            <a:r>
              <a:rPr kumimoji="1" lang="ja-JP" altLang="en-US" sz="3200"/>
              <a:t>自己紹介</a:t>
            </a:r>
            <a:endParaRPr kumimoji="1" lang="en-US" altLang="ja-JP" sz="3200" dirty="0"/>
          </a:p>
          <a:p>
            <a:r>
              <a:rPr lang="ja-JP" altLang="en-US" sz="3200"/>
              <a:t>（古いですが）</a:t>
            </a:r>
            <a:endParaRPr kumimoji="1" lang="ja-JP" altLang="en-US" sz="3200"/>
          </a:p>
        </p:txBody>
      </p:sp>
      <p:pic>
        <p:nvPicPr>
          <p:cNvPr id="5" name="Picture 3">
            <a:extLst>
              <a:ext uri="{FF2B5EF4-FFF2-40B4-BE49-F238E27FC236}">
                <a16:creationId xmlns:a16="http://schemas.microsoft.com/office/drawing/2014/main" id="{3E82EB1D-6F50-42AF-9D50-A25E7AD297DA}"/>
              </a:ext>
            </a:extLst>
          </p:cNvPr>
          <p:cNvPicPr>
            <a:picLocks noChangeAspect="1" noChangeArrowheads="1"/>
          </p:cNvPicPr>
          <p:nvPr/>
        </p:nvPicPr>
        <p:blipFill rotWithShape="1">
          <a:blip r:embed="rId2"/>
          <a:srcRect l="6437" t="43371" r="69691" b="38023"/>
          <a:stretch/>
        </p:blipFill>
        <p:spPr bwMode="auto">
          <a:xfrm>
            <a:off x="333547" y="3080491"/>
            <a:ext cx="2030735" cy="2632752"/>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最適化モデル（数理計画法）とは？</a:t>
            </a:r>
          </a:p>
        </p:txBody>
      </p:sp>
      <p:sp>
        <p:nvSpPr>
          <p:cNvPr id="5" name="スライド番号プレースホルダー 4"/>
          <p:cNvSpPr>
            <a:spLocks noGrp="1"/>
          </p:cNvSpPr>
          <p:nvPr>
            <p:ph type="sldNum" sz="quarter" idx="12"/>
          </p:nvPr>
        </p:nvSpPr>
        <p:spPr/>
        <p:txBody>
          <a:bodyPr/>
          <a:lstStyle/>
          <a:p>
            <a:fld id="{0BDF2F62-2737-453F-BE99-828C5E226668}" type="slidenum">
              <a:rPr kumimoji="1" lang="ja-JP" altLang="en-US" smtClean="0"/>
              <a:pPr/>
              <a:t>17</a:t>
            </a:fld>
            <a:endParaRPr kumimoji="1" lang="ja-JP" altLang="en-US"/>
          </a:p>
        </p:txBody>
      </p:sp>
      <p:pic>
        <p:nvPicPr>
          <p:cNvPr id="10" name="コンテンツ プレースホルダー 9"/>
          <p:cNvPicPr>
            <a:picLocks noGrp="1" noChangeAspect="1"/>
          </p:cNvPicPr>
          <p:nvPr>
            <p:ph idx="1"/>
          </p:nvPr>
        </p:nvPicPr>
        <p:blipFill>
          <a:blip r:embed="rId2" cstate="print"/>
          <a:srcRect t="8263" b="8263"/>
          <a:stretch>
            <a:fillRect/>
          </a:stretch>
        </p:blipFill>
        <p:spPr>
          <a:xfrm>
            <a:off x="2266482" y="3505275"/>
            <a:ext cx="4560082" cy="2633305"/>
          </a:xfrm>
        </p:spPr>
      </p:pic>
      <p:sp>
        <p:nvSpPr>
          <p:cNvPr id="11" name="テキスト ボックス 10"/>
          <p:cNvSpPr txBox="1"/>
          <p:nvPr/>
        </p:nvSpPr>
        <p:spPr>
          <a:xfrm>
            <a:off x="457200" y="1254391"/>
            <a:ext cx="7964255" cy="954107"/>
          </a:xfrm>
          <a:prstGeom prst="rect">
            <a:avLst/>
          </a:prstGeom>
          <a:noFill/>
        </p:spPr>
        <p:txBody>
          <a:bodyPr wrap="square" rtlCol="0">
            <a:spAutoFit/>
          </a:bodyPr>
          <a:lstStyle/>
          <a:p>
            <a:r>
              <a:rPr kumimoji="1" lang="ja-JP" altLang="en-US" sz="2800"/>
              <a:t>どの</a:t>
            </a:r>
            <a:r>
              <a:rPr kumimoji="1" lang="ja-JP" altLang="en-US" sz="2800" dirty="0"/>
              <a:t>ようにすれば最も目的がうまく達成できるの</a:t>
            </a:r>
            <a:r>
              <a:rPr kumimoji="1" lang="ja-JP" altLang="en-US" sz="2800"/>
              <a:t>かを</a:t>
            </a:r>
            <a:endParaRPr kumimoji="1" lang="en-US" altLang="ja-JP" sz="2800" dirty="0"/>
          </a:p>
          <a:p>
            <a:r>
              <a:rPr lang="ja-JP" altLang="en-US" sz="2800"/>
              <a:t>真似や行き当たりバッタリではなく，計算</a:t>
            </a:r>
            <a:r>
              <a:rPr kumimoji="1" lang="ja-JP" altLang="en-US" sz="2800"/>
              <a:t>で求める</a:t>
            </a:r>
            <a:endParaRPr kumimoji="1" lang="en-US" altLang="ja-JP" sz="2800" dirty="0"/>
          </a:p>
        </p:txBody>
      </p:sp>
      <p:sp>
        <p:nvSpPr>
          <p:cNvPr id="12" name="テキスト ボックス 11"/>
          <p:cNvSpPr txBox="1"/>
          <p:nvPr/>
        </p:nvSpPr>
        <p:spPr>
          <a:xfrm>
            <a:off x="564396" y="2304947"/>
            <a:ext cx="7964255" cy="1200328"/>
          </a:xfrm>
          <a:prstGeom prst="rect">
            <a:avLst/>
          </a:prstGeom>
          <a:noFill/>
        </p:spPr>
        <p:txBody>
          <a:bodyPr wrap="square" rtlCol="0">
            <a:spAutoFit/>
          </a:bodyPr>
          <a:lstStyle/>
          <a:p>
            <a:r>
              <a:rPr kumimoji="1" lang="ja-JP" altLang="en-US" sz="2400" dirty="0"/>
              <a:t>例題：</a:t>
            </a:r>
            <a:r>
              <a:rPr kumimoji="1" lang="en-US" altLang="ja-JP" sz="2400" dirty="0"/>
              <a:t>5</a:t>
            </a:r>
            <a:r>
              <a:rPr kumimoji="1" lang="ja-JP" altLang="en-US" sz="2400" dirty="0"/>
              <a:t>つの都市が，道路でつながれている。区間の数字は「容量」（単位時間他当たりの走行可能車両数）である．都市</a:t>
            </a:r>
            <a:r>
              <a:rPr kumimoji="1" lang="en-US" altLang="ja-JP" sz="2400" dirty="0"/>
              <a:t>0</a:t>
            </a:r>
            <a:r>
              <a:rPr kumimoji="1" lang="ja-JP" altLang="en-US" sz="2400" dirty="0"/>
              <a:t>から都市</a:t>
            </a:r>
            <a:r>
              <a:rPr kumimoji="1" lang="en-US" altLang="ja-JP" sz="2400" dirty="0"/>
              <a:t>4</a:t>
            </a:r>
            <a:r>
              <a:rPr kumimoji="1" lang="ja-JP" altLang="en-US" sz="2400" dirty="0"/>
              <a:t>まで，最大何台の車が走れるだろうか？</a:t>
            </a:r>
          </a:p>
        </p:txBody>
      </p:sp>
    </p:spTree>
    <p:extLst>
      <p:ext uri="{BB962C8B-B14F-4D97-AF65-F5344CB8AC3E}">
        <p14:creationId xmlns:p14="http://schemas.microsoft.com/office/powerpoint/2010/main" val="2758197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47871"/>
          </a:xfrm>
        </p:spPr>
        <p:txBody>
          <a:bodyPr>
            <a:normAutofit fontScale="90000"/>
          </a:bodyPr>
          <a:lstStyle/>
          <a:p>
            <a:r>
              <a:rPr kumimoji="1" lang="ja-JP" altLang="en-US"/>
              <a:t>最大フロー問題の解き方</a:t>
            </a:r>
            <a:endParaRPr kumimoji="1" lang="ja-JP" altLang="en-US" dirty="0"/>
          </a:p>
        </p:txBody>
      </p:sp>
      <p:sp>
        <p:nvSpPr>
          <p:cNvPr id="3" name="コンテンツ プレースホルダー 2"/>
          <p:cNvSpPr>
            <a:spLocks noGrp="1"/>
          </p:cNvSpPr>
          <p:nvPr>
            <p:ph idx="1"/>
          </p:nvPr>
        </p:nvSpPr>
        <p:spPr>
          <a:xfrm>
            <a:off x="333892" y="1035640"/>
            <a:ext cx="8331200" cy="3165537"/>
          </a:xfrm>
        </p:spPr>
        <p:txBody>
          <a:bodyPr>
            <a:normAutofit fontScale="85000" lnSpcReduction="20000"/>
          </a:bodyPr>
          <a:lstStyle/>
          <a:p>
            <a:pPr marL="0" indent="0">
              <a:buNone/>
            </a:pPr>
            <a:r>
              <a:rPr lang="ja-JP" altLang="en-US"/>
              <a:t>人：最大</a:t>
            </a:r>
            <a:r>
              <a:rPr lang="ja-JP" altLang="en-US" dirty="0"/>
              <a:t>フロー最小カット</a:t>
            </a:r>
            <a:r>
              <a:rPr lang="ja-JP" altLang="en-US"/>
              <a:t>の定理</a:t>
            </a:r>
            <a:endParaRPr lang="en-US" altLang="ja-JP" dirty="0"/>
          </a:p>
          <a:p>
            <a:pPr marL="0" indent="0">
              <a:buNone/>
            </a:pPr>
            <a:r>
              <a:rPr lang="ja-JP" altLang="en-US"/>
              <a:t>　　　　　　　</a:t>
            </a:r>
            <a:r>
              <a:rPr lang="en-US" altLang="ja-JP" dirty="0"/>
              <a:t>(maximum flow, minimum cut theorem)</a:t>
            </a:r>
          </a:p>
          <a:p>
            <a:pPr marL="0" indent="0">
              <a:buNone/>
            </a:pPr>
            <a:r>
              <a:rPr lang="ja-JP" altLang="en-US" dirty="0"/>
              <a:t>切断集合 </a:t>
            </a:r>
            <a:r>
              <a:rPr lang="en-US" altLang="ja-JP" dirty="0"/>
              <a:t>(</a:t>
            </a:r>
            <a:r>
              <a:rPr lang="en-US" altLang="ja-JP" dirty="0" err="1"/>
              <a:t>cutset</a:t>
            </a:r>
            <a:r>
              <a:rPr lang="en-US" altLang="ja-JP" dirty="0"/>
              <a:t>) </a:t>
            </a:r>
            <a:r>
              <a:rPr lang="ja-JP" altLang="en-US" dirty="0"/>
              <a:t>の容量を</a:t>
            </a:r>
            <a:r>
              <a:rPr lang="en-US" altLang="ja-JP" dirty="0"/>
              <a:t>,</a:t>
            </a:r>
            <a:r>
              <a:rPr lang="ja-JP" altLang="en-US" dirty="0"/>
              <a:t>それに含まれる辺の容量の和と</a:t>
            </a:r>
            <a:r>
              <a:rPr lang="ja-JP" altLang="en-US"/>
              <a:t>定義する（有</a:t>
            </a:r>
            <a:r>
              <a:rPr lang="ja-JP" altLang="en-US" dirty="0"/>
              <a:t>向グラフの場合</a:t>
            </a:r>
            <a:r>
              <a:rPr lang="en-US" altLang="ja-JP" dirty="0"/>
              <a:t>,</a:t>
            </a:r>
            <a:r>
              <a:rPr lang="ja-JP" altLang="en-US" dirty="0"/>
              <a:t>逆方向の矢線の容量は </a:t>
            </a:r>
            <a:r>
              <a:rPr lang="en-US" altLang="ja-JP" dirty="0"/>
              <a:t>0 </a:t>
            </a:r>
            <a:r>
              <a:rPr lang="ja-JP" altLang="en-US"/>
              <a:t>とみなす）。</a:t>
            </a:r>
            <a:r>
              <a:rPr lang="ja-JP" altLang="en-US" dirty="0"/>
              <a:t>始点から終点までの最大フローの値は</a:t>
            </a:r>
            <a:r>
              <a:rPr lang="en-US" altLang="ja-JP" dirty="0"/>
              <a:t>,</a:t>
            </a:r>
            <a:r>
              <a:rPr lang="ja-JP" altLang="en-US" dirty="0"/>
              <a:t>始点と終点を分ける単純切断集合 </a:t>
            </a:r>
            <a:r>
              <a:rPr lang="en-US" altLang="ja-JP" dirty="0"/>
              <a:t>(simple </a:t>
            </a:r>
            <a:r>
              <a:rPr lang="en-US" altLang="ja-JP" dirty="0" err="1"/>
              <a:t>cutset</a:t>
            </a:r>
            <a:r>
              <a:rPr lang="en-US" altLang="ja-JP" dirty="0"/>
              <a:t>) </a:t>
            </a:r>
            <a:r>
              <a:rPr lang="ja-JP" altLang="en-US" dirty="0"/>
              <a:t>の中で最小の容量を持つ最小カット </a:t>
            </a:r>
            <a:r>
              <a:rPr lang="en-US" altLang="ja-JP" dirty="0"/>
              <a:t>(minimum cut) </a:t>
            </a:r>
            <a:r>
              <a:rPr lang="ja-JP" altLang="en-US" dirty="0"/>
              <a:t>の容量に等しい。 </a:t>
            </a:r>
          </a:p>
          <a:p>
            <a:endParaRPr lang="ja-JP" altLang="en-US" dirty="0"/>
          </a:p>
        </p:txBody>
      </p:sp>
      <p:sp>
        <p:nvSpPr>
          <p:cNvPr id="4" name="フッター プレースホルダー 3"/>
          <p:cNvSpPr>
            <a:spLocks noGrp="1"/>
          </p:cNvSpPr>
          <p:nvPr>
            <p:ph type="ftr" sz="quarter" idx="11"/>
          </p:nvPr>
        </p:nvSpPr>
        <p:spPr/>
        <p:txBody>
          <a:bodyPr/>
          <a:lstStyle/>
          <a:p>
            <a:endParaRPr lang="ja-JP" altLang="en-US" dirty="0"/>
          </a:p>
        </p:txBody>
      </p:sp>
      <p:sp>
        <p:nvSpPr>
          <p:cNvPr id="5" name="スライド番号プレースホルダー 4"/>
          <p:cNvSpPr>
            <a:spLocks noGrp="1"/>
          </p:cNvSpPr>
          <p:nvPr>
            <p:ph type="sldNum" sz="quarter" idx="12"/>
          </p:nvPr>
        </p:nvSpPr>
        <p:spPr/>
        <p:txBody>
          <a:bodyPr/>
          <a:lstStyle/>
          <a:p>
            <a:fld id="{0BDF2F62-2737-453F-BE99-828C5E226668}" type="slidenum">
              <a:rPr kumimoji="1" lang="ja-JP" altLang="en-US" smtClean="0"/>
              <a:pPr/>
              <a:t>18</a:t>
            </a:fld>
            <a:endParaRPr kumimoji="1" lang="ja-JP" altLang="en-US"/>
          </a:p>
        </p:txBody>
      </p:sp>
      <p:pic>
        <p:nvPicPr>
          <p:cNvPr id="6" name="図 5"/>
          <p:cNvPicPr>
            <a:picLocks noChangeAspect="1"/>
          </p:cNvPicPr>
          <p:nvPr/>
        </p:nvPicPr>
        <p:blipFill>
          <a:blip r:embed="rId2" cstate="print"/>
          <a:stretch>
            <a:fillRect/>
          </a:stretch>
        </p:blipFill>
        <p:spPr>
          <a:xfrm>
            <a:off x="839817" y="4167731"/>
            <a:ext cx="4098648" cy="2706284"/>
          </a:xfrm>
          <a:prstGeom prst="rect">
            <a:avLst/>
          </a:prstGeom>
        </p:spPr>
      </p:pic>
      <p:cxnSp>
        <p:nvCxnSpPr>
          <p:cNvPr id="8" name="直線コネクタ 7"/>
          <p:cNvCxnSpPr/>
          <p:nvPr/>
        </p:nvCxnSpPr>
        <p:spPr>
          <a:xfrm>
            <a:off x="1410990" y="5111650"/>
            <a:ext cx="0" cy="8623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コンテンツ プレースホルダー 9"/>
          <p:cNvPicPr>
            <a:picLocks noChangeAspect="1"/>
          </p:cNvPicPr>
          <p:nvPr/>
        </p:nvPicPr>
        <p:blipFill>
          <a:blip r:embed="rId3" cstate="print"/>
          <a:srcRect t="8263" b="8263"/>
          <a:stretch>
            <a:fillRect/>
          </a:stretch>
        </p:blipFill>
        <p:spPr>
          <a:xfrm>
            <a:off x="4433285" y="4527159"/>
            <a:ext cx="3792234" cy="2189897"/>
          </a:xfrm>
          <a:prstGeom prst="rect">
            <a:avLst/>
          </a:prstGeom>
        </p:spPr>
      </p:pic>
      <p:sp>
        <p:nvSpPr>
          <p:cNvPr id="7" name="フリーフォーム 6"/>
          <p:cNvSpPr/>
          <p:nvPr/>
        </p:nvSpPr>
        <p:spPr>
          <a:xfrm>
            <a:off x="5173631" y="4688293"/>
            <a:ext cx="2335972" cy="1285752"/>
          </a:xfrm>
          <a:custGeom>
            <a:avLst/>
            <a:gdLst>
              <a:gd name="connsiteX0" fmla="*/ 0 w 2335972"/>
              <a:gd name="connsiteY0" fmla="*/ 580156 h 1285752"/>
              <a:gd name="connsiteX1" fmla="*/ 956337 w 2335972"/>
              <a:gd name="connsiteY1" fmla="*/ 15680 h 1285752"/>
              <a:gd name="connsiteX2" fmla="*/ 2335972 w 2335972"/>
              <a:gd name="connsiteY2" fmla="*/ 0 h 1285752"/>
              <a:gd name="connsiteX3" fmla="*/ 2320294 w 2335972"/>
              <a:gd name="connsiteY3" fmla="*/ 1285752 h 1285752"/>
            </a:gdLst>
            <a:ahLst/>
            <a:cxnLst>
              <a:cxn ang="0">
                <a:pos x="connsiteX0" y="connsiteY0"/>
              </a:cxn>
              <a:cxn ang="0">
                <a:pos x="connsiteX1" y="connsiteY1"/>
              </a:cxn>
              <a:cxn ang="0">
                <a:pos x="connsiteX2" y="connsiteY2"/>
              </a:cxn>
              <a:cxn ang="0">
                <a:pos x="connsiteX3" y="connsiteY3"/>
              </a:cxn>
            </a:cxnLst>
            <a:rect l="l" t="t" r="r" b="b"/>
            <a:pathLst>
              <a:path w="2335972" h="1285752">
                <a:moveTo>
                  <a:pt x="0" y="580156"/>
                </a:moveTo>
                <a:lnTo>
                  <a:pt x="956337" y="15680"/>
                </a:lnTo>
                <a:lnTo>
                  <a:pt x="2335972" y="0"/>
                </a:lnTo>
                <a:lnTo>
                  <a:pt x="2320294" y="1285752"/>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2" name="フリーフォーム 11"/>
          <p:cNvSpPr/>
          <p:nvPr/>
        </p:nvSpPr>
        <p:spPr>
          <a:xfrm>
            <a:off x="5283374" y="4860772"/>
            <a:ext cx="2006742" cy="1160313"/>
          </a:xfrm>
          <a:custGeom>
            <a:avLst/>
            <a:gdLst>
              <a:gd name="connsiteX0" fmla="*/ 0 w 2006742"/>
              <a:gd name="connsiteY0" fmla="*/ 517437 h 1160313"/>
              <a:gd name="connsiteX1" fmla="*/ 862272 w 2006742"/>
              <a:gd name="connsiteY1" fmla="*/ 0 h 1160313"/>
              <a:gd name="connsiteX2" fmla="*/ 2006742 w 2006742"/>
              <a:gd name="connsiteY2" fmla="*/ 1160313 h 1160313"/>
            </a:gdLst>
            <a:ahLst/>
            <a:cxnLst>
              <a:cxn ang="0">
                <a:pos x="connsiteX0" y="connsiteY0"/>
              </a:cxn>
              <a:cxn ang="0">
                <a:pos x="connsiteX1" y="connsiteY1"/>
              </a:cxn>
              <a:cxn ang="0">
                <a:pos x="connsiteX2" y="connsiteY2"/>
              </a:cxn>
            </a:cxnLst>
            <a:rect l="l" t="t" r="r" b="b"/>
            <a:pathLst>
              <a:path w="2006742" h="1160313">
                <a:moveTo>
                  <a:pt x="0" y="517437"/>
                </a:moveTo>
                <a:lnTo>
                  <a:pt x="862272" y="0"/>
                </a:lnTo>
                <a:lnTo>
                  <a:pt x="2006742" y="1160313"/>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フリーフォーム 12"/>
          <p:cNvSpPr/>
          <p:nvPr/>
        </p:nvSpPr>
        <p:spPr>
          <a:xfrm>
            <a:off x="5267697" y="5566368"/>
            <a:ext cx="2053774" cy="611516"/>
          </a:xfrm>
          <a:custGeom>
            <a:avLst/>
            <a:gdLst>
              <a:gd name="connsiteX0" fmla="*/ 0 w 2053774"/>
              <a:gd name="connsiteY0" fmla="*/ 0 h 611516"/>
              <a:gd name="connsiteX1" fmla="*/ 846594 w 2053774"/>
              <a:gd name="connsiteY1" fmla="*/ 611516 h 611516"/>
              <a:gd name="connsiteX2" fmla="*/ 2053774 w 2053774"/>
              <a:gd name="connsiteY2" fmla="*/ 580156 h 611516"/>
            </a:gdLst>
            <a:ahLst/>
            <a:cxnLst>
              <a:cxn ang="0">
                <a:pos x="connsiteX0" y="connsiteY0"/>
              </a:cxn>
              <a:cxn ang="0">
                <a:pos x="connsiteX1" y="connsiteY1"/>
              </a:cxn>
              <a:cxn ang="0">
                <a:pos x="connsiteX2" y="connsiteY2"/>
              </a:cxn>
            </a:cxnLst>
            <a:rect l="l" t="t" r="r" b="b"/>
            <a:pathLst>
              <a:path w="2053774" h="611516">
                <a:moveTo>
                  <a:pt x="0" y="0"/>
                </a:moveTo>
                <a:lnTo>
                  <a:pt x="846594" y="611516"/>
                </a:lnTo>
                <a:lnTo>
                  <a:pt x="2053774" y="580156"/>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6427844" y="4280615"/>
            <a:ext cx="340658" cy="461665"/>
          </a:xfrm>
          <a:prstGeom prst="rect">
            <a:avLst/>
          </a:prstGeom>
          <a:noFill/>
        </p:spPr>
        <p:txBody>
          <a:bodyPr wrap="none" rtlCol="0">
            <a:spAutoFit/>
          </a:bodyPr>
          <a:lstStyle/>
          <a:p>
            <a:r>
              <a:rPr kumimoji="1" lang="en-US" altLang="ja-JP" sz="2400" dirty="0">
                <a:solidFill>
                  <a:srgbClr val="0000FF"/>
                </a:solidFill>
              </a:rPr>
              <a:t>3</a:t>
            </a:r>
            <a:endParaRPr kumimoji="1" lang="ja-JP" altLang="en-US" sz="2400" dirty="0">
              <a:solidFill>
                <a:srgbClr val="0000FF"/>
              </a:solidFill>
            </a:endParaRPr>
          </a:p>
        </p:txBody>
      </p:sp>
      <p:sp>
        <p:nvSpPr>
          <p:cNvPr id="15" name="テキスト ボックス 14"/>
          <p:cNvSpPr txBox="1"/>
          <p:nvPr/>
        </p:nvSpPr>
        <p:spPr>
          <a:xfrm>
            <a:off x="6533211" y="4919093"/>
            <a:ext cx="340658" cy="461665"/>
          </a:xfrm>
          <a:prstGeom prst="rect">
            <a:avLst/>
          </a:prstGeom>
          <a:noFill/>
        </p:spPr>
        <p:txBody>
          <a:bodyPr wrap="none" rtlCol="0">
            <a:spAutoFit/>
          </a:bodyPr>
          <a:lstStyle/>
          <a:p>
            <a:r>
              <a:rPr kumimoji="1" lang="en-US" altLang="ja-JP" sz="2400" dirty="0">
                <a:solidFill>
                  <a:srgbClr val="0000FF"/>
                </a:solidFill>
              </a:rPr>
              <a:t>2</a:t>
            </a:r>
            <a:endParaRPr kumimoji="1" lang="ja-JP" altLang="en-US" sz="2400" dirty="0">
              <a:solidFill>
                <a:srgbClr val="0000FF"/>
              </a:solidFill>
            </a:endParaRPr>
          </a:p>
        </p:txBody>
      </p:sp>
      <p:sp>
        <p:nvSpPr>
          <p:cNvPr id="16" name="テキスト ボックス 15"/>
          <p:cNvSpPr txBox="1"/>
          <p:nvPr/>
        </p:nvSpPr>
        <p:spPr>
          <a:xfrm>
            <a:off x="6329402" y="5703088"/>
            <a:ext cx="340658" cy="461665"/>
          </a:xfrm>
          <a:prstGeom prst="rect">
            <a:avLst/>
          </a:prstGeom>
          <a:noFill/>
        </p:spPr>
        <p:txBody>
          <a:bodyPr wrap="none" rtlCol="0">
            <a:spAutoFit/>
          </a:bodyPr>
          <a:lstStyle/>
          <a:p>
            <a:r>
              <a:rPr kumimoji="1" lang="en-US" altLang="ja-JP" sz="2400" dirty="0">
                <a:solidFill>
                  <a:srgbClr val="0000FF"/>
                </a:solidFill>
              </a:rPr>
              <a:t>4</a:t>
            </a:r>
            <a:endParaRPr kumimoji="1" lang="ja-JP" altLang="en-US" sz="2400" dirty="0">
              <a:solidFill>
                <a:srgbClr val="0000FF"/>
              </a:solidFill>
            </a:endParaRPr>
          </a:p>
        </p:txBody>
      </p:sp>
      <p:cxnSp>
        <p:nvCxnSpPr>
          <p:cNvPr id="11" name="直線コネクタ 10">
            <a:extLst>
              <a:ext uri="{FF2B5EF4-FFF2-40B4-BE49-F238E27FC236}">
                <a16:creationId xmlns:a16="http://schemas.microsoft.com/office/drawing/2014/main" id="{E3413F7B-7EE5-D76E-8C91-A8E5D16B661A}"/>
              </a:ext>
            </a:extLst>
          </p:cNvPr>
          <p:cNvCxnSpPr/>
          <p:nvPr/>
        </p:nvCxnSpPr>
        <p:spPr>
          <a:xfrm flipH="1">
            <a:off x="2648309" y="4688293"/>
            <a:ext cx="155276" cy="1668057"/>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8275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1397"/>
            <a:ext cx="8229600" cy="1143000"/>
          </a:xfrm>
        </p:spPr>
        <p:txBody>
          <a:bodyPr>
            <a:normAutofit/>
          </a:bodyPr>
          <a:lstStyle/>
          <a:p>
            <a:r>
              <a:rPr kumimoji="1" lang="ja-JP" altLang="en-US"/>
              <a:t>数式で表現：「数理最適化問題</a:t>
            </a:r>
            <a:r>
              <a:rPr kumimoji="1" lang="ja-JP" altLang="en-US" dirty="0"/>
              <a:t>」</a:t>
            </a:r>
          </a:p>
        </p:txBody>
      </p:sp>
      <p:sp>
        <p:nvSpPr>
          <p:cNvPr id="3" name="コンテンツ プレースホルダー 2"/>
          <p:cNvSpPr>
            <a:spLocks noGrp="1"/>
          </p:cNvSpPr>
          <p:nvPr>
            <p:ph idx="1"/>
          </p:nvPr>
        </p:nvSpPr>
        <p:spPr>
          <a:xfrm>
            <a:off x="481199" y="1230868"/>
            <a:ext cx="8229600" cy="4525963"/>
          </a:xfrm>
        </p:spPr>
        <p:txBody>
          <a:bodyPr>
            <a:normAutofit fontScale="77500" lnSpcReduction="20000"/>
          </a:bodyPr>
          <a:lstStyle/>
          <a:p>
            <a:pPr marL="0" indent="0">
              <a:buNone/>
            </a:pPr>
            <a:r>
              <a:rPr kumimoji="1" lang="en-US" altLang="ja-JP" dirty="0"/>
              <a:t>Max x1+x2</a:t>
            </a:r>
          </a:p>
          <a:p>
            <a:pPr marL="0" indent="0">
              <a:buNone/>
            </a:pPr>
            <a:r>
              <a:rPr lang="en-US" altLang="ja-JP" dirty="0" err="1"/>
              <a:t>s.t</a:t>
            </a:r>
            <a:r>
              <a:rPr lang="en-US" altLang="ja-JP" dirty="0"/>
              <a:t>. -x1      +x3 + x4 +x5           = 0</a:t>
            </a:r>
          </a:p>
          <a:p>
            <a:pPr marL="0" indent="0">
              <a:buNone/>
            </a:pPr>
            <a:r>
              <a:rPr kumimoji="1" lang="en-US" altLang="ja-JP" dirty="0"/>
              <a:t>            -x2 -x3               +x6      = 0</a:t>
            </a:r>
          </a:p>
          <a:p>
            <a:pPr marL="0" indent="0">
              <a:buNone/>
            </a:pPr>
            <a:r>
              <a:rPr lang="en-US" altLang="ja-JP" dirty="0"/>
              <a:t>                           -x4             +x7 = 0</a:t>
            </a:r>
          </a:p>
          <a:p>
            <a:pPr marL="0" indent="0">
              <a:buNone/>
            </a:pPr>
            <a:r>
              <a:rPr kumimoji="1" lang="en-US" altLang="ja-JP" dirty="0"/>
              <a:t>       x1                                          </a:t>
            </a:r>
            <a:r>
              <a:rPr lang="en-US" altLang="ja-JP" dirty="0"/>
              <a:t>≦6</a:t>
            </a:r>
          </a:p>
          <a:p>
            <a:pPr marL="0" indent="0">
              <a:buNone/>
            </a:pPr>
            <a:r>
              <a:rPr lang="en-US" altLang="ja-JP" dirty="0"/>
              <a:t>            x2                                     ≦5 </a:t>
            </a:r>
          </a:p>
          <a:p>
            <a:pPr marL="0" indent="0">
              <a:buNone/>
            </a:pPr>
            <a:r>
              <a:rPr lang="en-US" altLang="ja-JP" dirty="0"/>
              <a:t>                  x3                               ≦4 </a:t>
            </a:r>
          </a:p>
          <a:p>
            <a:pPr marL="0" indent="0">
              <a:buNone/>
            </a:pPr>
            <a:r>
              <a:rPr lang="en-US" altLang="ja-JP" dirty="0"/>
              <a:t>                        x4                         ≦3 </a:t>
            </a:r>
          </a:p>
          <a:p>
            <a:pPr marL="0" indent="0">
              <a:buNone/>
            </a:pPr>
            <a:r>
              <a:rPr lang="en-US" altLang="ja-JP" dirty="0"/>
              <a:t>                               x5                  ≦2 </a:t>
            </a:r>
          </a:p>
          <a:p>
            <a:pPr marL="0" indent="0">
              <a:buNone/>
            </a:pPr>
            <a:r>
              <a:rPr lang="en-US" altLang="ja-JP" dirty="0"/>
              <a:t>                                      x6           ≦4 </a:t>
            </a:r>
          </a:p>
          <a:p>
            <a:pPr marL="0" indent="0">
              <a:buNone/>
            </a:pPr>
            <a:r>
              <a:rPr lang="en-US" altLang="ja-JP" dirty="0"/>
              <a:t>                                            x7     ≦4</a:t>
            </a:r>
            <a:endParaRPr kumimoji="1" lang="ja-JP" altLang="en-US" dirty="0"/>
          </a:p>
        </p:txBody>
      </p:sp>
      <p:sp>
        <p:nvSpPr>
          <p:cNvPr id="4" name="フッター プレースホルダー 3"/>
          <p:cNvSpPr>
            <a:spLocks noGrp="1"/>
          </p:cNvSpPr>
          <p:nvPr>
            <p:ph type="ftr" sz="quarter" idx="11"/>
          </p:nvPr>
        </p:nvSpPr>
        <p:spPr/>
        <p:txBody>
          <a:bodyPr/>
          <a:lstStyle/>
          <a:p>
            <a:endParaRPr lang="ja-JP" altLang="en-US" dirty="0"/>
          </a:p>
        </p:txBody>
      </p:sp>
      <p:sp>
        <p:nvSpPr>
          <p:cNvPr id="5" name="スライド番号プレースホルダー 4"/>
          <p:cNvSpPr>
            <a:spLocks noGrp="1"/>
          </p:cNvSpPr>
          <p:nvPr>
            <p:ph type="sldNum" sz="quarter" idx="12"/>
          </p:nvPr>
        </p:nvSpPr>
        <p:spPr/>
        <p:txBody>
          <a:bodyPr/>
          <a:lstStyle/>
          <a:p>
            <a:fld id="{0BDF2F62-2737-453F-BE99-828C5E226668}" type="slidenum">
              <a:rPr kumimoji="1" lang="ja-JP" altLang="en-US" smtClean="0"/>
              <a:pPr/>
              <a:t>19</a:t>
            </a:fld>
            <a:endParaRPr kumimoji="1" lang="ja-JP" altLang="en-US"/>
          </a:p>
        </p:txBody>
      </p:sp>
      <p:pic>
        <p:nvPicPr>
          <p:cNvPr id="6" name="図 5"/>
          <p:cNvPicPr>
            <a:picLocks noChangeAspect="1"/>
          </p:cNvPicPr>
          <p:nvPr/>
        </p:nvPicPr>
        <p:blipFill>
          <a:blip r:embed="rId2" cstate="print"/>
          <a:stretch>
            <a:fillRect/>
          </a:stretch>
        </p:blipFill>
        <p:spPr>
          <a:xfrm>
            <a:off x="4800231" y="1299777"/>
            <a:ext cx="4572000" cy="2641600"/>
          </a:xfrm>
          <a:prstGeom prst="rect">
            <a:avLst/>
          </a:prstGeom>
        </p:spPr>
      </p:pic>
      <p:sp>
        <p:nvSpPr>
          <p:cNvPr id="7" name="テキスト ボックス 6"/>
          <p:cNvSpPr txBox="1"/>
          <p:nvPr/>
        </p:nvSpPr>
        <p:spPr>
          <a:xfrm>
            <a:off x="5675241" y="1795344"/>
            <a:ext cx="401635" cy="369332"/>
          </a:xfrm>
          <a:prstGeom prst="rect">
            <a:avLst/>
          </a:prstGeom>
          <a:noFill/>
        </p:spPr>
        <p:txBody>
          <a:bodyPr wrap="none" rtlCol="0">
            <a:spAutoFit/>
          </a:bodyPr>
          <a:lstStyle/>
          <a:p>
            <a:r>
              <a:rPr kumimoji="1" lang="en-US" altLang="ja-JP" dirty="0">
                <a:solidFill>
                  <a:srgbClr val="FF0000"/>
                </a:solidFill>
              </a:rPr>
              <a:t>x1</a:t>
            </a:r>
            <a:endParaRPr kumimoji="1" lang="ja-JP" altLang="en-US" dirty="0">
              <a:solidFill>
                <a:srgbClr val="FF0000"/>
              </a:solidFill>
            </a:endParaRPr>
          </a:p>
        </p:txBody>
      </p:sp>
      <p:sp>
        <p:nvSpPr>
          <p:cNvPr id="8" name="テキスト ボックス 7"/>
          <p:cNvSpPr txBox="1"/>
          <p:nvPr/>
        </p:nvSpPr>
        <p:spPr>
          <a:xfrm>
            <a:off x="5733574" y="2747418"/>
            <a:ext cx="537417" cy="369332"/>
          </a:xfrm>
          <a:prstGeom prst="rect">
            <a:avLst/>
          </a:prstGeom>
          <a:noFill/>
        </p:spPr>
        <p:txBody>
          <a:bodyPr wrap="square" rtlCol="0">
            <a:spAutoFit/>
          </a:bodyPr>
          <a:lstStyle/>
          <a:p>
            <a:r>
              <a:rPr kumimoji="1" lang="en-US" altLang="ja-JP" dirty="0">
                <a:solidFill>
                  <a:srgbClr val="FF0000"/>
                </a:solidFill>
              </a:rPr>
              <a:t>x2</a:t>
            </a:r>
            <a:endParaRPr kumimoji="1" lang="ja-JP" altLang="en-US" dirty="0">
              <a:solidFill>
                <a:srgbClr val="FF0000"/>
              </a:solidFill>
            </a:endParaRPr>
          </a:p>
        </p:txBody>
      </p:sp>
      <p:sp>
        <p:nvSpPr>
          <p:cNvPr id="9" name="テキスト ボックス 8"/>
          <p:cNvSpPr txBox="1"/>
          <p:nvPr/>
        </p:nvSpPr>
        <p:spPr>
          <a:xfrm>
            <a:off x="6380736" y="2203022"/>
            <a:ext cx="401635" cy="369332"/>
          </a:xfrm>
          <a:prstGeom prst="rect">
            <a:avLst/>
          </a:prstGeom>
          <a:noFill/>
        </p:spPr>
        <p:txBody>
          <a:bodyPr wrap="none" rtlCol="0">
            <a:spAutoFit/>
          </a:bodyPr>
          <a:lstStyle/>
          <a:p>
            <a:r>
              <a:rPr kumimoji="1" lang="en-US" altLang="ja-JP" dirty="0">
                <a:solidFill>
                  <a:srgbClr val="FF0000"/>
                </a:solidFill>
              </a:rPr>
              <a:t>x3</a:t>
            </a:r>
            <a:endParaRPr kumimoji="1" lang="ja-JP" altLang="en-US" dirty="0">
              <a:solidFill>
                <a:srgbClr val="FF0000"/>
              </a:solidFill>
            </a:endParaRPr>
          </a:p>
        </p:txBody>
      </p:sp>
      <p:sp>
        <p:nvSpPr>
          <p:cNvPr id="10" name="テキスト ボックス 9"/>
          <p:cNvSpPr txBox="1"/>
          <p:nvPr/>
        </p:nvSpPr>
        <p:spPr>
          <a:xfrm>
            <a:off x="7086231" y="1230868"/>
            <a:ext cx="402674" cy="369332"/>
          </a:xfrm>
          <a:prstGeom prst="rect">
            <a:avLst/>
          </a:prstGeom>
          <a:noFill/>
        </p:spPr>
        <p:txBody>
          <a:bodyPr wrap="none" rtlCol="0">
            <a:spAutoFit/>
          </a:bodyPr>
          <a:lstStyle/>
          <a:p>
            <a:r>
              <a:rPr kumimoji="1" lang="en-US" altLang="ja-JP" dirty="0">
                <a:solidFill>
                  <a:srgbClr val="FF0000"/>
                </a:solidFill>
              </a:rPr>
              <a:t>x4</a:t>
            </a:r>
            <a:endParaRPr kumimoji="1" lang="ja-JP" altLang="en-US" dirty="0">
              <a:solidFill>
                <a:srgbClr val="FF0000"/>
              </a:solidFill>
            </a:endParaRPr>
          </a:p>
        </p:txBody>
      </p:sp>
      <p:sp>
        <p:nvSpPr>
          <p:cNvPr id="11" name="テキスト ボックス 10"/>
          <p:cNvSpPr txBox="1"/>
          <p:nvPr/>
        </p:nvSpPr>
        <p:spPr>
          <a:xfrm>
            <a:off x="7227329" y="1826705"/>
            <a:ext cx="401635" cy="369332"/>
          </a:xfrm>
          <a:prstGeom prst="rect">
            <a:avLst/>
          </a:prstGeom>
          <a:noFill/>
        </p:spPr>
        <p:txBody>
          <a:bodyPr wrap="none" rtlCol="0">
            <a:spAutoFit/>
          </a:bodyPr>
          <a:lstStyle/>
          <a:p>
            <a:r>
              <a:rPr kumimoji="1" lang="en-US" altLang="ja-JP" dirty="0">
                <a:solidFill>
                  <a:srgbClr val="FF0000"/>
                </a:solidFill>
              </a:rPr>
              <a:t>x5</a:t>
            </a:r>
            <a:endParaRPr kumimoji="1" lang="ja-JP" altLang="en-US" dirty="0">
              <a:solidFill>
                <a:srgbClr val="FF0000"/>
              </a:solidFill>
            </a:endParaRPr>
          </a:p>
        </p:txBody>
      </p:sp>
      <p:sp>
        <p:nvSpPr>
          <p:cNvPr id="12" name="テキスト ボックス 11"/>
          <p:cNvSpPr txBox="1"/>
          <p:nvPr/>
        </p:nvSpPr>
        <p:spPr>
          <a:xfrm>
            <a:off x="7101908" y="2892938"/>
            <a:ext cx="401635" cy="369332"/>
          </a:xfrm>
          <a:prstGeom prst="rect">
            <a:avLst/>
          </a:prstGeom>
          <a:noFill/>
        </p:spPr>
        <p:txBody>
          <a:bodyPr wrap="none" rtlCol="0">
            <a:spAutoFit/>
          </a:bodyPr>
          <a:lstStyle/>
          <a:p>
            <a:r>
              <a:rPr kumimoji="1" lang="en-US" altLang="ja-JP" dirty="0">
                <a:solidFill>
                  <a:srgbClr val="FF0000"/>
                </a:solidFill>
              </a:rPr>
              <a:t>x6</a:t>
            </a:r>
            <a:endParaRPr kumimoji="1" lang="ja-JP" altLang="en-US" dirty="0">
              <a:solidFill>
                <a:srgbClr val="FF0000"/>
              </a:solidFill>
            </a:endParaRPr>
          </a:p>
        </p:txBody>
      </p:sp>
      <p:sp>
        <p:nvSpPr>
          <p:cNvPr id="13" name="テキスト ボックス 12"/>
          <p:cNvSpPr txBox="1"/>
          <p:nvPr/>
        </p:nvSpPr>
        <p:spPr>
          <a:xfrm>
            <a:off x="8011213" y="1983504"/>
            <a:ext cx="401635" cy="369332"/>
          </a:xfrm>
          <a:prstGeom prst="rect">
            <a:avLst/>
          </a:prstGeom>
          <a:noFill/>
        </p:spPr>
        <p:txBody>
          <a:bodyPr wrap="none" rtlCol="0">
            <a:spAutoFit/>
          </a:bodyPr>
          <a:lstStyle/>
          <a:p>
            <a:r>
              <a:rPr kumimoji="1" lang="en-US" altLang="ja-JP" dirty="0">
                <a:solidFill>
                  <a:srgbClr val="FF0000"/>
                </a:solidFill>
              </a:rPr>
              <a:t>x7</a:t>
            </a:r>
            <a:endParaRPr kumimoji="1" lang="ja-JP" altLang="en-US" dirty="0">
              <a:solidFill>
                <a:srgbClr val="FF0000"/>
              </a:solidFill>
            </a:endParaRPr>
          </a:p>
        </p:txBody>
      </p:sp>
      <p:sp>
        <p:nvSpPr>
          <p:cNvPr id="14" name="テキスト ボックス 13"/>
          <p:cNvSpPr txBox="1"/>
          <p:nvPr/>
        </p:nvSpPr>
        <p:spPr>
          <a:xfrm>
            <a:off x="561928" y="5572165"/>
            <a:ext cx="8020144" cy="369332"/>
          </a:xfrm>
          <a:prstGeom prst="rect">
            <a:avLst/>
          </a:prstGeom>
          <a:noFill/>
        </p:spPr>
        <p:txBody>
          <a:bodyPr wrap="none" rtlCol="0">
            <a:spAutoFit/>
          </a:bodyPr>
          <a:lstStyle/>
          <a:p>
            <a:r>
              <a:rPr lang="ja-JP" altLang="en-US" dirty="0"/>
              <a:t>目的関数、制約条件とも線形式（一次式）で</a:t>
            </a:r>
            <a:r>
              <a:rPr lang="ja-JP" altLang="en-US"/>
              <a:t>ある数理最適化問題</a:t>
            </a:r>
            <a:r>
              <a:rPr lang="ja-JP" altLang="en-US" dirty="0"/>
              <a:t>「線形計画問題」</a:t>
            </a:r>
            <a:endParaRPr kumimoji="1" lang="ja-JP" altLang="en-US" dirty="0"/>
          </a:p>
        </p:txBody>
      </p:sp>
    </p:spTree>
    <p:extLst>
      <p:ext uri="{BB962C8B-B14F-4D97-AF65-F5344CB8AC3E}">
        <p14:creationId xmlns:p14="http://schemas.microsoft.com/office/powerpoint/2010/main" val="353359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B9B7A-2799-AE83-8A6B-712611005F6A}"/>
              </a:ext>
            </a:extLst>
          </p:cNvPr>
          <p:cNvSpPr>
            <a:spLocks noGrp="1"/>
          </p:cNvSpPr>
          <p:nvPr>
            <p:ph type="title"/>
          </p:nvPr>
        </p:nvSpPr>
        <p:spPr>
          <a:xfrm>
            <a:off x="457200" y="274638"/>
            <a:ext cx="8229600" cy="785972"/>
          </a:xfrm>
        </p:spPr>
        <p:txBody>
          <a:bodyPr/>
          <a:lstStyle/>
          <a:p>
            <a:r>
              <a:rPr lang="ja-JP" altLang="en-US"/>
              <a:t>はじめに</a:t>
            </a:r>
            <a:endParaRPr kumimoji="1" lang="ja-JP" altLang="en-US"/>
          </a:p>
        </p:txBody>
      </p:sp>
      <p:sp>
        <p:nvSpPr>
          <p:cNvPr id="3" name="コンテンツ プレースホルダー 2">
            <a:extLst>
              <a:ext uri="{FF2B5EF4-FFF2-40B4-BE49-F238E27FC236}">
                <a16:creationId xmlns:a16="http://schemas.microsoft.com/office/drawing/2014/main" id="{A42CD2F5-5DBA-051B-0BC7-60075F14342B}"/>
              </a:ext>
            </a:extLst>
          </p:cNvPr>
          <p:cNvSpPr>
            <a:spLocks noGrp="1"/>
          </p:cNvSpPr>
          <p:nvPr>
            <p:ph idx="1"/>
          </p:nvPr>
        </p:nvSpPr>
        <p:spPr>
          <a:xfrm>
            <a:off x="256854" y="980355"/>
            <a:ext cx="8512139" cy="4525963"/>
          </a:xfrm>
        </p:spPr>
        <p:txBody>
          <a:bodyPr>
            <a:normAutofit fontScale="92500" lnSpcReduction="10000"/>
          </a:bodyPr>
          <a:lstStyle/>
          <a:p>
            <a:r>
              <a:rPr lang="ja-JP" altLang="en-US" sz="2800"/>
              <a:t>大学では，高校までの科目の一つを深く掘り下げる学部のほか，さまざまな知識を組み合わせて「課題の解決」をめざす学部もあります．</a:t>
            </a:r>
          </a:p>
          <a:p>
            <a:r>
              <a:rPr kumimoji="1" lang="ja-JP" altLang="en-US" sz="2800"/>
              <a:t>工学部の</a:t>
            </a:r>
            <a:r>
              <a:rPr lang="ja-JP" altLang="en-US" sz="2800"/>
              <a:t>建築・社会環境工学科は，人や社会が利用する「建築物」や「インフラ（社会基盤施設）」に関わるため，応用数学，統計学や，人文・社会科学（高校までの社会）も使います</a:t>
            </a:r>
            <a:endParaRPr lang="en-US" altLang="ja-JP" sz="2800" dirty="0"/>
          </a:p>
          <a:p>
            <a:r>
              <a:rPr lang="ja-JP" altLang="en-US" sz="2800"/>
              <a:t>今日は，そのような広がりを持つ研究分野の一つである「公共交通計画」の紹介をします</a:t>
            </a:r>
            <a:endParaRPr lang="en-US" altLang="ja-JP" sz="2800" dirty="0"/>
          </a:p>
          <a:p>
            <a:r>
              <a:rPr lang="en-US" altLang="ja-JP" sz="2800" dirty="0"/>
              <a:t>AI(</a:t>
            </a:r>
            <a:r>
              <a:rPr lang="ja-JP" altLang="en-US" sz="2800"/>
              <a:t>人工知能</a:t>
            </a:r>
            <a:r>
              <a:rPr lang="en-US" altLang="ja-JP" sz="2800" dirty="0"/>
              <a:t>)</a:t>
            </a:r>
            <a:r>
              <a:rPr lang="ja-JP" altLang="en-US" sz="2800"/>
              <a:t>技術の考え方を説明し，公共交通計画において</a:t>
            </a:r>
            <a:r>
              <a:rPr lang="en-US" altLang="ja-JP" sz="2800" dirty="0"/>
              <a:t>AI</a:t>
            </a:r>
            <a:r>
              <a:rPr lang="ja-JP" altLang="en-US" sz="2800"/>
              <a:t>に頼ることが難しい部分を説明します．</a:t>
            </a:r>
            <a:endParaRPr lang="en-US" altLang="ja-JP" sz="2800" dirty="0"/>
          </a:p>
        </p:txBody>
      </p:sp>
      <p:sp>
        <p:nvSpPr>
          <p:cNvPr id="4" name="スライド番号プレースホルダー 3">
            <a:extLst>
              <a:ext uri="{FF2B5EF4-FFF2-40B4-BE49-F238E27FC236}">
                <a16:creationId xmlns:a16="http://schemas.microsoft.com/office/drawing/2014/main" id="{F65EA397-70C6-22EF-623B-91F4706FB8C1}"/>
              </a:ext>
            </a:extLst>
          </p:cNvPr>
          <p:cNvSpPr>
            <a:spLocks noGrp="1"/>
          </p:cNvSpPr>
          <p:nvPr>
            <p:ph type="sldNum" sz="quarter" idx="12"/>
          </p:nvPr>
        </p:nvSpPr>
        <p:spPr/>
        <p:txBody>
          <a:bodyPr/>
          <a:lstStyle/>
          <a:p>
            <a:fld id="{DAE8594C-6D3F-7542-86DF-96927638C157}" type="slidenum">
              <a:rPr lang="ja-JP" altLang="en-US" smtClean="0"/>
              <a:pPr/>
              <a:t>2</a:t>
            </a:fld>
            <a:endParaRPr lang="ja-JP" altLang="en-US"/>
          </a:p>
        </p:txBody>
      </p:sp>
    </p:spTree>
    <p:extLst>
      <p:ext uri="{BB962C8B-B14F-4D97-AF65-F5344CB8AC3E}">
        <p14:creationId xmlns:p14="http://schemas.microsoft.com/office/powerpoint/2010/main" val="601515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3917" y="248410"/>
            <a:ext cx="8970083" cy="694042"/>
          </a:xfrm>
        </p:spPr>
        <p:txBody>
          <a:bodyPr>
            <a:normAutofit fontScale="90000"/>
          </a:bodyPr>
          <a:lstStyle/>
          <a:p>
            <a:r>
              <a:rPr kumimoji="1" lang="ja-JP" altLang="en-US"/>
              <a:t>ベクトル表現を用いコンピュータ</a:t>
            </a:r>
            <a:r>
              <a:rPr kumimoji="1" lang="ja-JP" altLang="en-US" dirty="0"/>
              <a:t>に伝える</a:t>
            </a:r>
          </a:p>
        </p:txBody>
      </p:sp>
      <p:sp>
        <p:nvSpPr>
          <p:cNvPr id="3" name="コンテンツ プレースホルダー 2"/>
          <p:cNvSpPr>
            <a:spLocks noGrp="1"/>
          </p:cNvSpPr>
          <p:nvPr>
            <p:ph idx="1"/>
          </p:nvPr>
        </p:nvSpPr>
        <p:spPr>
          <a:xfrm>
            <a:off x="173917" y="1365956"/>
            <a:ext cx="3347463" cy="4140467"/>
          </a:xfrm>
        </p:spPr>
        <p:txBody>
          <a:bodyPr>
            <a:noAutofit/>
          </a:bodyPr>
          <a:lstStyle/>
          <a:p>
            <a:pPr marL="0" indent="0">
              <a:buNone/>
            </a:pPr>
            <a:r>
              <a:rPr kumimoji="1" lang="en-US" altLang="ja-JP" sz="1800" dirty="0"/>
              <a:t>Max x1+x2</a:t>
            </a:r>
          </a:p>
          <a:p>
            <a:pPr marL="0" indent="0">
              <a:buNone/>
            </a:pPr>
            <a:r>
              <a:rPr lang="en-US" altLang="ja-JP" sz="1800" dirty="0" err="1"/>
              <a:t>s.t</a:t>
            </a:r>
            <a:r>
              <a:rPr lang="en-US" altLang="ja-JP" sz="1800" dirty="0"/>
              <a:t>. -x1      +x3 + x4 +x5           = 0</a:t>
            </a:r>
          </a:p>
          <a:p>
            <a:pPr marL="0" indent="0">
              <a:buNone/>
            </a:pPr>
            <a:r>
              <a:rPr lang="en-US" altLang="ja-JP" sz="1800" dirty="0"/>
              <a:t>            -x2 -x3               +x6      = 0</a:t>
            </a:r>
          </a:p>
          <a:p>
            <a:pPr marL="0" indent="0">
              <a:buNone/>
            </a:pPr>
            <a:r>
              <a:rPr lang="en-US" altLang="ja-JP" sz="1800" dirty="0"/>
              <a:t>                           -x4             +x7 = 0</a:t>
            </a:r>
          </a:p>
          <a:p>
            <a:pPr marL="0" indent="0">
              <a:buNone/>
            </a:pPr>
            <a:r>
              <a:rPr lang="en-US" altLang="ja-JP" sz="1800" dirty="0"/>
              <a:t>       x1                                          ≦6</a:t>
            </a:r>
          </a:p>
          <a:p>
            <a:pPr marL="0" indent="0">
              <a:buNone/>
            </a:pPr>
            <a:r>
              <a:rPr lang="en-US" altLang="ja-JP" sz="1800" dirty="0"/>
              <a:t>            x2                                     ≦5 </a:t>
            </a:r>
          </a:p>
          <a:p>
            <a:pPr marL="0" indent="0">
              <a:buNone/>
            </a:pPr>
            <a:r>
              <a:rPr lang="en-US" altLang="ja-JP" sz="1800" dirty="0"/>
              <a:t>                  x3                               ≦4 </a:t>
            </a:r>
          </a:p>
          <a:p>
            <a:pPr marL="0" indent="0">
              <a:buNone/>
            </a:pPr>
            <a:r>
              <a:rPr lang="en-US" altLang="ja-JP" sz="1800" dirty="0"/>
              <a:t>                        x4                         ≦3 </a:t>
            </a:r>
          </a:p>
          <a:p>
            <a:pPr marL="0" indent="0">
              <a:buNone/>
            </a:pPr>
            <a:r>
              <a:rPr lang="en-US" altLang="ja-JP" sz="1800" dirty="0"/>
              <a:t>                               x5                  ≦2 </a:t>
            </a:r>
          </a:p>
          <a:p>
            <a:pPr marL="0" indent="0">
              <a:buNone/>
            </a:pPr>
            <a:r>
              <a:rPr lang="en-US" altLang="ja-JP" sz="1800" dirty="0"/>
              <a:t>                                      x6           ≦4 </a:t>
            </a:r>
          </a:p>
          <a:p>
            <a:pPr marL="0" indent="0">
              <a:buNone/>
            </a:pPr>
            <a:r>
              <a:rPr lang="en-US" altLang="ja-JP" sz="1800" dirty="0"/>
              <a:t>                                            x7     ≦4</a:t>
            </a:r>
            <a:endParaRPr lang="ja-JP" altLang="en-US" sz="1800" dirty="0"/>
          </a:p>
        </p:txBody>
      </p:sp>
      <p:sp>
        <p:nvSpPr>
          <p:cNvPr id="4" name="フッター プレースホルダー 3"/>
          <p:cNvSpPr>
            <a:spLocks noGrp="1"/>
          </p:cNvSpPr>
          <p:nvPr>
            <p:ph type="ftr" sz="quarter" idx="11"/>
          </p:nvPr>
        </p:nvSpPr>
        <p:spPr/>
        <p:txBody>
          <a:bodyPr/>
          <a:lstStyle/>
          <a:p>
            <a:endParaRPr lang="ja-JP" altLang="en-US" dirty="0"/>
          </a:p>
        </p:txBody>
      </p:sp>
      <p:sp>
        <p:nvSpPr>
          <p:cNvPr id="5" name="スライド番号プレースホルダー 4"/>
          <p:cNvSpPr>
            <a:spLocks noGrp="1"/>
          </p:cNvSpPr>
          <p:nvPr>
            <p:ph type="sldNum" sz="quarter" idx="12"/>
          </p:nvPr>
        </p:nvSpPr>
        <p:spPr/>
        <p:txBody>
          <a:bodyPr/>
          <a:lstStyle/>
          <a:p>
            <a:fld id="{0BDF2F62-2737-453F-BE99-828C5E226668}" type="slidenum">
              <a:rPr kumimoji="1" lang="ja-JP" altLang="en-US" smtClean="0"/>
              <a:pPr/>
              <a:t>20</a:t>
            </a:fld>
            <a:endParaRPr kumimoji="1" lang="ja-JP" altLang="en-US"/>
          </a:p>
        </p:txBody>
      </p:sp>
      <p:sp>
        <p:nvSpPr>
          <p:cNvPr id="15" name="正方形/長方形 14"/>
          <p:cNvSpPr/>
          <p:nvPr/>
        </p:nvSpPr>
        <p:spPr>
          <a:xfrm>
            <a:off x="3831786" y="942452"/>
            <a:ext cx="4572000" cy="4401205"/>
          </a:xfrm>
          <a:prstGeom prst="rect">
            <a:avLst/>
          </a:prstGeom>
        </p:spPr>
        <p:txBody>
          <a:bodyPr>
            <a:spAutoFit/>
          </a:bodyPr>
          <a:lstStyle/>
          <a:p>
            <a:r>
              <a:rPr lang="en-US" altLang="ja-JP" sz="2400" baseline="30000" dirty="0"/>
              <a:t># </a:t>
            </a:r>
            <a:r>
              <a:rPr lang="ja-JP" altLang="en-US" sz="2400" baseline="30000" dirty="0"/>
              <a:t>ライブラリーの読み込み </a:t>
            </a:r>
            <a:endParaRPr lang="en-US" altLang="ja-JP" sz="2400" baseline="30000" dirty="0"/>
          </a:p>
          <a:p>
            <a:r>
              <a:rPr lang="en-US" altLang="ja-JP" sz="2400" baseline="30000" dirty="0"/>
              <a:t>library(</a:t>
            </a:r>
            <a:r>
              <a:rPr lang="en-US" altLang="ja-JP" sz="2400" baseline="30000" dirty="0" err="1"/>
              <a:t>lpSolve</a:t>
            </a:r>
            <a:r>
              <a:rPr lang="en-US" altLang="ja-JP" sz="2400" baseline="30000" dirty="0"/>
              <a:t>)</a:t>
            </a:r>
          </a:p>
          <a:p>
            <a:r>
              <a:rPr lang="en-US" altLang="ja-JP" sz="2400" baseline="30000" dirty="0"/>
              <a:t># </a:t>
            </a:r>
            <a:r>
              <a:rPr lang="ja-JP" altLang="en-US" sz="2400" baseline="30000" dirty="0"/>
              <a:t>問題式の設定</a:t>
            </a:r>
          </a:p>
          <a:p>
            <a:r>
              <a:rPr lang="en-US" altLang="ja-JP" sz="2400" baseline="30000" dirty="0"/>
              <a:t>f.obj &lt;- c(1,1,0,0,0,0,0)</a:t>
            </a:r>
          </a:p>
          <a:p>
            <a:r>
              <a:rPr lang="is-IS" altLang="ja-JP" sz="2400" baseline="30000" dirty="0"/>
              <a:t>f.con &lt;- rbind(</a:t>
            </a:r>
          </a:p>
          <a:p>
            <a:r>
              <a:rPr lang="is-IS" altLang="ja-JP" sz="2400" baseline="30000" dirty="0"/>
              <a:t>c(-1,0,1,1,1,0,0),c(0,-1,-1,0,0,1,0),c(0,0,0,-1,0,0,1),</a:t>
            </a:r>
          </a:p>
          <a:p>
            <a:r>
              <a:rPr lang="en-US" altLang="ja-JP" sz="2400" baseline="30000" dirty="0"/>
              <a:t>c</a:t>
            </a:r>
            <a:r>
              <a:rPr lang="is-IS" altLang="ja-JP" sz="2400" baseline="30000" dirty="0"/>
              <a:t>(1,0,0,0,0,0,0),c(0,1,0,0,0,0,0),c(0,0,1,0,0,0,0),c(0,0,0,1,0,0,0),</a:t>
            </a:r>
            <a:r>
              <a:rPr lang="en-US" altLang="ja-JP" sz="2400" baseline="30000" dirty="0"/>
              <a:t>c</a:t>
            </a:r>
            <a:r>
              <a:rPr lang="is-IS" altLang="ja-JP" sz="2400" baseline="30000" dirty="0"/>
              <a:t>(0,0,0,0,1,0,0),c(0,0,0,0,0,1,0),c(0,0,0,0,0,0,1)</a:t>
            </a:r>
          </a:p>
          <a:p>
            <a:r>
              <a:rPr lang="is-IS" altLang="ja-JP" sz="2400" baseline="30000" dirty="0"/>
              <a:t>) </a:t>
            </a:r>
          </a:p>
          <a:p>
            <a:r>
              <a:rPr lang="is-IS" altLang="ja-JP" sz="2400" baseline="30000" dirty="0"/>
              <a:t>f.dir &lt;- c("=","=","=","&lt;=","&lt;=","&lt;=","&lt;=","&lt;=","&lt;=","&lt;=")</a:t>
            </a:r>
          </a:p>
          <a:p>
            <a:r>
              <a:rPr lang="de-DE" altLang="ja-JP" sz="2400" baseline="30000" dirty="0"/>
              <a:t>f.rhs &lt;- c(0,0,0,6,5,4,3,2,4,4)</a:t>
            </a:r>
          </a:p>
          <a:p>
            <a:r>
              <a:rPr lang="en-US" altLang="ja-JP" sz="2400" baseline="30000" dirty="0"/>
              <a:t># </a:t>
            </a:r>
            <a:r>
              <a:rPr lang="ja-JP" altLang="en-US" sz="2400" baseline="30000" dirty="0"/>
              <a:t>線形計画法を解いて</a:t>
            </a:r>
            <a:r>
              <a:rPr lang="en-US" altLang="ja-JP" sz="2400" baseline="30000" dirty="0"/>
              <a:t>,</a:t>
            </a:r>
            <a:r>
              <a:rPr lang="ja-JP" altLang="en-US" sz="2400" baseline="30000" dirty="0">
                <a:solidFill>
                  <a:srgbClr val="FF0000"/>
                </a:solidFill>
              </a:rPr>
              <a:t>結果を表示させる</a:t>
            </a:r>
          </a:p>
          <a:p>
            <a:r>
              <a:rPr lang="en-US" altLang="ja-JP" sz="2400" baseline="30000" dirty="0"/>
              <a:t>  </a:t>
            </a:r>
            <a:r>
              <a:rPr lang="en-US" altLang="ja-JP" sz="2400" baseline="30000" dirty="0" err="1"/>
              <a:t>lpsol</a:t>
            </a:r>
            <a:r>
              <a:rPr lang="en-US" altLang="ja-JP" sz="2400" baseline="30000" dirty="0"/>
              <a:t> &lt;- </a:t>
            </a:r>
            <a:r>
              <a:rPr lang="en-US" altLang="ja-JP" sz="2400" baseline="30000" dirty="0" err="1"/>
              <a:t>lp</a:t>
            </a:r>
            <a:r>
              <a:rPr lang="en-US" altLang="ja-JP" sz="2400" baseline="30000" dirty="0"/>
              <a:t>("max", </a:t>
            </a:r>
            <a:r>
              <a:rPr lang="en-US" altLang="ja-JP" sz="2400" baseline="30000" dirty="0" err="1"/>
              <a:t>f.obj</a:t>
            </a:r>
            <a:r>
              <a:rPr lang="en-US" altLang="ja-JP" sz="2400" baseline="30000" dirty="0"/>
              <a:t>, </a:t>
            </a:r>
            <a:r>
              <a:rPr lang="en-US" altLang="ja-JP" sz="2400" baseline="30000" dirty="0" err="1"/>
              <a:t>f.con</a:t>
            </a:r>
            <a:r>
              <a:rPr lang="en-US" altLang="ja-JP" sz="2400" baseline="30000" dirty="0"/>
              <a:t>, </a:t>
            </a:r>
            <a:r>
              <a:rPr lang="en-US" altLang="ja-JP" sz="2400" baseline="30000" dirty="0" err="1"/>
              <a:t>f.dir</a:t>
            </a:r>
            <a:r>
              <a:rPr lang="en-US" altLang="ja-JP" sz="2400" baseline="30000" dirty="0"/>
              <a:t>, </a:t>
            </a:r>
            <a:r>
              <a:rPr lang="en-US" altLang="ja-JP" sz="2400" baseline="30000" dirty="0" err="1"/>
              <a:t>f.rhs</a:t>
            </a:r>
            <a:r>
              <a:rPr lang="en-US" altLang="ja-JP" sz="2400" baseline="30000" dirty="0"/>
              <a:t>)</a:t>
            </a:r>
          </a:p>
          <a:p>
            <a:r>
              <a:rPr lang="en-US" altLang="ja-JP" sz="2400" baseline="30000" dirty="0"/>
              <a:t>  </a:t>
            </a:r>
            <a:r>
              <a:rPr lang="en-US" altLang="ja-JP" sz="2400" baseline="30000" dirty="0" err="1"/>
              <a:t>lpsol$solution</a:t>
            </a:r>
            <a:endParaRPr lang="en-US" altLang="ja-JP" sz="2400" baseline="30000" dirty="0"/>
          </a:p>
          <a:p>
            <a:r>
              <a:rPr lang="en-US" altLang="ja-JP" sz="2400" baseline="30000" dirty="0"/>
              <a:t>  </a:t>
            </a:r>
            <a:r>
              <a:rPr lang="en-US" altLang="ja-JP" sz="2400" baseline="30000" dirty="0" err="1"/>
              <a:t>lpsol$objval</a:t>
            </a:r>
            <a:endParaRPr lang="ja-JP" altLang="en-US" sz="2400" dirty="0"/>
          </a:p>
        </p:txBody>
      </p:sp>
      <p:sp>
        <p:nvSpPr>
          <p:cNvPr id="8" name="正方形/長方形 7"/>
          <p:cNvSpPr/>
          <p:nvPr/>
        </p:nvSpPr>
        <p:spPr>
          <a:xfrm>
            <a:off x="3990464" y="5112824"/>
            <a:ext cx="1725347" cy="1077218"/>
          </a:xfrm>
          <a:prstGeom prst="rect">
            <a:avLst/>
          </a:prstGeom>
        </p:spPr>
        <p:txBody>
          <a:bodyPr wrap="square">
            <a:spAutoFit/>
          </a:bodyPr>
          <a:lstStyle/>
          <a:p>
            <a:r>
              <a:rPr lang="en-US" altLang="ja-JP" sz="1600" dirty="0"/>
              <a:t>&gt;   </a:t>
            </a:r>
            <a:r>
              <a:rPr lang="en-US" altLang="ja-JP" sz="1600" dirty="0" err="1"/>
              <a:t>lpsol$solution</a:t>
            </a:r>
            <a:endParaRPr lang="en-US" altLang="ja-JP" sz="1600" dirty="0"/>
          </a:p>
          <a:p>
            <a:r>
              <a:rPr lang="en-US" altLang="ja-JP" sz="1600" dirty="0"/>
              <a:t>[1]</a:t>
            </a:r>
            <a:r>
              <a:rPr lang="en-US" altLang="ja-JP" sz="1600" dirty="0">
                <a:solidFill>
                  <a:srgbClr val="FF0000"/>
                </a:solidFill>
              </a:rPr>
              <a:t> 5 4 0 3 2 4 3</a:t>
            </a:r>
          </a:p>
          <a:p>
            <a:r>
              <a:rPr lang="en-US" altLang="ja-JP" sz="1600" dirty="0"/>
              <a:t>&gt;   </a:t>
            </a:r>
            <a:r>
              <a:rPr lang="en-US" altLang="ja-JP" sz="1600" dirty="0" err="1"/>
              <a:t>lpsol$objval</a:t>
            </a:r>
            <a:endParaRPr lang="en-US" altLang="ja-JP" sz="1600" dirty="0"/>
          </a:p>
          <a:p>
            <a:r>
              <a:rPr lang="en-US" altLang="ja-JP" sz="1600" dirty="0"/>
              <a:t>[1] </a:t>
            </a:r>
            <a:r>
              <a:rPr lang="en-US" altLang="ja-JP" sz="1600" dirty="0">
                <a:solidFill>
                  <a:srgbClr val="FF0000"/>
                </a:solidFill>
              </a:rPr>
              <a:t>9</a:t>
            </a:r>
          </a:p>
        </p:txBody>
      </p:sp>
      <p:pic>
        <p:nvPicPr>
          <p:cNvPr id="9" name="コンテンツ プレースホルダー 9"/>
          <p:cNvPicPr>
            <a:picLocks noChangeAspect="1"/>
          </p:cNvPicPr>
          <p:nvPr/>
        </p:nvPicPr>
        <p:blipFill>
          <a:blip r:embed="rId2" cstate="print"/>
          <a:srcRect t="8263" b="8263"/>
          <a:stretch>
            <a:fillRect/>
          </a:stretch>
        </p:blipFill>
        <p:spPr>
          <a:xfrm>
            <a:off x="5267697" y="4688293"/>
            <a:ext cx="3792234" cy="2189897"/>
          </a:xfrm>
          <a:prstGeom prst="rect">
            <a:avLst/>
          </a:prstGeom>
        </p:spPr>
      </p:pic>
      <p:sp>
        <p:nvSpPr>
          <p:cNvPr id="10" name="フリーフォーム 9"/>
          <p:cNvSpPr/>
          <p:nvPr/>
        </p:nvSpPr>
        <p:spPr>
          <a:xfrm>
            <a:off x="6008043" y="4849427"/>
            <a:ext cx="2335972" cy="1285752"/>
          </a:xfrm>
          <a:custGeom>
            <a:avLst/>
            <a:gdLst>
              <a:gd name="connsiteX0" fmla="*/ 0 w 2335972"/>
              <a:gd name="connsiteY0" fmla="*/ 580156 h 1285752"/>
              <a:gd name="connsiteX1" fmla="*/ 956337 w 2335972"/>
              <a:gd name="connsiteY1" fmla="*/ 15680 h 1285752"/>
              <a:gd name="connsiteX2" fmla="*/ 2335972 w 2335972"/>
              <a:gd name="connsiteY2" fmla="*/ 0 h 1285752"/>
              <a:gd name="connsiteX3" fmla="*/ 2320294 w 2335972"/>
              <a:gd name="connsiteY3" fmla="*/ 1285752 h 1285752"/>
            </a:gdLst>
            <a:ahLst/>
            <a:cxnLst>
              <a:cxn ang="0">
                <a:pos x="connsiteX0" y="connsiteY0"/>
              </a:cxn>
              <a:cxn ang="0">
                <a:pos x="connsiteX1" y="connsiteY1"/>
              </a:cxn>
              <a:cxn ang="0">
                <a:pos x="connsiteX2" y="connsiteY2"/>
              </a:cxn>
              <a:cxn ang="0">
                <a:pos x="connsiteX3" y="connsiteY3"/>
              </a:cxn>
            </a:cxnLst>
            <a:rect l="l" t="t" r="r" b="b"/>
            <a:pathLst>
              <a:path w="2335972" h="1285752">
                <a:moveTo>
                  <a:pt x="0" y="580156"/>
                </a:moveTo>
                <a:lnTo>
                  <a:pt x="956337" y="15680"/>
                </a:lnTo>
                <a:lnTo>
                  <a:pt x="2335972" y="0"/>
                </a:lnTo>
                <a:lnTo>
                  <a:pt x="2320294" y="1285752"/>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rgbClr val="FF0000"/>
              </a:solidFill>
            </a:endParaRPr>
          </a:p>
        </p:txBody>
      </p:sp>
      <p:sp>
        <p:nvSpPr>
          <p:cNvPr id="11" name="フリーフォーム 10"/>
          <p:cNvSpPr/>
          <p:nvPr/>
        </p:nvSpPr>
        <p:spPr>
          <a:xfrm>
            <a:off x="6117786" y="5021906"/>
            <a:ext cx="2006742" cy="1160313"/>
          </a:xfrm>
          <a:custGeom>
            <a:avLst/>
            <a:gdLst>
              <a:gd name="connsiteX0" fmla="*/ 0 w 2006742"/>
              <a:gd name="connsiteY0" fmla="*/ 517437 h 1160313"/>
              <a:gd name="connsiteX1" fmla="*/ 862272 w 2006742"/>
              <a:gd name="connsiteY1" fmla="*/ 0 h 1160313"/>
              <a:gd name="connsiteX2" fmla="*/ 2006742 w 2006742"/>
              <a:gd name="connsiteY2" fmla="*/ 1160313 h 1160313"/>
            </a:gdLst>
            <a:ahLst/>
            <a:cxnLst>
              <a:cxn ang="0">
                <a:pos x="connsiteX0" y="connsiteY0"/>
              </a:cxn>
              <a:cxn ang="0">
                <a:pos x="connsiteX1" y="connsiteY1"/>
              </a:cxn>
              <a:cxn ang="0">
                <a:pos x="connsiteX2" y="connsiteY2"/>
              </a:cxn>
            </a:cxnLst>
            <a:rect l="l" t="t" r="r" b="b"/>
            <a:pathLst>
              <a:path w="2006742" h="1160313">
                <a:moveTo>
                  <a:pt x="0" y="517437"/>
                </a:moveTo>
                <a:lnTo>
                  <a:pt x="862272" y="0"/>
                </a:lnTo>
                <a:lnTo>
                  <a:pt x="2006742" y="1160313"/>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rgbClr val="FF0000"/>
              </a:solidFill>
            </a:endParaRPr>
          </a:p>
        </p:txBody>
      </p:sp>
      <p:sp>
        <p:nvSpPr>
          <p:cNvPr id="12" name="フリーフォーム 11"/>
          <p:cNvSpPr/>
          <p:nvPr/>
        </p:nvSpPr>
        <p:spPr>
          <a:xfrm>
            <a:off x="6102109" y="5727502"/>
            <a:ext cx="2053774" cy="611516"/>
          </a:xfrm>
          <a:custGeom>
            <a:avLst/>
            <a:gdLst>
              <a:gd name="connsiteX0" fmla="*/ 0 w 2053774"/>
              <a:gd name="connsiteY0" fmla="*/ 0 h 611516"/>
              <a:gd name="connsiteX1" fmla="*/ 846594 w 2053774"/>
              <a:gd name="connsiteY1" fmla="*/ 611516 h 611516"/>
              <a:gd name="connsiteX2" fmla="*/ 2053774 w 2053774"/>
              <a:gd name="connsiteY2" fmla="*/ 580156 h 611516"/>
            </a:gdLst>
            <a:ahLst/>
            <a:cxnLst>
              <a:cxn ang="0">
                <a:pos x="connsiteX0" y="connsiteY0"/>
              </a:cxn>
              <a:cxn ang="0">
                <a:pos x="connsiteX1" y="connsiteY1"/>
              </a:cxn>
              <a:cxn ang="0">
                <a:pos x="connsiteX2" y="connsiteY2"/>
              </a:cxn>
            </a:cxnLst>
            <a:rect l="l" t="t" r="r" b="b"/>
            <a:pathLst>
              <a:path w="2053774" h="611516">
                <a:moveTo>
                  <a:pt x="0" y="0"/>
                </a:moveTo>
                <a:lnTo>
                  <a:pt x="846594" y="611516"/>
                </a:lnTo>
                <a:lnTo>
                  <a:pt x="2053774" y="580156"/>
                </a:lnTo>
              </a:path>
            </a:pathLst>
          </a:custGeom>
          <a:ln w="38100" cmpd="sng">
            <a:solidFill>
              <a:srgbClr val="3366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solidFill>
                <a:srgbClr val="FF0000"/>
              </a:solidFill>
            </a:endParaRPr>
          </a:p>
        </p:txBody>
      </p:sp>
      <p:sp>
        <p:nvSpPr>
          <p:cNvPr id="13" name="テキスト ボックス 12"/>
          <p:cNvSpPr txBox="1"/>
          <p:nvPr/>
        </p:nvSpPr>
        <p:spPr>
          <a:xfrm>
            <a:off x="7262256" y="4441749"/>
            <a:ext cx="340658" cy="461665"/>
          </a:xfrm>
          <a:prstGeom prst="rect">
            <a:avLst/>
          </a:prstGeom>
          <a:noFill/>
        </p:spPr>
        <p:txBody>
          <a:bodyPr wrap="none" rtlCol="0">
            <a:spAutoFit/>
          </a:bodyPr>
          <a:lstStyle/>
          <a:p>
            <a:r>
              <a:rPr kumimoji="1" lang="en-US" altLang="ja-JP" sz="2400" dirty="0">
                <a:solidFill>
                  <a:srgbClr val="FF0000"/>
                </a:solidFill>
              </a:rPr>
              <a:t>3</a:t>
            </a:r>
            <a:endParaRPr kumimoji="1" lang="ja-JP" altLang="en-US" sz="2400" dirty="0">
              <a:solidFill>
                <a:srgbClr val="FF0000"/>
              </a:solidFill>
            </a:endParaRPr>
          </a:p>
        </p:txBody>
      </p:sp>
      <p:sp>
        <p:nvSpPr>
          <p:cNvPr id="16" name="テキスト ボックス 15"/>
          <p:cNvSpPr txBox="1"/>
          <p:nvPr/>
        </p:nvSpPr>
        <p:spPr>
          <a:xfrm>
            <a:off x="7367623" y="5080227"/>
            <a:ext cx="340658" cy="461665"/>
          </a:xfrm>
          <a:prstGeom prst="rect">
            <a:avLst/>
          </a:prstGeom>
          <a:noFill/>
        </p:spPr>
        <p:txBody>
          <a:bodyPr wrap="none" rtlCol="0">
            <a:spAutoFit/>
          </a:bodyPr>
          <a:lstStyle/>
          <a:p>
            <a:r>
              <a:rPr kumimoji="1" lang="en-US" altLang="ja-JP" sz="2400" dirty="0">
                <a:solidFill>
                  <a:srgbClr val="FF0000"/>
                </a:solidFill>
              </a:rPr>
              <a:t>2</a:t>
            </a:r>
            <a:endParaRPr kumimoji="1" lang="ja-JP" altLang="en-US" sz="2400" dirty="0">
              <a:solidFill>
                <a:srgbClr val="FF0000"/>
              </a:solidFill>
            </a:endParaRPr>
          </a:p>
        </p:txBody>
      </p:sp>
      <p:sp>
        <p:nvSpPr>
          <p:cNvPr id="17" name="テキスト ボックス 16"/>
          <p:cNvSpPr txBox="1"/>
          <p:nvPr/>
        </p:nvSpPr>
        <p:spPr>
          <a:xfrm>
            <a:off x="7163814" y="5864222"/>
            <a:ext cx="340658" cy="461665"/>
          </a:xfrm>
          <a:prstGeom prst="rect">
            <a:avLst/>
          </a:prstGeom>
          <a:noFill/>
        </p:spPr>
        <p:txBody>
          <a:bodyPr wrap="none" rtlCol="0">
            <a:spAutoFit/>
          </a:bodyPr>
          <a:lstStyle/>
          <a:p>
            <a:r>
              <a:rPr kumimoji="1" lang="en-US" altLang="ja-JP" sz="2400" dirty="0">
                <a:solidFill>
                  <a:srgbClr val="FF0000"/>
                </a:solidFill>
              </a:rPr>
              <a:t>4</a:t>
            </a:r>
            <a:endParaRPr kumimoji="1" lang="ja-JP" altLang="en-US" sz="2400" dirty="0">
              <a:solidFill>
                <a:srgbClr val="FF0000"/>
              </a:solidFill>
            </a:endParaRPr>
          </a:p>
        </p:txBody>
      </p:sp>
      <p:sp>
        <p:nvSpPr>
          <p:cNvPr id="18" name="テキスト ボックス 17"/>
          <p:cNvSpPr txBox="1"/>
          <p:nvPr/>
        </p:nvSpPr>
        <p:spPr>
          <a:xfrm>
            <a:off x="5947457" y="4959984"/>
            <a:ext cx="340658" cy="461665"/>
          </a:xfrm>
          <a:prstGeom prst="rect">
            <a:avLst/>
          </a:prstGeom>
          <a:noFill/>
        </p:spPr>
        <p:txBody>
          <a:bodyPr wrap="none" rtlCol="0">
            <a:spAutoFit/>
          </a:bodyPr>
          <a:lstStyle/>
          <a:p>
            <a:r>
              <a:rPr kumimoji="1" lang="en-US" altLang="ja-JP" sz="2400" dirty="0">
                <a:solidFill>
                  <a:srgbClr val="FF0000"/>
                </a:solidFill>
              </a:rPr>
              <a:t>5</a:t>
            </a:r>
            <a:endParaRPr kumimoji="1" lang="ja-JP" altLang="en-US" sz="2400" dirty="0">
              <a:solidFill>
                <a:srgbClr val="FF0000"/>
              </a:solidFill>
            </a:endParaRPr>
          </a:p>
        </p:txBody>
      </p:sp>
      <p:sp>
        <p:nvSpPr>
          <p:cNvPr id="19" name="テキスト ボックス 18"/>
          <p:cNvSpPr txBox="1"/>
          <p:nvPr/>
        </p:nvSpPr>
        <p:spPr>
          <a:xfrm>
            <a:off x="6102109" y="5828344"/>
            <a:ext cx="340658" cy="461665"/>
          </a:xfrm>
          <a:prstGeom prst="rect">
            <a:avLst/>
          </a:prstGeom>
          <a:noFill/>
        </p:spPr>
        <p:txBody>
          <a:bodyPr wrap="none" rtlCol="0">
            <a:spAutoFit/>
          </a:bodyPr>
          <a:lstStyle/>
          <a:p>
            <a:r>
              <a:rPr kumimoji="1" lang="en-US" altLang="ja-JP" sz="2400" dirty="0">
                <a:solidFill>
                  <a:srgbClr val="FF0000"/>
                </a:solidFill>
              </a:rPr>
              <a:t>4</a:t>
            </a:r>
            <a:endParaRPr kumimoji="1" lang="ja-JP" altLang="en-US" sz="2400" dirty="0">
              <a:solidFill>
                <a:srgbClr val="FF0000"/>
              </a:solidFill>
            </a:endParaRPr>
          </a:p>
        </p:txBody>
      </p:sp>
      <p:sp>
        <p:nvSpPr>
          <p:cNvPr id="20" name="テキスト ボックス 19"/>
          <p:cNvSpPr txBox="1"/>
          <p:nvPr/>
        </p:nvSpPr>
        <p:spPr>
          <a:xfrm>
            <a:off x="8346142" y="5112824"/>
            <a:ext cx="340658" cy="461665"/>
          </a:xfrm>
          <a:prstGeom prst="rect">
            <a:avLst/>
          </a:prstGeom>
          <a:noFill/>
        </p:spPr>
        <p:txBody>
          <a:bodyPr wrap="none" rtlCol="0">
            <a:spAutoFit/>
          </a:bodyPr>
          <a:lstStyle/>
          <a:p>
            <a:r>
              <a:rPr kumimoji="1" lang="en-US" altLang="ja-JP" sz="2400" dirty="0">
                <a:solidFill>
                  <a:srgbClr val="FF0000"/>
                </a:solidFill>
              </a:rPr>
              <a:t>3</a:t>
            </a:r>
            <a:endParaRPr kumimoji="1" lang="ja-JP" altLang="en-US" sz="2400" dirty="0">
              <a:solidFill>
                <a:srgbClr val="FF0000"/>
              </a:solidFill>
            </a:endParaRPr>
          </a:p>
        </p:txBody>
      </p:sp>
      <p:sp>
        <p:nvSpPr>
          <p:cNvPr id="21" name="テキスト ボックス 20"/>
          <p:cNvSpPr txBox="1"/>
          <p:nvPr/>
        </p:nvSpPr>
        <p:spPr>
          <a:xfrm>
            <a:off x="6563008" y="5366679"/>
            <a:ext cx="340658" cy="461665"/>
          </a:xfrm>
          <a:prstGeom prst="rect">
            <a:avLst/>
          </a:prstGeom>
          <a:noFill/>
        </p:spPr>
        <p:txBody>
          <a:bodyPr wrap="none" rtlCol="0">
            <a:spAutoFit/>
          </a:bodyPr>
          <a:lstStyle/>
          <a:p>
            <a:r>
              <a:rPr kumimoji="1" lang="en-US" altLang="ja-JP" sz="2400" dirty="0">
                <a:solidFill>
                  <a:srgbClr val="FF0000"/>
                </a:solidFill>
              </a:rPr>
              <a:t>0</a:t>
            </a:r>
            <a:endParaRPr kumimoji="1" lang="ja-JP" altLang="en-US" sz="2400" dirty="0">
              <a:solidFill>
                <a:srgbClr val="FF0000"/>
              </a:solidFill>
            </a:endParaRPr>
          </a:p>
        </p:txBody>
      </p:sp>
    </p:spTree>
    <p:extLst>
      <p:ext uri="{BB962C8B-B14F-4D97-AF65-F5344CB8AC3E}">
        <p14:creationId xmlns:p14="http://schemas.microsoft.com/office/powerpoint/2010/main" val="683638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34826" y="365076"/>
            <a:ext cx="3317332" cy="1184535"/>
          </a:xfrm>
        </p:spPr>
        <p:txBody>
          <a:bodyPr>
            <a:normAutofit fontScale="90000"/>
          </a:bodyPr>
          <a:lstStyle/>
          <a:p>
            <a:pPr eaLnBrk="1" hangingPunct="1"/>
            <a:r>
              <a:rPr lang="en-US" altLang="en-US" sz="3100" b="1" dirty="0" err="1"/>
              <a:t>津波避難ゲームの</a:t>
            </a:r>
            <a:br>
              <a:rPr lang="en-US" altLang="en-US" sz="3100" b="1" dirty="0"/>
            </a:br>
            <a:r>
              <a:rPr lang="en-US" altLang="en-US" sz="3100" b="1" dirty="0" err="1"/>
              <a:t>最適化モデル</a:t>
            </a:r>
            <a:br>
              <a:rPr lang="en-US" altLang="en-US" sz="2700" b="1" dirty="0"/>
            </a:br>
            <a:r>
              <a:rPr lang="en-US" altLang="en-US" sz="2700" b="1" dirty="0"/>
              <a:t>（</a:t>
            </a:r>
            <a:r>
              <a:rPr lang="en-US" altLang="en-US" sz="2700" b="1" dirty="0" err="1"/>
              <a:t>数式での表現</a:t>
            </a:r>
            <a:r>
              <a:rPr lang="en-US" altLang="en-US" sz="2700" b="1" dirty="0"/>
              <a:t>）</a:t>
            </a:r>
            <a:endParaRPr lang="en-US" altLang="en-US" b="1" dirty="0"/>
          </a:p>
        </p:txBody>
      </p:sp>
      <p:sp>
        <p:nvSpPr>
          <p:cNvPr id="10" name="スライド番号プレースホルダー 9">
            <a:extLst>
              <a:ext uri="{FF2B5EF4-FFF2-40B4-BE49-F238E27FC236}">
                <a16:creationId xmlns:a16="http://schemas.microsoft.com/office/drawing/2014/main" id="{A7060BB2-7A93-E48F-07A3-9A4E8C72F386}"/>
              </a:ext>
            </a:extLst>
          </p:cNvPr>
          <p:cNvSpPr>
            <a:spLocks noGrp="1"/>
          </p:cNvSpPr>
          <p:nvPr>
            <p:ph type="sldNum" sz="quarter" idx="12"/>
          </p:nvPr>
        </p:nvSpPr>
        <p:spPr/>
        <p:txBody>
          <a:bodyPr/>
          <a:lstStyle/>
          <a:p>
            <a:pPr>
              <a:defRPr/>
            </a:pPr>
            <a:fld id="{364AAD70-B2AB-468D-BAF5-A2084D53FFFD}" type="slidenum">
              <a:rPr lang="en-GB" altLang="en-US" smtClean="0"/>
              <a:pPr>
                <a:defRPr/>
              </a:pPr>
              <a:t>21</a:t>
            </a:fld>
            <a:endParaRPr lang="en-GB" altLang="en-US" dirty="0"/>
          </a:p>
        </p:txBody>
      </p:sp>
      <p:sp>
        <p:nvSpPr>
          <p:cNvPr id="7" name="コンテンツ プレースホルダー 6">
            <a:extLst>
              <a:ext uri="{FF2B5EF4-FFF2-40B4-BE49-F238E27FC236}">
                <a16:creationId xmlns:a16="http://schemas.microsoft.com/office/drawing/2014/main" id="{468A0DDD-6CD6-389D-078F-5AA63CE2C263}"/>
              </a:ext>
            </a:extLst>
          </p:cNvPr>
          <p:cNvSpPr>
            <a:spLocks noGrp="1"/>
          </p:cNvSpPr>
          <p:nvPr>
            <p:ph idx="1"/>
          </p:nvPr>
        </p:nvSpPr>
        <p:spPr>
          <a:xfrm>
            <a:off x="234826" y="1798669"/>
            <a:ext cx="3469911" cy="4224942"/>
          </a:xfrm>
          <a:ln>
            <a:solidFill>
              <a:schemeClr val="tx1"/>
            </a:solidFill>
          </a:ln>
        </p:spPr>
        <p:txBody>
          <a:bodyPr>
            <a:noAutofit/>
          </a:bodyPr>
          <a:lstStyle/>
          <a:p>
            <a:pPr marL="0" indent="0">
              <a:buNone/>
            </a:pPr>
            <a:r>
              <a:rPr lang="ja-JP" altLang="en-US" sz="1800">
                <a:effectLst/>
                <a:latin typeface="MS Gothic" panose="020B0609070205080204" pitchFamily="49" charset="-128"/>
                <a:ea typeface="MS Gothic" panose="020B0609070205080204" pitchFamily="49" charset="-128"/>
              </a:rPr>
              <a:t>添字</a:t>
            </a:r>
            <a:r>
              <a:rPr lang="ja-JP" altLang="en-US" sz="1800">
                <a:latin typeface="MS Mincho" panose="02020609040205080304" pitchFamily="49" charset="-128"/>
                <a:ea typeface="MS Mincho" panose="02020609040205080304" pitchFamily="49" charset="-128"/>
              </a:rPr>
              <a:t>：</a:t>
            </a:r>
            <a:r>
              <a:rPr lang="ja-JP" altLang="en-US" sz="1800">
                <a:effectLst/>
                <a:latin typeface="MS Gothic" panose="020B0609070205080204" pitchFamily="49" charset="-128"/>
                <a:ea typeface="MS Gothic" panose="020B0609070205080204" pitchFamily="49" charset="-128"/>
              </a:rPr>
              <a:t>マス目位置</a:t>
            </a:r>
            <a:r>
              <a:rPr lang="en-US" altLang="ja-JP" sz="1800" dirty="0">
                <a:effectLst/>
                <a:latin typeface="MS Gothic" panose="020B0609070205080204" pitchFamily="49" charset="-128"/>
                <a:ea typeface="MS Gothic" panose="020B0609070205080204" pitchFamily="49" charset="-128"/>
              </a:rPr>
              <a:t> </a:t>
            </a:r>
            <a:r>
              <a:rPr lang="ja-JP" altLang="en-US" sz="1800">
                <a:effectLst/>
                <a:latin typeface="Cambria Math" panose="02040503050406030204" pitchFamily="18" charset="0"/>
                <a:ea typeface="MS Mincho" panose="02020609040205080304" pitchFamily="49" charset="-128"/>
              </a:rPr>
              <a:t>𝑖 </a:t>
            </a:r>
            <a:r>
              <a:rPr lang="ja-JP" altLang="en-US" sz="1800">
                <a:effectLst/>
                <a:latin typeface="MS Mincho" panose="02020609040205080304" pitchFamily="49" charset="-128"/>
                <a:ea typeface="MS Mincho" panose="02020609040205080304" pitchFamily="49" charset="-128"/>
              </a:rPr>
              <a:t>列，</a:t>
            </a:r>
            <a:r>
              <a:rPr lang="ja-JP" altLang="en-US" sz="1800">
                <a:effectLst/>
                <a:latin typeface="Cambria Math" panose="02040503050406030204" pitchFamily="18" charset="0"/>
                <a:ea typeface="MS Mincho" panose="02020609040205080304" pitchFamily="49" charset="-128"/>
              </a:rPr>
              <a:t>𝑗 </a:t>
            </a:r>
            <a:r>
              <a:rPr lang="ja-JP" altLang="en-US" sz="1800">
                <a:effectLst/>
                <a:latin typeface="MS Mincho" panose="02020609040205080304" pitchFamily="49" charset="-128"/>
                <a:ea typeface="MS Mincho" panose="02020609040205080304" pitchFamily="49" charset="-128"/>
              </a:rPr>
              <a:t>段</a:t>
            </a:r>
            <a:r>
              <a:rPr lang="ja-JP" altLang="en-US" sz="1800">
                <a:latin typeface="MS Mincho" panose="02020609040205080304" pitchFamily="49" charset="-128"/>
                <a:ea typeface="MS Mincho" panose="02020609040205080304" pitchFamily="49" charset="-128"/>
              </a:rPr>
              <a:t>，　　</a:t>
            </a:r>
            <a:endParaRPr lang="en-US" altLang="ja-JP" sz="1800" dirty="0">
              <a:latin typeface="MS Mincho" panose="02020609040205080304" pitchFamily="49" charset="-128"/>
              <a:ea typeface="MS Mincho" panose="02020609040205080304" pitchFamily="49" charset="-128"/>
            </a:endParaRPr>
          </a:p>
          <a:p>
            <a:pPr marL="0" indent="0">
              <a:buNone/>
            </a:pPr>
            <a:r>
              <a:rPr lang="ja-JP" altLang="en-US" sz="1800" b="1">
                <a:effectLst/>
                <a:latin typeface="MS Mincho" panose="02020609040205080304" pitchFamily="49" charset="-128"/>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ターン</a:t>
            </a:r>
            <a:r>
              <a:rPr lang="en-US" altLang="ja-JP" sz="1800" dirty="0">
                <a:effectLst/>
                <a:latin typeface="MS Mincho" panose="02020609040205080304" pitchFamily="49" charset="-128"/>
                <a:ea typeface="MS Mincho" panose="02020609040205080304" pitchFamily="49" charset="-128"/>
              </a:rPr>
              <a:t> </a:t>
            </a:r>
            <a:r>
              <a:rPr lang="en-US" altLang="ja-JP" sz="1800" i="1" dirty="0">
                <a:effectLst/>
                <a:latin typeface="Times New Roman" panose="02020603050405020304" pitchFamily="18" charset="0"/>
                <a:ea typeface="MS Mincho" panose="02020609040205080304" pitchFamily="49" charset="-128"/>
              </a:rPr>
              <a:t>t </a:t>
            </a:r>
            <a:r>
              <a:rPr lang="ja-JP" altLang="en-US" sz="1800">
                <a:effectLst/>
                <a:latin typeface="MS Mincho" panose="02020609040205080304" pitchFamily="49" charset="-128"/>
                <a:ea typeface="MS Mincho" panose="02020609040205080304" pitchFamily="49" charset="-128"/>
              </a:rPr>
              <a:t>時点</a:t>
            </a:r>
            <a:endParaRPr lang="en-US" altLang="ja-JP" sz="1800" dirty="0">
              <a:effectLst/>
              <a:latin typeface="MS Mincho" panose="02020609040205080304" pitchFamily="49" charset="-128"/>
              <a:ea typeface="MS Mincho" panose="02020609040205080304" pitchFamily="49" charset="-128"/>
            </a:endParaRPr>
          </a:p>
          <a:p>
            <a:pPr marL="0" indent="0">
              <a:buNone/>
            </a:pPr>
            <a:r>
              <a:rPr lang="en-US" altLang="ja-JP" sz="1800" dirty="0">
                <a:latin typeface="MS Mincho" panose="02020609040205080304" pitchFamily="49" charset="-128"/>
                <a:ea typeface="MS Mincho" panose="02020609040205080304" pitchFamily="49" charset="-128"/>
              </a:rPr>
              <a:t>      </a:t>
            </a:r>
            <a:r>
              <a:rPr lang="ja-JP" altLang="en-US" sz="1800">
                <a:latin typeface="MS Gothic" panose="020B0609070205080204" pitchFamily="49" charset="-128"/>
                <a:ea typeface="MS Gothic" panose="020B0609070205080204" pitchFamily="49" charset="-128"/>
              </a:rPr>
              <a:t>移動方向</a:t>
            </a:r>
            <a:r>
              <a:rPr lang="en-US" altLang="ja-JP" sz="1800" dirty="0">
                <a:latin typeface="MS Gothic" panose="020B0609070205080204" pitchFamily="49" charset="-128"/>
                <a:ea typeface="MS Gothic" panose="020B0609070205080204" pitchFamily="49" charset="-128"/>
              </a:rPr>
              <a:t> </a:t>
            </a:r>
            <a:r>
              <a:rPr lang="ja-JP" altLang="en-US" sz="1800">
                <a:effectLst/>
                <a:latin typeface="Cambria Math" panose="02040503050406030204" pitchFamily="18" charset="0"/>
                <a:ea typeface="MS Mincho" panose="02020609040205080304" pitchFamily="49" charset="-128"/>
              </a:rPr>
              <a:t>𝑘∈</a:t>
            </a:r>
            <a:r>
              <a:rPr lang="en-US" altLang="ja-JP" sz="1800" dirty="0">
                <a:effectLst/>
                <a:latin typeface="Cambria Math" panose="02040503050406030204" pitchFamily="18" charset="0"/>
                <a:ea typeface="MS Mincho" panose="02020609040205080304" pitchFamily="49" charset="-128"/>
              </a:rPr>
              <a:t>{𝐹,𝑅,𝐿}</a:t>
            </a:r>
            <a:endParaRPr lang="en-US" altLang="ja-JP" sz="1800" dirty="0">
              <a:effectLst/>
              <a:latin typeface="MS Mincho" panose="02020609040205080304" pitchFamily="49" charset="-128"/>
              <a:ea typeface="MS Mincho" panose="02020609040205080304" pitchFamily="49" charset="-128"/>
            </a:endParaRPr>
          </a:p>
          <a:p>
            <a:pPr marL="0" indent="0">
              <a:buNone/>
            </a:pPr>
            <a:r>
              <a:rPr lang="ja-JP" altLang="en-US" sz="1800">
                <a:effectLst/>
                <a:latin typeface="MS Gothic" panose="020B0609070205080204" pitchFamily="49" charset="-128"/>
                <a:ea typeface="MS Gothic" panose="020B0609070205080204" pitchFamily="49" charset="-128"/>
              </a:rPr>
              <a:t>定数</a:t>
            </a:r>
            <a:r>
              <a:rPr lang="ja-JP" altLang="en-US" sz="1800">
                <a:effectLst/>
                <a:latin typeface="MS Mincho" panose="02020609040205080304" pitchFamily="49" charset="-128"/>
                <a:ea typeface="MS Mincho" panose="02020609040205080304" pitchFamily="49" charset="-128"/>
              </a:rPr>
              <a:t>：</a:t>
            </a:r>
            <a:r>
              <a:rPr lang="ja-JP" altLang="en-US" sz="1800">
                <a:effectLst/>
                <a:latin typeface="MS Gothic" panose="020B0609070205080204" pitchFamily="49" charset="-128"/>
                <a:ea typeface="MS Gothic" panose="020B0609070205080204" pitchFamily="49" charset="-128"/>
              </a:rPr>
              <a:t>マス目危険度</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𝑅𝑖</a:t>
            </a:r>
            <a:r>
              <a:rPr lang="en-US" altLang="ja-JP" sz="1800" dirty="0">
                <a:effectLst/>
                <a:latin typeface="Cambria Math" panose="02040503050406030204" pitchFamily="18" charset="0"/>
                <a:ea typeface="MS Mincho" panose="02020609040205080304" pitchFamily="49" charset="-128"/>
              </a:rPr>
              <a:t>,𝑗∈{0,1}</a:t>
            </a:r>
            <a:r>
              <a:rPr lang="en-US" altLang="ja-JP" sz="1800" i="1" dirty="0">
                <a:effectLst/>
                <a:latin typeface="Times New Roman" panose="02020603050405020304" pitchFamily="18" charset="0"/>
                <a:ea typeface="MS Mincho" panose="02020609040205080304" pitchFamily="49" charset="-128"/>
              </a:rPr>
              <a:t>,   </a:t>
            </a:r>
          </a:p>
          <a:p>
            <a:pPr marL="0" indent="0">
              <a:buNone/>
            </a:pPr>
            <a:r>
              <a:rPr lang="en-US" altLang="ja-JP" sz="1800" i="1" dirty="0">
                <a:latin typeface="Times New Roman" panose="02020603050405020304" pitchFamily="18" charset="0"/>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初期人口配置</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𝐷𝑖</a:t>
            </a:r>
            <a:r>
              <a:rPr lang="en-US" altLang="ja-JP" sz="1800" dirty="0">
                <a:effectLst/>
                <a:latin typeface="Cambria Math" panose="02040503050406030204" pitchFamily="18" charset="0"/>
                <a:ea typeface="MS Mincho" panose="02020609040205080304" pitchFamily="49" charset="-128"/>
              </a:rPr>
              <a:t>,𝑗</a:t>
            </a:r>
            <a:r>
              <a:rPr lang="en-US" altLang="ja-JP" sz="1800" i="1" dirty="0">
                <a:effectLst/>
                <a:latin typeface="Times New Roman" panose="02020603050405020304" pitchFamily="18" charset="0"/>
                <a:ea typeface="MS Mincho" panose="02020609040205080304" pitchFamily="49" charset="-128"/>
              </a:rPr>
              <a:t>, </a:t>
            </a:r>
          </a:p>
          <a:p>
            <a:pPr marL="0" indent="0">
              <a:buNone/>
            </a:pPr>
            <a:r>
              <a:rPr lang="ja-JP" altLang="en-US" sz="1800">
                <a:effectLst/>
                <a:latin typeface="MS Mincho" panose="02020609040205080304" pitchFamily="49" charset="-128"/>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人口収容容量</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𝐶𝑖</a:t>
            </a:r>
            <a:r>
              <a:rPr lang="en-US" altLang="ja-JP" sz="1800" dirty="0">
                <a:effectLst/>
                <a:latin typeface="Cambria Math" panose="02040503050406030204" pitchFamily="18" charset="0"/>
                <a:ea typeface="MS Mincho" panose="02020609040205080304" pitchFamily="49" charset="-128"/>
              </a:rPr>
              <a:t>,𝑗</a:t>
            </a:r>
            <a:r>
              <a:rPr lang="en-US" altLang="ja-JP" sz="1800" i="1" dirty="0">
                <a:effectLst/>
                <a:latin typeface="Times New Roman" panose="02020603050405020304" pitchFamily="18" charset="0"/>
                <a:ea typeface="MS Mincho" panose="02020609040205080304" pitchFamily="49" charset="-128"/>
              </a:rPr>
              <a:t>, </a:t>
            </a:r>
          </a:p>
          <a:p>
            <a:pPr marL="0" indent="0">
              <a:buNone/>
            </a:pPr>
            <a:r>
              <a:rPr lang="en-US" altLang="ja-JP" sz="1800" i="1" dirty="0">
                <a:latin typeface="Times New Roman" panose="02020603050405020304" pitchFamily="18" charset="0"/>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断面交通容量</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𝑆𝑖</a:t>
            </a:r>
            <a:r>
              <a:rPr lang="en-US" altLang="ja-JP" sz="1800" dirty="0">
                <a:effectLst/>
                <a:latin typeface="Cambria Math" panose="02040503050406030204" pitchFamily="18" charset="0"/>
                <a:ea typeface="MS Mincho" panose="02020609040205080304" pitchFamily="49" charset="-128"/>
              </a:rPr>
              <a:t>,𝑗</a:t>
            </a:r>
            <a:endParaRPr lang="en-US" altLang="ja-JP" sz="1800" dirty="0">
              <a:effectLst/>
              <a:latin typeface="MS Mincho" panose="02020609040205080304" pitchFamily="49" charset="-128"/>
              <a:ea typeface="MS Mincho" panose="02020609040205080304" pitchFamily="49" charset="-128"/>
            </a:endParaRPr>
          </a:p>
          <a:p>
            <a:pPr marL="0" indent="0">
              <a:buNone/>
            </a:pPr>
            <a:r>
              <a:rPr lang="ja-JP" altLang="en-US" sz="1800">
                <a:effectLst/>
                <a:latin typeface="MS Gothic" panose="020B0609070205080204" pitchFamily="49" charset="-128"/>
                <a:ea typeface="MS Gothic" panose="020B0609070205080204" pitchFamily="49" charset="-128"/>
              </a:rPr>
              <a:t>操作変数：移動量</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𝑚𝑘 𝑖</a:t>
            </a:r>
            <a:r>
              <a:rPr lang="en-US" altLang="ja-JP" sz="1800" dirty="0">
                <a:effectLst/>
                <a:latin typeface="Cambria Math" panose="02040503050406030204" pitchFamily="18" charset="0"/>
                <a:ea typeface="MS Mincho" panose="02020609040205080304" pitchFamily="49" charset="-128"/>
              </a:rPr>
              <a:t>,𝑗,𝑡</a:t>
            </a:r>
            <a:endParaRPr lang="en-US" altLang="ja-JP" sz="1800" dirty="0">
              <a:latin typeface="MS Mincho" panose="02020609040205080304" pitchFamily="49" charset="-128"/>
              <a:ea typeface="MS Mincho" panose="02020609040205080304" pitchFamily="49" charset="-128"/>
            </a:endParaRPr>
          </a:p>
          <a:p>
            <a:pPr marL="0" indent="0">
              <a:buNone/>
            </a:pPr>
            <a:r>
              <a:rPr lang="ja-JP" altLang="en-US" sz="1800">
                <a:effectLst/>
                <a:latin typeface="MS Gothic" panose="020B0609070205080204" pitchFamily="49" charset="-128"/>
                <a:ea typeface="MS Gothic" panose="020B0609070205080204" pitchFamily="49" charset="-128"/>
              </a:rPr>
              <a:t>内生変数：マス目内人口</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𝑝𝑖</a:t>
            </a:r>
            <a:r>
              <a:rPr lang="en-US" altLang="ja-JP" sz="1800" dirty="0">
                <a:effectLst/>
                <a:latin typeface="Cambria Math" panose="02040503050406030204" pitchFamily="18" charset="0"/>
                <a:ea typeface="MS Mincho" panose="02020609040205080304" pitchFamily="49" charset="-128"/>
              </a:rPr>
              <a:t>,𝑗,𝑡</a:t>
            </a:r>
            <a:r>
              <a:rPr lang="ja-JP" altLang="en-US" sz="1800">
                <a:effectLst/>
                <a:latin typeface="MS Mincho" panose="02020609040205080304" pitchFamily="49" charset="-128"/>
                <a:ea typeface="MS Mincho" panose="02020609040205080304" pitchFamily="49" charset="-128"/>
              </a:rPr>
              <a:t>，</a:t>
            </a:r>
            <a:endParaRPr lang="en-US" altLang="ja-JP" sz="1800" dirty="0">
              <a:effectLst/>
              <a:latin typeface="MS Mincho" panose="02020609040205080304" pitchFamily="49" charset="-128"/>
              <a:ea typeface="MS Mincho" panose="02020609040205080304" pitchFamily="49" charset="-128"/>
            </a:endParaRPr>
          </a:p>
          <a:p>
            <a:pPr marL="0" indent="0">
              <a:buNone/>
            </a:pPr>
            <a:r>
              <a:rPr lang="en-US" altLang="ja-JP" sz="1800" dirty="0">
                <a:effectLst/>
                <a:latin typeface="Cambria Math" panose="02040503050406030204" pitchFamily="18" charset="0"/>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出発人口</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𝑢𝑖</a:t>
            </a:r>
            <a:r>
              <a:rPr lang="en-US" altLang="ja-JP" sz="1800" dirty="0">
                <a:effectLst/>
                <a:latin typeface="Cambria Math" panose="02040503050406030204" pitchFamily="18" charset="0"/>
                <a:ea typeface="MS Mincho" panose="02020609040205080304" pitchFamily="49" charset="-128"/>
              </a:rPr>
              <a:t>,𝑗,𝑡</a:t>
            </a:r>
            <a:r>
              <a:rPr lang="ja-JP" altLang="en-US" sz="1800">
                <a:effectLst/>
                <a:latin typeface="MS Mincho" panose="02020609040205080304" pitchFamily="49" charset="-128"/>
                <a:ea typeface="MS Mincho" panose="02020609040205080304" pitchFamily="49" charset="-128"/>
              </a:rPr>
              <a:t>，</a:t>
            </a:r>
            <a:endParaRPr lang="en-US" altLang="ja-JP" sz="1800" dirty="0">
              <a:effectLst/>
              <a:latin typeface="MS Mincho" panose="02020609040205080304" pitchFamily="49" charset="-128"/>
              <a:ea typeface="MS Mincho" panose="02020609040205080304" pitchFamily="49" charset="-128"/>
            </a:endParaRPr>
          </a:p>
          <a:p>
            <a:pPr marL="0" indent="0">
              <a:buNone/>
            </a:pPr>
            <a:r>
              <a:rPr lang="en-US" altLang="ja-JP" sz="1800" dirty="0">
                <a:effectLst/>
                <a:latin typeface="Cambria Math" panose="02040503050406030204" pitchFamily="18" charset="0"/>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到着人口</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𝑣𝑖</a:t>
            </a:r>
            <a:r>
              <a:rPr lang="en-US" altLang="ja-JP" sz="1800" dirty="0">
                <a:effectLst/>
                <a:latin typeface="Cambria Math" panose="02040503050406030204" pitchFamily="18" charset="0"/>
                <a:ea typeface="MS Mincho" panose="02020609040205080304" pitchFamily="49" charset="-128"/>
              </a:rPr>
              <a:t>,𝑗,𝑡</a:t>
            </a:r>
            <a:r>
              <a:rPr lang="ja-JP" altLang="en-US" sz="1800">
                <a:effectLst/>
                <a:latin typeface="MS Mincho" panose="02020609040205080304" pitchFamily="49" charset="-128"/>
                <a:ea typeface="MS Mincho" panose="02020609040205080304" pitchFamily="49" charset="-128"/>
              </a:rPr>
              <a:t>，</a:t>
            </a:r>
            <a:endParaRPr lang="en-US" altLang="ja-JP" sz="1800" dirty="0">
              <a:effectLst/>
              <a:latin typeface="MS Mincho" panose="02020609040205080304" pitchFamily="49" charset="-128"/>
              <a:ea typeface="MS Mincho" panose="02020609040205080304" pitchFamily="49" charset="-128"/>
            </a:endParaRPr>
          </a:p>
          <a:p>
            <a:pPr marL="0" indent="0">
              <a:buNone/>
            </a:pPr>
            <a:r>
              <a:rPr lang="en-US" altLang="ja-JP" sz="1800" dirty="0">
                <a:effectLst/>
                <a:latin typeface="MS Mincho" panose="02020609040205080304" pitchFamily="49" charset="-128"/>
                <a:ea typeface="MS Mincho" panose="02020609040205080304" pitchFamily="49" charset="-128"/>
              </a:rPr>
              <a:t>          </a:t>
            </a:r>
            <a:r>
              <a:rPr lang="ja-JP" altLang="en-US" sz="1800">
                <a:effectLst/>
                <a:latin typeface="MS Gothic" panose="020B0609070205080204" pitchFamily="49" charset="-128"/>
                <a:ea typeface="MS Gothic" panose="020B0609070205080204" pitchFamily="49" charset="-128"/>
              </a:rPr>
              <a:t>避難終了ターン</a:t>
            </a:r>
            <a:r>
              <a:rPr lang="en-US" altLang="ja-JP" sz="1800" i="1" dirty="0">
                <a:effectLst/>
                <a:latin typeface="Times New Roman" panose="02020603050405020304" pitchFamily="18" charset="0"/>
                <a:ea typeface="MS Mincho" panose="02020609040205080304" pitchFamily="49" charset="-128"/>
              </a:rPr>
              <a:t>: </a:t>
            </a:r>
            <a:r>
              <a:rPr lang="ja-JP" altLang="en-US" sz="1800">
                <a:effectLst/>
                <a:latin typeface="Cambria Math" panose="02040503050406030204" pitchFamily="18" charset="0"/>
                <a:ea typeface="MS Mincho" panose="02020609040205080304" pitchFamily="49" charset="-128"/>
              </a:rPr>
              <a:t>𝑓</a:t>
            </a:r>
            <a:endParaRPr lang="ja-JP" altLang="en-US" sz="1800">
              <a:effectLst/>
              <a:latin typeface="MS Mincho" panose="02020609040205080304" pitchFamily="49" charset="-128"/>
              <a:ea typeface="MS Mincho" panose="02020609040205080304" pitchFamily="49" charset="-128"/>
            </a:endParaRPr>
          </a:p>
          <a:p>
            <a:pPr marL="0" indent="0">
              <a:lnSpc>
                <a:spcPct val="120000"/>
              </a:lnSpc>
              <a:spcBef>
                <a:spcPts val="400"/>
              </a:spcBef>
              <a:buNone/>
            </a:pPr>
            <a:endParaRPr lang="ja-JP" altLang="en-US" sz="1800"/>
          </a:p>
        </p:txBody>
      </p:sp>
      <p:sp>
        <p:nvSpPr>
          <p:cNvPr id="8" name="テキスト ボックス 7">
            <a:extLst>
              <a:ext uri="{FF2B5EF4-FFF2-40B4-BE49-F238E27FC236}">
                <a16:creationId xmlns:a16="http://schemas.microsoft.com/office/drawing/2014/main" id="{6F0B4723-55E5-3305-119F-6B4B4A847EE1}"/>
              </a:ext>
            </a:extLst>
          </p:cNvPr>
          <p:cNvSpPr txBox="1"/>
          <p:nvPr/>
        </p:nvSpPr>
        <p:spPr>
          <a:xfrm>
            <a:off x="3840481" y="180141"/>
            <a:ext cx="5463540" cy="6309420"/>
          </a:xfrm>
          <a:prstGeom prst="rect">
            <a:avLst/>
          </a:prstGeom>
          <a:noFill/>
        </p:spPr>
        <p:txBody>
          <a:bodyPr wrap="square">
            <a:spAutoFit/>
          </a:bodyPr>
          <a:lstStyle/>
          <a:p>
            <a:pPr algn="just"/>
            <a:r>
              <a:rPr lang="ja-JP" altLang="en-US" sz="2000">
                <a:effectLst/>
                <a:latin typeface="MS Mincho" panose="02020609040205080304" pitchFamily="49" charset="-128"/>
                <a:ea typeface="MS Mincho" panose="02020609040205080304" pitchFamily="49" charset="-128"/>
              </a:rPr>
              <a:t>目的関数：避難終了時刻の最小化</a:t>
            </a:r>
            <a:endParaRPr lang="en-US" altLang="ja-JP" sz="2000" dirty="0">
              <a:effectLst/>
              <a:latin typeface="MS Mincho" panose="02020609040205080304" pitchFamily="49" charset="-128"/>
              <a:ea typeface="MS Mincho" panose="02020609040205080304" pitchFamily="49" charset="-128"/>
            </a:endParaRPr>
          </a:p>
          <a:p>
            <a:pPr algn="just"/>
            <a:r>
              <a:rPr lang="en-US" altLang="ja-JP" sz="2400" dirty="0">
                <a:effectLst/>
                <a:latin typeface="Cambria Math" panose="02040503050406030204" pitchFamily="18" charset="0"/>
                <a:ea typeface="MS Mincho" panose="02020609040205080304" pitchFamily="49" charset="-128"/>
              </a:rPr>
              <a:t>   min𝑓					</a:t>
            </a:r>
            <a:r>
              <a:rPr lang="en-US" altLang="ja-JP" sz="2000" dirty="0">
                <a:effectLst/>
                <a:latin typeface="MS Mincho" panose="02020609040205080304" pitchFamily="49" charset="-128"/>
                <a:ea typeface="MS Mincho" panose="02020609040205080304" pitchFamily="49" charset="-128"/>
              </a:rPr>
              <a:t>(1) </a:t>
            </a:r>
            <a:endParaRPr lang="en-US" altLang="ja-JP" sz="2400" dirty="0">
              <a:effectLst/>
              <a:latin typeface="MS Mincho" panose="02020609040205080304" pitchFamily="49" charset="-128"/>
              <a:ea typeface="MS Mincho" panose="02020609040205080304" pitchFamily="49" charset="-128"/>
            </a:endParaRPr>
          </a:p>
          <a:p>
            <a:pPr algn="just"/>
            <a:r>
              <a:rPr lang="ja-JP" altLang="en-US" sz="2000">
                <a:effectLst/>
                <a:latin typeface="MS Mincho" panose="02020609040205080304" pitchFamily="49" charset="-128"/>
                <a:ea typeface="MS Mincho" panose="02020609040205080304" pitchFamily="49" charset="-128"/>
              </a:rPr>
              <a:t>避難終了時刻後の危険領域人口不在：</a:t>
            </a:r>
            <a:r>
              <a:rPr lang="ja-JP" altLang="en-US" sz="2400">
                <a:effectLst/>
                <a:latin typeface="MS Mincho" panose="02020609040205080304" pitchFamily="49" charset="-128"/>
                <a:ea typeface="MS Mincho" panose="02020609040205080304" pitchFamily="49" charset="-128"/>
              </a:rPr>
              <a:t> </a:t>
            </a:r>
            <a:endParaRPr lang="en-US" altLang="ja-JP" sz="2400" dirty="0">
              <a:effectLst/>
              <a:latin typeface="MS Mincho" panose="02020609040205080304" pitchFamily="49" charset="-128"/>
              <a:ea typeface="MS Mincho" panose="02020609040205080304" pitchFamily="49" charset="-128"/>
            </a:endParaRPr>
          </a:p>
          <a:p>
            <a:pPr algn="just"/>
            <a:r>
              <a:rPr lang="en-US" altLang="ja-JP" sz="2400" dirty="0">
                <a:effectLst/>
                <a:latin typeface="MS Mincho" panose="02020609040205080304" pitchFamily="49" charset="-128"/>
                <a:ea typeface="MS Mincho" panose="02020609040205080304" pitchFamily="49" charset="-128"/>
              </a:rPr>
              <a:t> </a:t>
            </a:r>
            <a:r>
              <a:rPr lang="el-GR" altLang="ja-JP" sz="2400" dirty="0">
                <a:effectLst/>
                <a:latin typeface="MS Mincho" panose="02020609040205080304" pitchFamily="49" charset="-128"/>
                <a:ea typeface="MS Mincho" panose="02020609040205080304" pitchFamily="49" charset="-128"/>
              </a:rPr>
              <a:t>ΣΣ</a:t>
            </a:r>
            <a:r>
              <a:rPr lang="el-GR" altLang="ja-JP" sz="2400" dirty="0">
                <a:effectLst/>
                <a:latin typeface="Cambria Math" panose="02040503050406030204" pitchFamily="18" charset="0"/>
              </a:rPr>
              <a:t>𝑅</a:t>
            </a:r>
            <a:r>
              <a:rPr lang="el-GR" altLang="ja-JP" sz="2400" baseline="-25000" dirty="0">
                <a:latin typeface="Cambria Math" panose="02040503050406030204" pitchFamily="18" charset="0"/>
              </a:rPr>
              <a:t> 𝑖</a:t>
            </a:r>
            <a:r>
              <a:rPr lang="en-US" altLang="ja-JP" sz="2400" baseline="-25000" dirty="0">
                <a:latin typeface="Cambria Math" panose="02040503050406030204" pitchFamily="18" charset="0"/>
              </a:rPr>
              <a:t>,</a:t>
            </a:r>
            <a:r>
              <a:rPr lang="el-GR" altLang="ja-JP" sz="2400" baseline="-25000" dirty="0">
                <a:latin typeface="Cambria Math" panose="02040503050406030204" pitchFamily="18" charset="0"/>
              </a:rPr>
              <a:t>𝑗</a:t>
            </a:r>
            <a:r>
              <a:rPr lang="el-GR" altLang="ja-JP" sz="2400" dirty="0">
                <a:effectLst/>
                <a:latin typeface="Cambria Math" panose="02040503050406030204" pitchFamily="18" charset="0"/>
              </a:rPr>
              <a:t>𝑝</a:t>
            </a:r>
            <a:r>
              <a:rPr lang="el-GR" altLang="ja-JP" sz="2400" baseline="-25000" dirty="0">
                <a:effectLst/>
                <a:latin typeface="Cambria Math" panose="02040503050406030204" pitchFamily="18" charset="0"/>
              </a:rPr>
              <a:t>𝑖,𝑗</a:t>
            </a:r>
            <a:r>
              <a:rPr lang="el-GR" altLang="ja-JP" sz="2400" dirty="0">
                <a:effectLst/>
                <a:latin typeface="Cambria Math" panose="02040503050406030204" pitchFamily="18" charset="0"/>
              </a:rPr>
              <a:t>,</a:t>
            </a:r>
            <a:r>
              <a:rPr lang="en-US" altLang="ja-JP" sz="2400" dirty="0">
                <a:effectLst/>
                <a:latin typeface="Cambria Math" panose="02040503050406030204" pitchFamily="18" charset="0"/>
              </a:rPr>
              <a:t>  </a:t>
            </a:r>
            <a:r>
              <a:rPr lang="el-GR" altLang="ja-JP" sz="2000" dirty="0">
                <a:effectLst/>
                <a:latin typeface="Cambria Math" panose="02040503050406030204" pitchFamily="18" charset="0"/>
              </a:rPr>
              <a:t>𝑡≤0, </a:t>
            </a:r>
            <a:r>
              <a:rPr lang="en-US" altLang="ja-JP" sz="2000" dirty="0">
                <a:effectLst/>
                <a:latin typeface="Cambria Math" panose="02040503050406030204" pitchFamily="18" charset="0"/>
              </a:rPr>
              <a:t>  </a:t>
            </a:r>
            <a:r>
              <a:rPr lang="el-GR" altLang="ja-JP" sz="2000" dirty="0">
                <a:effectLst/>
                <a:latin typeface="Cambria Math" panose="02040503050406030204" pitchFamily="18" charset="0"/>
              </a:rPr>
              <a:t>∀𝑡≥𝑓</a:t>
            </a:r>
            <a:r>
              <a:rPr lang="en-US" altLang="ja-JP" sz="2400" dirty="0">
                <a:effectLst/>
                <a:latin typeface="Cambria Math" panose="02040503050406030204" pitchFamily="18" charset="0"/>
              </a:rPr>
              <a:t>	</a:t>
            </a:r>
            <a:r>
              <a:rPr lang="el-GR" altLang="ja-JP" sz="2000" dirty="0">
                <a:effectLst/>
                <a:latin typeface="Cambria Math" panose="02040503050406030204" pitchFamily="18" charset="0"/>
              </a:rPr>
              <a:t> </a:t>
            </a:r>
            <a:r>
              <a:rPr lang="en-US" altLang="ja-JP" sz="2000" dirty="0">
                <a:effectLst/>
                <a:latin typeface="Cambria Math" panose="02040503050406030204" pitchFamily="18" charset="0"/>
              </a:rPr>
              <a:t>	</a:t>
            </a:r>
            <a:r>
              <a:rPr lang="el-GR" altLang="ja-JP" sz="2000" dirty="0">
                <a:effectLst/>
                <a:latin typeface="MS Mincho" panose="02020609040205080304" pitchFamily="49" charset="-128"/>
                <a:ea typeface="MS Mincho" panose="02020609040205080304" pitchFamily="49" charset="-128"/>
              </a:rPr>
              <a:t>(2) </a:t>
            </a:r>
            <a:endParaRPr lang="el-GR" altLang="ja-JP" sz="2400" dirty="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避難終了時刻後の移動の禁止： </a:t>
            </a:r>
          </a:p>
          <a:p>
            <a:pPr algn="just"/>
            <a:r>
              <a:rPr lang="en-US" altLang="ja-JP" sz="2400" dirty="0">
                <a:effectLst/>
                <a:latin typeface="MS Mincho" panose="02020609040205080304" pitchFamily="49" charset="-128"/>
                <a:ea typeface="MS Mincho" panose="02020609040205080304" pitchFamily="49" charset="-128"/>
              </a:rPr>
              <a:t> </a:t>
            </a:r>
            <a:r>
              <a:rPr lang="el-GR" altLang="ja-JP" sz="2400" dirty="0">
                <a:effectLst/>
                <a:latin typeface="MS Mincho" panose="02020609040205080304" pitchFamily="49" charset="-128"/>
                <a:ea typeface="MS Mincho" panose="02020609040205080304" pitchFamily="49" charset="-128"/>
              </a:rPr>
              <a:t>ΣΣ</a:t>
            </a:r>
            <a:r>
              <a:rPr lang="el-GR" altLang="ja-JP" sz="2400" dirty="0">
                <a:effectLst/>
                <a:latin typeface="Cambria Math" panose="02040503050406030204" pitchFamily="18" charset="0"/>
              </a:rPr>
              <a:t>𝑢</a:t>
            </a:r>
            <a:r>
              <a:rPr lang="el-GR" altLang="ja-JP" sz="2400" baseline="-25000" dirty="0">
                <a:effectLst/>
                <a:latin typeface="Cambria Math" panose="02040503050406030204" pitchFamily="18" charset="0"/>
              </a:rPr>
              <a:t>𝑖,𝑗</a:t>
            </a:r>
            <a:r>
              <a:rPr lang="el-GR" altLang="ja-JP" sz="2400" dirty="0">
                <a:effectLst/>
                <a:latin typeface="Cambria Math" panose="02040503050406030204" pitchFamily="18" charset="0"/>
              </a:rPr>
              <a:t>,</a:t>
            </a:r>
            <a:r>
              <a:rPr lang="en-US" altLang="ja-JP" sz="2400" dirty="0">
                <a:effectLst/>
                <a:latin typeface="Cambria Math" panose="02040503050406030204" pitchFamily="18" charset="0"/>
              </a:rPr>
              <a:t>  </a:t>
            </a:r>
            <a:r>
              <a:rPr lang="el-GR" altLang="ja-JP" sz="2000" dirty="0">
                <a:effectLst/>
                <a:latin typeface="Cambria Math" panose="02040503050406030204" pitchFamily="18" charset="0"/>
              </a:rPr>
              <a:t>𝑡</a:t>
            </a:r>
            <a:r>
              <a:rPr lang="en-US" altLang="ja-JP" sz="2000" dirty="0">
                <a:effectLst/>
                <a:latin typeface="Cambria Math" panose="02040503050406030204" pitchFamily="18" charset="0"/>
              </a:rPr>
              <a:t> </a:t>
            </a:r>
            <a:r>
              <a:rPr lang="el-GR" altLang="ja-JP" sz="2000" dirty="0">
                <a:effectLst/>
                <a:latin typeface="Cambria Math" panose="02040503050406030204" pitchFamily="18" charset="0"/>
              </a:rPr>
              <a:t>≤0,</a:t>
            </a:r>
            <a:r>
              <a:rPr lang="en-US" altLang="ja-JP" sz="2000" dirty="0">
                <a:effectLst/>
                <a:latin typeface="Cambria Math" panose="02040503050406030204" pitchFamily="18" charset="0"/>
              </a:rPr>
              <a:t>  </a:t>
            </a:r>
            <a:r>
              <a:rPr lang="el-GR" altLang="ja-JP" sz="2000" dirty="0">
                <a:effectLst/>
                <a:latin typeface="Cambria Math" panose="02040503050406030204" pitchFamily="18" charset="0"/>
              </a:rPr>
              <a:t>∀𝑡≥𝑓</a:t>
            </a:r>
            <a:r>
              <a:rPr lang="en-US" altLang="ja-JP" sz="2400" dirty="0">
                <a:effectLst/>
                <a:latin typeface="Cambria Math" panose="02040503050406030204" pitchFamily="18" charset="0"/>
              </a:rPr>
              <a:t>			</a:t>
            </a:r>
            <a:r>
              <a:rPr lang="el-GR" altLang="ja-JP" sz="2000" dirty="0">
                <a:effectLst/>
                <a:latin typeface="MS Mincho" panose="02020609040205080304" pitchFamily="49" charset="-128"/>
                <a:ea typeface="MS Mincho" panose="02020609040205080304" pitchFamily="49" charset="-128"/>
              </a:rPr>
              <a:t>(3) </a:t>
            </a:r>
            <a:endParaRPr lang="el-GR" altLang="ja-JP" sz="2400" dirty="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人口の連続条件： </a:t>
            </a:r>
          </a:p>
          <a:p>
            <a:pPr algn="just"/>
            <a:r>
              <a:rPr lang="en-US" altLang="ja-JP" sz="2400" dirty="0">
                <a:effectLst/>
                <a:latin typeface="Cambria Math" panose="02040503050406030204" pitchFamily="18" charset="0"/>
              </a:rPr>
              <a:t>   </a:t>
            </a:r>
            <a:r>
              <a:rPr lang="ja-JP" altLang="en-US" sz="2400">
                <a:effectLst/>
                <a:latin typeface="Cambria Math" panose="02040503050406030204" pitchFamily="18" charset="0"/>
              </a:rPr>
              <a:t>𝑝</a:t>
            </a:r>
            <a:r>
              <a:rPr lang="ja-JP" altLang="en-US" sz="2400" baseline="-25000">
                <a:effectLst/>
                <a:latin typeface="Cambria Math" panose="02040503050406030204" pitchFamily="18" charset="0"/>
              </a:rPr>
              <a:t>𝑖</a:t>
            </a:r>
            <a:r>
              <a:rPr lang="en-US" altLang="ja-JP" sz="2400" baseline="-25000" dirty="0">
                <a:effectLst/>
                <a:latin typeface="Cambria Math" panose="02040503050406030204" pitchFamily="18" charset="0"/>
              </a:rPr>
              <a:t>,𝑗,𝑡+1</a:t>
            </a:r>
            <a:r>
              <a:rPr lang="en-US" altLang="ja-JP" sz="2400" dirty="0">
                <a:effectLst/>
                <a:latin typeface="Cambria Math" panose="02040503050406030204" pitchFamily="18" charset="0"/>
              </a:rPr>
              <a:t>=𝑝</a:t>
            </a:r>
            <a:r>
              <a:rPr lang="en-US" altLang="ja-JP" sz="2400" baseline="-25000" dirty="0">
                <a:effectLst/>
                <a:latin typeface="Cambria Math" panose="02040503050406030204" pitchFamily="18" charset="0"/>
              </a:rPr>
              <a:t>𝑖,𝑗,𝑡</a:t>
            </a:r>
            <a:r>
              <a:rPr lang="en-US" altLang="ja-JP" sz="2400" dirty="0">
                <a:effectLst/>
                <a:latin typeface="Cambria Math" panose="02040503050406030204" pitchFamily="18" charset="0"/>
              </a:rPr>
              <a:t>−𝑢</a:t>
            </a:r>
            <a:r>
              <a:rPr lang="en-US" altLang="ja-JP" sz="2400" baseline="-25000" dirty="0">
                <a:effectLst/>
                <a:latin typeface="Cambria Math" panose="02040503050406030204" pitchFamily="18" charset="0"/>
              </a:rPr>
              <a:t>𝑖,𝑗,𝑡</a:t>
            </a:r>
            <a:r>
              <a:rPr lang="en-US" altLang="ja-JP" sz="2400" dirty="0">
                <a:effectLst/>
                <a:latin typeface="Cambria Math" panose="02040503050406030204" pitchFamily="18" charset="0"/>
              </a:rPr>
              <a:t>+𝑣</a:t>
            </a:r>
            <a:r>
              <a:rPr lang="en-US" altLang="ja-JP" sz="2400" baseline="-25000" dirty="0">
                <a:effectLst/>
                <a:latin typeface="Cambria Math" panose="02040503050406030204" pitchFamily="18" charset="0"/>
              </a:rPr>
              <a:t>𝑖,𝑗,𝑡</a:t>
            </a:r>
            <a:r>
              <a:rPr lang="en-US" altLang="ja-JP" sz="2400" dirty="0">
                <a:effectLst/>
                <a:latin typeface="Cambria Math" panose="02040503050406030204" pitchFamily="18" charset="0"/>
              </a:rPr>
              <a:t>,   </a:t>
            </a:r>
            <a:r>
              <a:rPr lang="en-US" altLang="ja-JP" sz="2000" dirty="0">
                <a:effectLst/>
                <a:latin typeface="Cambria Math" panose="02040503050406030204" pitchFamily="18" charset="0"/>
              </a:rPr>
              <a:t>∀𝑖,𝑗,𝑡   	</a:t>
            </a:r>
            <a:r>
              <a:rPr lang="en-US" altLang="ja-JP" sz="2000" dirty="0">
                <a:effectLst/>
                <a:latin typeface="MS Mincho" panose="02020609040205080304" pitchFamily="49" charset="-128"/>
                <a:ea typeface="MS Mincho" panose="02020609040205080304" pitchFamily="49" charset="-128"/>
              </a:rPr>
              <a:t>(4) </a:t>
            </a:r>
            <a:endParaRPr lang="ja-JP" altLang="en-US" sz="240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移動人口の連続条件： </a:t>
            </a:r>
          </a:p>
          <a:p>
            <a:pPr algn="just"/>
            <a:r>
              <a:rPr lang="ja-JP" altLang="en-US" sz="2000">
                <a:effectLst/>
                <a:latin typeface="MS Mincho" panose="02020609040205080304" pitchFamily="49" charset="-128"/>
                <a:ea typeface="MS Mincho" panose="02020609040205080304" pitchFamily="49" charset="-128"/>
              </a:rPr>
              <a:t>（添字が領域外に出ないよう調整必要） </a:t>
            </a:r>
          </a:p>
          <a:p>
            <a:pPr algn="just"/>
            <a:r>
              <a:rPr lang="en-US" altLang="ja-JP" sz="2400" dirty="0">
                <a:effectLst/>
                <a:latin typeface="Cambria Math" panose="02040503050406030204" pitchFamily="18" charset="0"/>
              </a:rPr>
              <a:t>   </a:t>
            </a:r>
            <a:r>
              <a:rPr lang="ja-JP" altLang="en-US" sz="2400">
                <a:effectLst/>
                <a:latin typeface="Cambria Math" panose="02040503050406030204" pitchFamily="18" charset="0"/>
              </a:rPr>
              <a:t>𝑢</a:t>
            </a:r>
            <a:r>
              <a:rPr lang="ja-JP" altLang="en-US" sz="2400" baseline="-25000">
                <a:effectLst/>
                <a:latin typeface="Cambria Math" panose="02040503050406030204" pitchFamily="18" charset="0"/>
              </a:rPr>
              <a:t>𝑖</a:t>
            </a:r>
            <a:r>
              <a:rPr lang="en-US" altLang="ja-JP" sz="2400" baseline="-25000" dirty="0">
                <a:effectLst/>
                <a:latin typeface="Cambria Math" panose="02040503050406030204" pitchFamily="18" charset="0"/>
              </a:rPr>
              <a:t>,𝑗,𝑡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𝐹</a:t>
            </a:r>
            <a:r>
              <a:rPr lang="en-US" altLang="ja-JP" sz="2400" dirty="0">
                <a:effectLst/>
                <a:latin typeface="Cambria Math" panose="02040503050406030204" pitchFamily="18" charset="0"/>
              </a:rPr>
              <a:t> </a:t>
            </a:r>
            <a:r>
              <a:rPr lang="en-US" altLang="ja-JP" sz="2400" baseline="-25000" dirty="0">
                <a:effectLst/>
                <a:latin typeface="Cambria Math" panose="02040503050406030204" pitchFamily="18" charset="0"/>
              </a:rPr>
              <a:t>𝑖,𝑗,𝑡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𝑅</a:t>
            </a:r>
            <a:r>
              <a:rPr lang="en-US" altLang="ja-JP" sz="2400" dirty="0">
                <a:effectLst/>
                <a:latin typeface="Cambria Math" panose="02040503050406030204" pitchFamily="18" charset="0"/>
              </a:rPr>
              <a:t> </a:t>
            </a:r>
            <a:r>
              <a:rPr lang="en-US" altLang="ja-JP" sz="2400" baseline="-25000" dirty="0">
                <a:effectLst/>
                <a:latin typeface="Cambria Math" panose="02040503050406030204" pitchFamily="18" charset="0"/>
              </a:rPr>
              <a:t>𝑖,𝑗,𝑡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𝐿 𝑖,𝑗,𝑡</a:t>
            </a:r>
            <a:r>
              <a:rPr lang="en-US" altLang="ja-JP" sz="2400" dirty="0">
                <a:effectLst/>
                <a:latin typeface="Cambria Math" panose="02040503050406030204" pitchFamily="18" charset="0"/>
              </a:rPr>
              <a:t>, </a:t>
            </a:r>
            <a:r>
              <a:rPr lang="en-US" altLang="ja-JP" sz="2000" dirty="0">
                <a:effectLst/>
                <a:latin typeface="Cambria Math" panose="02040503050406030204" pitchFamily="18" charset="0"/>
              </a:rPr>
              <a:t>∀𝑖,𝑗,𝑡  	</a:t>
            </a:r>
            <a:r>
              <a:rPr lang="en-US" altLang="ja-JP" sz="2000" dirty="0">
                <a:effectLst/>
                <a:latin typeface="MS Mincho" panose="02020609040205080304" pitchFamily="49" charset="-128"/>
                <a:ea typeface="MS Mincho" panose="02020609040205080304" pitchFamily="49" charset="-128"/>
              </a:rPr>
              <a:t>(5)</a:t>
            </a:r>
            <a:r>
              <a:rPr lang="en-US" altLang="ja-JP" sz="2400" dirty="0">
                <a:effectLst/>
                <a:latin typeface="MS Mincho" panose="02020609040205080304" pitchFamily="49" charset="-128"/>
                <a:ea typeface="MS Mincho" panose="02020609040205080304" pitchFamily="49" charset="-128"/>
              </a:rPr>
              <a:t> </a:t>
            </a:r>
            <a:endParaRPr lang="ja-JP" altLang="en-US" sz="2400">
              <a:effectLst/>
              <a:latin typeface="Cambria Math" panose="02040503050406030204" pitchFamily="18" charset="0"/>
            </a:endParaRPr>
          </a:p>
          <a:p>
            <a:pPr algn="just"/>
            <a:r>
              <a:rPr lang="ja-JP" altLang="en-US" sz="2400">
                <a:effectLst/>
                <a:latin typeface="Cambria Math" panose="02040503050406030204" pitchFamily="18" charset="0"/>
              </a:rPr>
              <a:t>𝑣</a:t>
            </a:r>
            <a:r>
              <a:rPr lang="ja-JP" altLang="en-US" sz="2400" baseline="-25000">
                <a:effectLst/>
                <a:latin typeface="Cambria Math" panose="02040503050406030204" pitchFamily="18" charset="0"/>
              </a:rPr>
              <a:t>𝑖</a:t>
            </a:r>
            <a:r>
              <a:rPr lang="en-US" altLang="ja-JP" sz="2400" baseline="-25000" dirty="0">
                <a:effectLst/>
                <a:latin typeface="Cambria Math" panose="02040503050406030204" pitchFamily="18" charset="0"/>
              </a:rPr>
              <a:t>,𝑗,𝑡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𝐹 𝑖,𝑗−1,𝑡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𝑅 𝑖−1,𝑗,𝑡</a:t>
            </a:r>
            <a:r>
              <a:rPr lang="en-US" altLang="ja-JP" sz="2400" dirty="0">
                <a:effectLst/>
                <a:latin typeface="Cambria Math" panose="02040503050406030204" pitchFamily="18" charset="0"/>
              </a:rPr>
              <a:t>+𝑚</a:t>
            </a:r>
            <a:r>
              <a:rPr lang="en-US" altLang="ja-JP" sz="2400" baseline="-25000" dirty="0">
                <a:effectLst/>
                <a:latin typeface="Cambria Math" panose="02040503050406030204" pitchFamily="18" charset="0"/>
              </a:rPr>
              <a:t>𝐿 𝑖+1,𝑗,𝑡</a:t>
            </a:r>
            <a:r>
              <a:rPr lang="en-US" altLang="ja-JP" sz="2400" dirty="0">
                <a:effectLst/>
                <a:latin typeface="Cambria Math" panose="02040503050406030204" pitchFamily="18" charset="0"/>
              </a:rPr>
              <a:t>, </a:t>
            </a:r>
            <a:r>
              <a:rPr lang="en-US" altLang="ja-JP" sz="2000" dirty="0">
                <a:effectLst/>
                <a:latin typeface="Cambria Math" panose="02040503050406030204" pitchFamily="18" charset="0"/>
              </a:rPr>
              <a:t>∀𝑖,𝑗,𝑡</a:t>
            </a:r>
            <a:r>
              <a:rPr lang="en-US" altLang="ja-JP" sz="2000" dirty="0">
                <a:effectLst/>
                <a:latin typeface="MS Mincho" panose="02020609040205080304" pitchFamily="49" charset="-128"/>
                <a:ea typeface="MS Mincho" panose="02020609040205080304" pitchFamily="49" charset="-128"/>
              </a:rPr>
              <a:t>(6</a:t>
            </a:r>
            <a:r>
              <a:rPr lang="en-US" altLang="ja-JP" sz="2000" dirty="0">
                <a:latin typeface="MS Mincho" panose="02020609040205080304" pitchFamily="49" charset="-128"/>
                <a:ea typeface="MS Mincho" panose="02020609040205080304" pitchFamily="49" charset="-128"/>
              </a:rPr>
              <a:t>)</a:t>
            </a:r>
            <a:endParaRPr lang="ja-JP" altLang="en-US" sz="240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マス目の人口収容容量制約：</a:t>
            </a:r>
            <a:r>
              <a:rPr lang="ja-JP" altLang="en-US" sz="2400">
                <a:effectLst/>
                <a:latin typeface="MS Mincho" panose="02020609040205080304" pitchFamily="49" charset="-128"/>
                <a:ea typeface="MS Mincho" panose="02020609040205080304" pitchFamily="49" charset="-128"/>
              </a:rPr>
              <a:t> </a:t>
            </a:r>
            <a:endParaRPr lang="en-US" altLang="ja-JP" sz="2400" dirty="0">
              <a:effectLst/>
              <a:latin typeface="MS Mincho" panose="02020609040205080304" pitchFamily="49" charset="-128"/>
              <a:ea typeface="MS Mincho" panose="02020609040205080304" pitchFamily="49" charset="-128"/>
            </a:endParaRPr>
          </a:p>
          <a:p>
            <a:pPr algn="just"/>
            <a:r>
              <a:rPr lang="en-US" altLang="ja-JP" sz="2400" dirty="0">
                <a:effectLst/>
                <a:latin typeface="Cambria Math" panose="02040503050406030204" pitchFamily="18" charset="0"/>
              </a:rPr>
              <a:t>   </a:t>
            </a:r>
            <a:r>
              <a:rPr lang="ja-JP" altLang="en-US" sz="2400">
                <a:effectLst/>
                <a:latin typeface="Cambria Math" panose="02040503050406030204" pitchFamily="18" charset="0"/>
              </a:rPr>
              <a:t>𝑝</a:t>
            </a:r>
            <a:r>
              <a:rPr lang="ja-JP" altLang="en-US" sz="2400" baseline="-25000">
                <a:effectLst/>
                <a:latin typeface="Cambria Math" panose="02040503050406030204" pitchFamily="18" charset="0"/>
              </a:rPr>
              <a:t>𝑖</a:t>
            </a:r>
            <a:r>
              <a:rPr lang="en-US" altLang="ja-JP" sz="2400" baseline="-25000" dirty="0">
                <a:effectLst/>
                <a:latin typeface="Cambria Math" panose="02040503050406030204" pitchFamily="18" charset="0"/>
              </a:rPr>
              <a:t>,𝑗,𝑡</a:t>
            </a:r>
            <a:r>
              <a:rPr lang="en-US" altLang="ja-JP" sz="2400" dirty="0">
                <a:effectLst/>
                <a:latin typeface="Cambria Math" panose="02040503050406030204" pitchFamily="18" charset="0"/>
              </a:rPr>
              <a:t>≤𝐶</a:t>
            </a:r>
            <a:r>
              <a:rPr lang="en-US" altLang="ja-JP" sz="2400" baseline="-25000" dirty="0">
                <a:effectLst/>
                <a:latin typeface="Cambria Math" panose="02040503050406030204" pitchFamily="18" charset="0"/>
              </a:rPr>
              <a:t>𝑖,𝑗 </a:t>
            </a:r>
            <a:r>
              <a:rPr lang="en-US" altLang="ja-JP" sz="2400" dirty="0">
                <a:effectLst/>
                <a:latin typeface="Cambria Math" panose="02040503050406030204" pitchFamily="18" charset="0"/>
              </a:rPr>
              <a:t>,  </a:t>
            </a:r>
            <a:r>
              <a:rPr lang="en-US" altLang="ja-JP" sz="2000" dirty="0">
                <a:effectLst/>
                <a:latin typeface="Cambria Math" panose="02040503050406030204" pitchFamily="18" charset="0"/>
              </a:rPr>
              <a:t>∀𝑖,𝑗,𝑡  			</a:t>
            </a:r>
            <a:r>
              <a:rPr lang="en-US" altLang="ja-JP" sz="2000" dirty="0">
                <a:effectLst/>
                <a:latin typeface="MS Mincho" panose="02020609040205080304" pitchFamily="49" charset="-128"/>
                <a:ea typeface="MS Mincho" panose="02020609040205080304" pitchFamily="49" charset="-128"/>
              </a:rPr>
              <a:t>(7) </a:t>
            </a:r>
            <a:endParaRPr lang="ja-JP" altLang="en-US" sz="240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移動量制約： </a:t>
            </a:r>
            <a:endParaRPr lang="en-US" altLang="ja-JP" sz="2000" dirty="0">
              <a:effectLst/>
              <a:latin typeface="MS Mincho" panose="02020609040205080304" pitchFamily="49" charset="-128"/>
              <a:ea typeface="MS Mincho" panose="02020609040205080304" pitchFamily="49" charset="-128"/>
            </a:endParaRPr>
          </a:p>
          <a:p>
            <a:pPr algn="just"/>
            <a:r>
              <a:rPr lang="en-US" altLang="ja-JP" sz="2400" dirty="0">
                <a:effectLst/>
                <a:latin typeface="Cambria Math" panose="02040503050406030204" pitchFamily="18" charset="0"/>
              </a:rPr>
              <a:t>   </a:t>
            </a:r>
            <a:r>
              <a:rPr lang="ja-JP" altLang="en-US" sz="2400">
                <a:effectLst/>
                <a:latin typeface="Cambria Math" panose="02040503050406030204" pitchFamily="18" charset="0"/>
              </a:rPr>
              <a:t>𝑚</a:t>
            </a:r>
            <a:r>
              <a:rPr lang="ja-JP" altLang="en-US" sz="2400" baseline="-25000">
                <a:effectLst/>
                <a:latin typeface="Cambria Math" panose="02040503050406030204" pitchFamily="18" charset="0"/>
              </a:rPr>
              <a:t>𝑘 𝑖</a:t>
            </a:r>
            <a:r>
              <a:rPr lang="en-US" altLang="ja-JP" sz="2400" baseline="-25000" dirty="0">
                <a:effectLst/>
                <a:latin typeface="Cambria Math" panose="02040503050406030204" pitchFamily="18" charset="0"/>
              </a:rPr>
              <a:t>,𝑗,𝑡</a:t>
            </a:r>
            <a:r>
              <a:rPr lang="en-US" altLang="ja-JP" sz="2400" dirty="0">
                <a:effectLst/>
                <a:latin typeface="Cambria Math" panose="02040503050406030204" pitchFamily="18" charset="0"/>
              </a:rPr>
              <a:t>≤𝑆</a:t>
            </a:r>
            <a:r>
              <a:rPr lang="en-US" altLang="ja-JP" sz="2400" baseline="-25000" dirty="0">
                <a:effectLst/>
                <a:latin typeface="Cambria Math" panose="02040503050406030204" pitchFamily="18" charset="0"/>
              </a:rPr>
              <a:t>𝑖,𝑗</a:t>
            </a:r>
            <a:r>
              <a:rPr lang="en-US" altLang="ja-JP" sz="2400" dirty="0">
                <a:effectLst/>
                <a:latin typeface="Cambria Math" panose="02040503050406030204" pitchFamily="18" charset="0"/>
              </a:rPr>
              <a:t>=2 ,  </a:t>
            </a:r>
            <a:r>
              <a:rPr lang="en-US" altLang="ja-JP" sz="2000" dirty="0">
                <a:effectLst/>
                <a:latin typeface="Cambria Math" panose="02040503050406030204" pitchFamily="18" charset="0"/>
              </a:rPr>
              <a:t>∀𝑖,𝑗,𝑘,𝑡  		</a:t>
            </a:r>
            <a:r>
              <a:rPr lang="en-US" altLang="ja-JP" sz="2000" dirty="0">
                <a:effectLst/>
                <a:latin typeface="MS Mincho" panose="02020609040205080304" pitchFamily="49" charset="-128"/>
                <a:ea typeface="MS Mincho" panose="02020609040205080304" pitchFamily="49" charset="-128"/>
              </a:rPr>
              <a:t>(8)</a:t>
            </a:r>
            <a:r>
              <a:rPr lang="en-US" altLang="ja-JP" sz="2400" dirty="0">
                <a:effectLst/>
                <a:latin typeface="MS Mincho" panose="02020609040205080304" pitchFamily="49" charset="-128"/>
                <a:ea typeface="MS Mincho" panose="02020609040205080304" pitchFamily="49" charset="-128"/>
              </a:rPr>
              <a:t> </a:t>
            </a:r>
            <a:endParaRPr lang="ja-JP" altLang="en-US" sz="2400">
              <a:effectLst/>
              <a:latin typeface="Cambria Math" panose="02040503050406030204" pitchFamily="18" charset="0"/>
            </a:endParaRPr>
          </a:p>
          <a:p>
            <a:pPr algn="just"/>
            <a:r>
              <a:rPr lang="ja-JP" altLang="en-US" sz="2000">
                <a:effectLst/>
                <a:latin typeface="MS Mincho" panose="02020609040205080304" pitchFamily="49" charset="-128"/>
                <a:ea typeface="MS Mincho" panose="02020609040205080304" pitchFamily="49" charset="-128"/>
              </a:rPr>
              <a:t>初期人口： </a:t>
            </a:r>
            <a:endParaRPr lang="en-US" altLang="ja-JP" sz="2000" dirty="0">
              <a:effectLst/>
              <a:latin typeface="MS Mincho" panose="02020609040205080304" pitchFamily="49" charset="-128"/>
              <a:ea typeface="MS Mincho" panose="02020609040205080304" pitchFamily="49" charset="-128"/>
            </a:endParaRPr>
          </a:p>
          <a:p>
            <a:pPr algn="just"/>
            <a:r>
              <a:rPr lang="en-US" altLang="ja-JP" sz="2400" dirty="0">
                <a:effectLst/>
                <a:latin typeface="Cambria Math" panose="02040503050406030204" pitchFamily="18" charset="0"/>
              </a:rPr>
              <a:t>   </a:t>
            </a:r>
            <a:r>
              <a:rPr lang="ja-JP" altLang="en-US" sz="2400">
                <a:effectLst/>
                <a:latin typeface="Cambria Math" panose="02040503050406030204" pitchFamily="18" charset="0"/>
              </a:rPr>
              <a:t>𝑝</a:t>
            </a:r>
            <a:r>
              <a:rPr lang="ja-JP" altLang="en-US" sz="2400" baseline="-25000">
                <a:effectLst/>
                <a:latin typeface="Cambria Math" panose="02040503050406030204" pitchFamily="18" charset="0"/>
              </a:rPr>
              <a:t>𝑖</a:t>
            </a:r>
            <a:r>
              <a:rPr lang="en-US" altLang="ja-JP" sz="2400" baseline="-25000" dirty="0">
                <a:effectLst/>
                <a:latin typeface="Cambria Math" panose="02040503050406030204" pitchFamily="18" charset="0"/>
              </a:rPr>
              <a:t>,𝑗,1</a:t>
            </a:r>
            <a:r>
              <a:rPr lang="en-US" altLang="ja-JP" sz="2400" dirty="0">
                <a:effectLst/>
                <a:latin typeface="Cambria Math" panose="02040503050406030204" pitchFamily="18" charset="0"/>
              </a:rPr>
              <a:t>≥𝐷</a:t>
            </a:r>
            <a:r>
              <a:rPr lang="en-US" altLang="ja-JP" sz="2400" baseline="-25000" dirty="0">
                <a:effectLst/>
                <a:latin typeface="Cambria Math" panose="02040503050406030204" pitchFamily="18" charset="0"/>
              </a:rPr>
              <a:t>𝑖,𝑗 </a:t>
            </a:r>
            <a:r>
              <a:rPr lang="en-US" altLang="ja-JP" sz="2400" dirty="0">
                <a:effectLst/>
                <a:latin typeface="Cambria Math" panose="02040503050406030204" pitchFamily="18" charset="0"/>
              </a:rPr>
              <a:t>, </a:t>
            </a:r>
            <a:r>
              <a:rPr lang="en-US" altLang="ja-JP" sz="2000" dirty="0">
                <a:effectLst/>
                <a:latin typeface="Cambria Math" panose="02040503050406030204" pitchFamily="18" charset="0"/>
              </a:rPr>
              <a:t>∀𝑖,𝑗   			</a:t>
            </a:r>
            <a:r>
              <a:rPr lang="en-US" altLang="ja-JP" sz="2000" dirty="0">
                <a:effectLst/>
                <a:latin typeface="MS Mincho" panose="02020609040205080304" pitchFamily="49" charset="-128"/>
                <a:ea typeface="MS Mincho" panose="02020609040205080304" pitchFamily="49" charset="-128"/>
              </a:rPr>
              <a:t>(9)</a:t>
            </a:r>
            <a:r>
              <a:rPr lang="en-US" altLang="ja-JP" sz="2400" dirty="0">
                <a:effectLst/>
                <a:latin typeface="MS Mincho" panose="02020609040205080304" pitchFamily="49" charset="-128"/>
                <a:ea typeface="MS Mincho" panose="02020609040205080304" pitchFamily="49" charset="-128"/>
              </a:rPr>
              <a:t> </a:t>
            </a:r>
            <a:endParaRPr lang="ja-JP" altLang="en-US" sz="2000">
              <a:effectLst/>
              <a:latin typeface="Cambria Math" panose="02040503050406030204" pitchFamily="18" charset="0"/>
            </a:endParaRPr>
          </a:p>
        </p:txBody>
      </p:sp>
    </p:spTree>
    <p:extLst>
      <p:ext uri="{BB962C8B-B14F-4D97-AF65-F5344CB8AC3E}">
        <p14:creationId xmlns:p14="http://schemas.microsoft.com/office/powerpoint/2010/main" val="235571922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1660" y="136525"/>
            <a:ext cx="8892340" cy="423110"/>
          </a:xfrm>
        </p:spPr>
        <p:txBody>
          <a:bodyPr>
            <a:normAutofit fontScale="90000"/>
          </a:bodyPr>
          <a:lstStyle/>
          <a:p>
            <a:pPr eaLnBrk="1" hangingPunct="1"/>
            <a:r>
              <a:rPr lang="en-US" altLang="en-US" sz="3100" b="1" dirty="0" err="1"/>
              <a:t>津波避難ゲーム最適化モデル</a:t>
            </a:r>
            <a:r>
              <a:rPr lang="en-US" altLang="en-US" sz="2700" b="1" dirty="0"/>
              <a:t>(</a:t>
            </a:r>
            <a:r>
              <a:rPr lang="en-US" altLang="en-US" sz="2700" b="1" dirty="0" err="1"/>
              <a:t>プログラムコード</a:t>
            </a:r>
            <a:r>
              <a:rPr lang="en-US" altLang="en-US" sz="2700" b="1" dirty="0"/>
              <a:t>）</a:t>
            </a:r>
            <a:endParaRPr lang="en-US" altLang="en-US" b="1" dirty="0"/>
          </a:p>
        </p:txBody>
      </p:sp>
      <p:sp>
        <p:nvSpPr>
          <p:cNvPr id="10" name="スライド番号プレースホルダー 9">
            <a:extLst>
              <a:ext uri="{FF2B5EF4-FFF2-40B4-BE49-F238E27FC236}">
                <a16:creationId xmlns:a16="http://schemas.microsoft.com/office/drawing/2014/main" id="{A7060BB2-7A93-E48F-07A3-9A4E8C72F386}"/>
              </a:ext>
            </a:extLst>
          </p:cNvPr>
          <p:cNvSpPr>
            <a:spLocks noGrp="1"/>
          </p:cNvSpPr>
          <p:nvPr>
            <p:ph type="sldNum" sz="quarter" idx="12"/>
          </p:nvPr>
        </p:nvSpPr>
        <p:spPr/>
        <p:txBody>
          <a:bodyPr/>
          <a:lstStyle/>
          <a:p>
            <a:pPr>
              <a:defRPr/>
            </a:pPr>
            <a:fld id="{364AAD70-B2AB-468D-BAF5-A2084D53FFFD}" type="slidenum">
              <a:rPr lang="en-GB" altLang="en-US" smtClean="0"/>
              <a:pPr>
                <a:defRPr/>
              </a:pPr>
              <a:t>22</a:t>
            </a:fld>
            <a:endParaRPr lang="en-GB" altLang="en-US" dirty="0"/>
          </a:p>
        </p:txBody>
      </p:sp>
      <p:sp>
        <p:nvSpPr>
          <p:cNvPr id="9" name="テキスト ボックス 8">
            <a:extLst>
              <a:ext uri="{FF2B5EF4-FFF2-40B4-BE49-F238E27FC236}">
                <a16:creationId xmlns:a16="http://schemas.microsoft.com/office/drawing/2014/main" id="{1DCDECEC-41F5-9108-B2C2-B38B549E2720}"/>
              </a:ext>
            </a:extLst>
          </p:cNvPr>
          <p:cNvSpPr txBox="1"/>
          <p:nvPr/>
        </p:nvSpPr>
        <p:spPr>
          <a:xfrm>
            <a:off x="683231" y="751344"/>
            <a:ext cx="7777537" cy="5355312"/>
          </a:xfrm>
          <a:prstGeom prst="rect">
            <a:avLst/>
          </a:prstGeom>
          <a:solidFill>
            <a:schemeClr val="bg1"/>
          </a:solidFill>
        </p:spPr>
        <p:txBody>
          <a:bodyPr wrap="square">
            <a:spAutoFit/>
          </a:bodyPr>
          <a:lstStyle/>
          <a:p>
            <a:r>
              <a:rPr lang="en-US"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　第</a:t>
            </a:r>
            <a:r>
              <a:rPr lang="en-US" altLang="ja-JP" sz="900" b="0" dirty="0">
                <a:solidFill>
                  <a:srgbClr val="6A9955"/>
                </a:solidFill>
                <a:effectLst/>
                <a:latin typeface="Menlo" panose="020B0609030804020204" pitchFamily="49" charset="0"/>
              </a:rPr>
              <a:t>3</a:t>
            </a:r>
            <a:r>
              <a:rPr lang="ja-JP" altLang="en-US" sz="900" b="0">
                <a:solidFill>
                  <a:srgbClr val="6A9955"/>
                </a:solidFill>
                <a:effectLst/>
                <a:latin typeface="Menlo" panose="020B0609030804020204" pitchFamily="49" charset="0"/>
              </a:rPr>
              <a:t>章　最適　計算　</a:t>
            </a:r>
            <a:r>
              <a:rPr lang="en-US" altLang="ja-JP" sz="900" b="0" dirty="0">
                <a:solidFill>
                  <a:srgbClr val="6A9955"/>
                </a:solidFill>
                <a:effectLst/>
                <a:latin typeface="Menlo" panose="020B0609030804020204" pitchFamily="49" charset="0"/>
              </a:rPr>
              <a:t>-----------------------------------------------------------</a:t>
            </a:r>
            <a:endParaRPr lang="ja-JP" altLang="en-US" sz="900" b="0">
              <a:solidFill>
                <a:srgbClr val="CCCCCC"/>
              </a:solidFill>
              <a:effectLst/>
              <a:latin typeface="Menlo" panose="020B0609030804020204" pitchFamily="49" charset="0"/>
            </a:endParaRPr>
          </a:p>
          <a:p>
            <a:r>
              <a:rPr lang="en" altLang="ja-JP" sz="900" b="0" dirty="0">
                <a:solidFill>
                  <a:srgbClr val="569CD6"/>
                </a:solidFill>
                <a:effectLst/>
                <a:latin typeface="Menlo" panose="020B0609030804020204" pitchFamily="49" charset="0"/>
              </a:rPr>
              <a:t>def</a:t>
            </a:r>
            <a:r>
              <a:rPr lang="en" altLang="ja-JP" sz="900" b="0" dirty="0">
                <a:solidFill>
                  <a:srgbClr val="CCCCCC"/>
                </a:solidFill>
                <a:effectLst/>
                <a:latin typeface="Menlo" panose="020B0609030804020204" pitchFamily="49" charset="0"/>
              </a:rPr>
              <a:t> </a:t>
            </a:r>
            <a:r>
              <a:rPr lang="en" altLang="ja-JP" sz="900" b="0" dirty="0" err="1">
                <a:solidFill>
                  <a:srgbClr val="DCDCAA"/>
                </a:solidFill>
                <a:effectLst/>
                <a:latin typeface="Menlo" panose="020B0609030804020204" pitchFamily="49" charset="0"/>
              </a:rPr>
              <a:t>OptEvacModel</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ここから最適避難モデルの定式化</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model</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Model( </a:t>
            </a:r>
            <a:r>
              <a:rPr lang="en" altLang="ja-JP" sz="900" b="0" dirty="0">
                <a:solidFill>
                  <a:srgbClr val="CE9178"/>
                </a:solidFill>
                <a:effectLst/>
                <a:latin typeface="Menlo" panose="020B0609030804020204" pitchFamily="49" charset="0"/>
              </a:rPr>
              <a:t>"Game9Model_1"</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メッシュ版のモデル名</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mF</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mB</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mL</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内生変数</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内生変数定義</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t</a:t>
            </a:r>
            <a:r>
              <a:rPr lang="ja-JP" altLang="en-US" sz="900" b="0">
                <a:solidFill>
                  <a:srgbClr val="6A9955"/>
                </a:solidFill>
                <a:effectLst/>
                <a:latin typeface="Menlo" panose="020B0609030804020204" pitchFamily="49" charset="0"/>
              </a:rPr>
              <a:t>ターンのマス目からの各方向の移動量</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Time</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p>
          <a:p>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"mF(</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上向 </a:t>
            </a:r>
            <a:r>
              <a:rPr lang="en" altLang="ja-JP" sz="900" b="0" dirty="0">
                <a:solidFill>
                  <a:srgbClr val="6A9955"/>
                </a:solidFill>
                <a:effectLst/>
                <a:latin typeface="Menlo" panose="020B0609030804020204" pitchFamily="49" charset="0"/>
              </a:rPr>
              <a:t>j-1</a:t>
            </a:r>
            <a:r>
              <a:rPr lang="ja-JP" altLang="en-US" sz="900" b="0">
                <a:solidFill>
                  <a:srgbClr val="6A9955"/>
                </a:solidFill>
                <a:effectLst/>
                <a:latin typeface="Menlo" panose="020B0609030804020204" pitchFamily="49" charset="0"/>
              </a:rPr>
              <a:t>へ</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mB</a:t>
            </a:r>
            <a:r>
              <a:rPr lang="en" altLang="ja-JP" sz="900" b="0" dirty="0">
                <a:solidFill>
                  <a:srgbClr val="CE9178"/>
                </a:solidFill>
                <a:effectLst/>
                <a:latin typeface="Menlo" panose="020B0609030804020204" pitchFamily="49" charset="0"/>
              </a:rPr>
              <a:t>(</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下向 </a:t>
            </a:r>
            <a:r>
              <a:rPr lang="en" altLang="ja-JP" sz="900" b="0" dirty="0">
                <a:solidFill>
                  <a:srgbClr val="6A9955"/>
                </a:solidFill>
                <a:effectLst/>
                <a:latin typeface="Menlo" panose="020B0609030804020204" pitchFamily="49" charset="0"/>
              </a:rPr>
              <a:t>j+1</a:t>
            </a:r>
            <a:r>
              <a:rPr lang="ja-JP" altLang="en-US" sz="900" b="0">
                <a:solidFill>
                  <a:srgbClr val="6A9955"/>
                </a:solidFill>
                <a:effectLst/>
                <a:latin typeface="Menlo" panose="020B0609030804020204" pitchFamily="49" charset="0"/>
              </a:rPr>
              <a:t>へ</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"mL(</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左向 </a:t>
            </a:r>
            <a:r>
              <a:rPr lang="en" altLang="ja-JP" sz="900" b="0" dirty="0">
                <a:solidFill>
                  <a:srgbClr val="6A9955"/>
                </a:solidFill>
                <a:effectLst/>
                <a:latin typeface="Menlo" panose="020B0609030804020204" pitchFamily="49" charset="0"/>
              </a:rPr>
              <a:t>i-1</a:t>
            </a:r>
            <a:r>
              <a:rPr lang="ja-JP" altLang="en-US" sz="900" b="0">
                <a:solidFill>
                  <a:srgbClr val="6A9955"/>
                </a:solidFill>
                <a:effectLst/>
                <a:latin typeface="Menlo" panose="020B0609030804020204" pitchFamily="49" charset="0"/>
              </a:rPr>
              <a:t>へ</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mR</a:t>
            </a:r>
            <a:r>
              <a:rPr lang="en" altLang="ja-JP" sz="900" b="0" dirty="0">
                <a:solidFill>
                  <a:srgbClr val="CE9178"/>
                </a:solidFill>
                <a:effectLst/>
                <a:latin typeface="Menlo" panose="020B0609030804020204" pitchFamily="49" charset="0"/>
              </a:rPr>
              <a:t>(</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右向 </a:t>
            </a:r>
            <a:r>
              <a:rPr lang="en" altLang="ja-JP" sz="900" b="0" dirty="0">
                <a:solidFill>
                  <a:srgbClr val="6A9955"/>
                </a:solidFill>
                <a:effectLst/>
                <a:latin typeface="Menlo" panose="020B0609030804020204" pitchFamily="49" charset="0"/>
              </a:rPr>
              <a:t>i+1</a:t>
            </a:r>
            <a:r>
              <a:rPr lang="ja-JP" altLang="en-US" sz="900" b="0">
                <a:solidFill>
                  <a:srgbClr val="6A9955"/>
                </a:solidFill>
                <a:effectLst/>
                <a:latin typeface="Menlo" panose="020B0609030804020204" pitchFamily="49" charset="0"/>
              </a:rPr>
              <a:t>へ</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t</a:t>
            </a:r>
            <a:r>
              <a:rPr lang="ja-JP" altLang="en-US" sz="900" b="0">
                <a:solidFill>
                  <a:srgbClr val="6A9955"/>
                </a:solidFill>
                <a:effectLst/>
                <a:latin typeface="Menlo" panose="020B0609030804020204" pitchFamily="49" charset="0"/>
              </a:rPr>
              <a:t>ターンのマス目の中の存在量 </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Time</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p>
          <a:p>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"p(</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存在人数</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"u(</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出発人数</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C"</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name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"v(</a:t>
            </a:r>
            <a:r>
              <a:rPr lang="en" altLang="ja-JP" sz="900" b="0" dirty="0">
                <a:solidFill>
                  <a:srgbClr val="569CD6"/>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err="1">
                <a:solidFill>
                  <a:srgbClr val="CE9178"/>
                </a:solidFill>
                <a:effectLst/>
                <a:latin typeface="Menlo" panose="020B0609030804020204" pitchFamily="49" charset="0"/>
              </a:rPr>
              <a:t>,</a:t>
            </a:r>
            <a:r>
              <a:rPr lang="en" altLang="ja-JP" sz="900" b="0" dirty="0" err="1">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到着人数</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避難の終了時刻（ターン）</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name</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避難終了時刻</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Time</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.addVar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vtype</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"B"</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name</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a:t>
            </a:r>
            <a:r>
              <a:rPr lang="en" altLang="ja-JP" sz="900" b="0" dirty="0" err="1">
                <a:solidFill>
                  <a:srgbClr val="CE9178"/>
                </a:solidFill>
                <a:effectLst/>
                <a:latin typeface="Menlo" panose="020B0609030804020204" pitchFamily="49" charset="0"/>
              </a:rPr>
              <a:t>tf</a:t>
            </a:r>
            <a:r>
              <a:rPr lang="en" altLang="ja-JP" sz="900" b="0" dirty="0">
                <a:solidFill>
                  <a:srgbClr val="CE9178"/>
                </a:solidFill>
                <a:effectLst/>
                <a:latin typeface="Menlo" panose="020B0609030804020204" pitchFamily="49" charset="0"/>
              </a:rPr>
              <a:t>(</a:t>
            </a:r>
            <a:r>
              <a:rPr lang="en" altLang="ja-JP" sz="900" b="0" dirty="0">
                <a:solidFill>
                  <a:srgbClr val="569CD6"/>
                </a:solidFill>
                <a:effectLst/>
                <a:latin typeface="Menlo" panose="020B0609030804020204" pitchFamily="49" charset="0"/>
              </a:rPr>
              <a:t>%s</a:t>
            </a:r>
            <a:r>
              <a:rPr lang="en" altLang="ja-JP" sz="900" b="0" dirty="0">
                <a:solidFill>
                  <a:srgbClr val="CE9178"/>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避難終了後であることを表す</a:t>
            </a:r>
            <a:r>
              <a:rPr lang="en-US" altLang="ja-JP" sz="900" b="0" dirty="0">
                <a:solidFill>
                  <a:srgbClr val="6A9955"/>
                </a:solidFill>
                <a:effectLst/>
                <a:latin typeface="Menlo" panose="020B0609030804020204" pitchFamily="49" charset="0"/>
              </a:rPr>
              <a:t>0-1</a:t>
            </a:r>
            <a:r>
              <a:rPr lang="ja-JP" altLang="en-US" sz="900" b="0">
                <a:solidFill>
                  <a:srgbClr val="6A9955"/>
                </a:solidFill>
                <a:effectLst/>
                <a:latin typeface="Menlo" panose="020B0609030804020204" pitchFamily="49" charset="0"/>
              </a:rPr>
              <a:t>変数</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.update</a:t>
            </a:r>
            <a:r>
              <a:rPr lang="en" altLang="ja-JP" sz="900" b="0" dirty="0">
                <a:solidFill>
                  <a:srgbClr val="CCCCCC"/>
                </a:solidFill>
                <a:effectLst/>
                <a:latin typeface="Menlo" panose="020B0609030804020204" pitchFamily="49" charset="0"/>
              </a:rPr>
              <a:t>()</a:t>
            </a:r>
          </a:p>
          <a:p>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目的関数</a:t>
            </a:r>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f)</a:t>
            </a:r>
            <a:r>
              <a:rPr lang="ja-JP" altLang="en" sz="900" b="0">
                <a:solidFill>
                  <a:srgbClr val="6A9955"/>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避難終了時刻の最小化</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.setObjective</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,GRB.MINIMIZE ) </a:t>
            </a:r>
            <a:r>
              <a:rPr lang="en" altLang="ja-JP" sz="900" b="0" dirty="0">
                <a:solidFill>
                  <a:srgbClr val="6A9955"/>
                </a:solidFill>
                <a:effectLst/>
                <a:latin typeface="Menlo" panose="020B0609030804020204" pitchFamily="49" charset="0"/>
              </a:rPr>
              <a:t># formula(1)</a:t>
            </a:r>
            <a:endParaRPr lang="en" altLang="ja-JP" sz="900" b="0" dirty="0">
              <a:solidFill>
                <a:srgbClr val="CCCCCC"/>
              </a:solidFill>
              <a:effectLst/>
              <a:latin typeface="Menlo" panose="020B0609030804020204" pitchFamily="49" charset="0"/>
            </a:endParaRPr>
          </a:p>
          <a:p>
            <a:r>
              <a:rPr lang="en"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避難終了条件（</a:t>
            </a:r>
            <a:r>
              <a:rPr lang="en-US" altLang="ja-JP" sz="900" b="0" dirty="0">
                <a:solidFill>
                  <a:srgbClr val="6A9955"/>
                </a:solidFill>
                <a:effectLst/>
                <a:latin typeface="Menlo" panose="020B0609030804020204" pitchFamily="49" charset="0"/>
              </a:rPr>
              <a:t>2</a:t>
            </a:r>
            <a:r>
              <a:rPr lang="ja-JP" altLang="en-US" sz="900" b="0">
                <a:solidFill>
                  <a:srgbClr val="6A9955"/>
                </a:solidFill>
                <a:effectLst/>
                <a:latin typeface="Menlo" panose="020B0609030804020204" pitchFamily="49" charset="0"/>
              </a:rPr>
              <a:t>） </a:t>
            </a:r>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indicator </a:t>
            </a:r>
            <a:r>
              <a:rPr lang="en" altLang="ja-JP" sz="900" b="0" dirty="0" err="1">
                <a:solidFill>
                  <a:srgbClr val="6A9955"/>
                </a:solidFill>
                <a:effectLst/>
                <a:latin typeface="Menlo" panose="020B0609030804020204" pitchFamily="49" charset="0"/>
              </a:rPr>
              <a:t>varible</a:t>
            </a:r>
            <a:r>
              <a:rPr lang="en" altLang="ja-JP" sz="900" b="0" dirty="0">
                <a:solidFill>
                  <a:srgbClr val="6A9955"/>
                </a:solidFill>
                <a:effectLst/>
                <a:latin typeface="Menlo" panose="020B0609030804020204" pitchFamily="49" charset="0"/>
              </a:rPr>
              <a:t> </a:t>
            </a:r>
            <a:r>
              <a:rPr lang="en" altLang="ja-JP" sz="900" b="0" dirty="0" err="1">
                <a:solidFill>
                  <a:srgbClr val="6A9955"/>
                </a:solidFill>
                <a:effectLst/>
                <a:latin typeface="Menlo" panose="020B0609030804020204" pitchFamily="49" charset="0"/>
              </a:rPr>
              <a:t>tf</a:t>
            </a:r>
            <a:r>
              <a:rPr lang="en" altLang="ja-JP" sz="900" b="0" dirty="0">
                <a:solidFill>
                  <a:srgbClr val="6A9955"/>
                </a:solidFill>
                <a:effectLst/>
                <a:latin typeface="Menlo" panose="020B0609030804020204" pitchFamily="49" charset="0"/>
              </a:rPr>
              <a:t>[t] </a:t>
            </a:r>
            <a:r>
              <a:rPr lang="ja-JP" altLang="en-US" sz="900" b="0">
                <a:solidFill>
                  <a:srgbClr val="6A9955"/>
                </a:solidFill>
                <a:effectLst/>
                <a:latin typeface="Menlo" panose="020B0609030804020204" pitchFamily="49" charset="0"/>
              </a:rPr>
              <a:t>を用いた表現</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&gt;&gt;</a:t>
            </a:r>
            <a:r>
              <a:rPr lang="en" altLang="ja-JP" sz="900" b="0" dirty="0">
                <a:solidFill>
                  <a:srgbClr val="CCCCCC"/>
                </a:solidFill>
                <a:effectLst/>
                <a:latin typeface="Menlo" panose="020B0609030804020204" pitchFamily="49" charset="0"/>
              </a:rPr>
              <a:t> (</a:t>
            </a:r>
            <a:r>
              <a:rPr lang="en" altLang="ja-JP" sz="900" b="0" dirty="0" err="1">
                <a:solidFill>
                  <a:srgbClr val="CCCCCC"/>
                </a:solidFill>
                <a:effectLst/>
                <a:latin typeface="Menlo" panose="020B0609030804020204" pitchFamily="49" charset="0"/>
              </a:rPr>
              <a:t>quicksum</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R</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formula(2)</a:t>
            </a:r>
            <a:endParaRPr lang="en" altLang="ja-JP" sz="900" b="0" dirty="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&gt;&gt;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t&gt;f </a:t>
            </a:r>
            <a:r>
              <a:rPr lang="ja-JP" altLang="en-US" sz="900" b="0">
                <a:solidFill>
                  <a:srgbClr val="6A9955"/>
                </a:solidFill>
                <a:effectLst/>
                <a:latin typeface="Menlo" panose="020B0609030804020204" pitchFamily="49" charset="0"/>
              </a:rPr>
              <a:t>の時点</a:t>
            </a:r>
            <a:r>
              <a:rPr lang="en" altLang="ja-JP" sz="900" b="0" dirty="0">
                <a:solidFill>
                  <a:srgbClr val="6A9955"/>
                </a:solidFill>
                <a:effectLst/>
                <a:latin typeface="Menlo" panose="020B0609030804020204" pitchFamily="49" charset="0"/>
              </a:rPr>
              <a:t>t</a:t>
            </a:r>
            <a:r>
              <a:rPr lang="ja-JP" altLang="en-US" sz="900" b="0">
                <a:solidFill>
                  <a:srgbClr val="6A9955"/>
                </a:solidFill>
                <a:effectLst/>
                <a:latin typeface="Menlo" panose="020B0609030804020204" pitchFamily="49" charset="0"/>
              </a:rPr>
              <a:t>において，</a:t>
            </a:r>
            <a:r>
              <a:rPr lang="en" altLang="ja-JP" sz="900" b="0" dirty="0" err="1">
                <a:solidFill>
                  <a:srgbClr val="6A9955"/>
                </a:solidFill>
                <a:effectLst/>
                <a:latin typeface="Menlo" panose="020B0609030804020204" pitchFamily="49" charset="0"/>
              </a:rPr>
              <a:t>tf</a:t>
            </a:r>
            <a:r>
              <a:rPr lang="en" altLang="ja-JP" sz="900" b="0" dirty="0">
                <a:solidFill>
                  <a:srgbClr val="6A9955"/>
                </a:solidFill>
                <a:effectLst/>
                <a:latin typeface="Menlo" panose="020B0609030804020204" pitchFamily="49" charset="0"/>
              </a:rPr>
              <a:t> =1 </a:t>
            </a:r>
            <a:r>
              <a:rPr lang="ja-JP" altLang="en-US" sz="900" b="0">
                <a:solidFill>
                  <a:srgbClr val="6A9955"/>
                </a:solidFill>
                <a:effectLst/>
                <a:latin typeface="Menlo" panose="020B0609030804020204" pitchFamily="49" charset="0"/>
              </a:rPr>
              <a:t>とする．その時（</a:t>
            </a:r>
            <a:r>
              <a:rPr lang="en-US" altLang="ja-JP" sz="900" b="0" dirty="0">
                <a:solidFill>
                  <a:srgbClr val="6A9955"/>
                </a:solidFill>
                <a:effectLst/>
                <a:latin typeface="Menlo" panose="020B0609030804020204" pitchFamily="49" charset="0"/>
              </a:rPr>
              <a:t>2</a:t>
            </a:r>
            <a:r>
              <a:rPr lang="ja-JP" altLang="en-US" sz="900" b="0">
                <a:solidFill>
                  <a:srgbClr val="6A9955"/>
                </a:solidFill>
                <a:effectLst/>
                <a:latin typeface="Menlo" panose="020B0609030804020204" pitchFamily="49" charset="0"/>
              </a:rPr>
              <a:t>）の右辺は</a:t>
            </a:r>
            <a:r>
              <a:rPr lang="en-US" altLang="ja-JP" sz="900" b="0" dirty="0">
                <a:solidFill>
                  <a:srgbClr val="6A9955"/>
                </a:solidFill>
                <a:effectLst/>
                <a:latin typeface="Menlo" panose="020B0609030804020204" pitchFamily="49" charset="0"/>
              </a:rPr>
              <a:t>0</a:t>
            </a:r>
            <a:r>
              <a:rPr lang="ja-JP" altLang="en-US" sz="900" b="0">
                <a:solidFill>
                  <a:srgbClr val="6A9955"/>
                </a:solidFill>
                <a:effectLst/>
                <a:latin typeface="Menlo" panose="020B0609030804020204" pitchFamily="49" charset="0"/>
              </a:rPr>
              <a:t>となり，危険人口＝</a:t>
            </a:r>
            <a:r>
              <a:rPr lang="en-US" altLang="ja-JP" sz="900" b="0" dirty="0">
                <a:solidFill>
                  <a:srgbClr val="6A9955"/>
                </a:solidFill>
                <a:effectLst/>
                <a:latin typeface="Menlo" panose="020B0609030804020204" pitchFamily="49" charset="0"/>
              </a:rPr>
              <a:t>0</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&gt;&gt;</a:t>
            </a:r>
            <a:r>
              <a:rPr lang="en" altLang="ja-JP" sz="900" b="0" dirty="0">
                <a:solidFill>
                  <a:srgbClr val="CCCCCC"/>
                </a:solidFill>
                <a:effectLst/>
                <a:latin typeface="Menlo" panose="020B0609030804020204" pitchFamily="49" charset="0"/>
              </a:rPr>
              <a:t> (</a:t>
            </a:r>
            <a:r>
              <a:rPr lang="en" altLang="ja-JP" sz="900" b="0" dirty="0" err="1">
                <a:solidFill>
                  <a:srgbClr val="CCCCCC"/>
                </a:solidFill>
                <a:effectLst/>
                <a:latin typeface="Menlo" panose="020B0609030804020204" pitchFamily="49" charset="0"/>
              </a:rPr>
              <a:t>quicksum</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formula(2')</a:t>
            </a:r>
            <a:r>
              <a:rPr lang="ja-JP" altLang="en-US" sz="900" b="0">
                <a:solidFill>
                  <a:srgbClr val="6A9955"/>
                </a:solidFill>
                <a:effectLst/>
                <a:latin typeface="Menlo" panose="020B0609030804020204" pitchFamily="49" charset="0"/>
              </a:rPr>
              <a:t>動かない </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メッシュの保存則</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T</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#formula(3</a:t>
            </a:r>
            <a:r>
              <a:rPr lang="ja-JP" altLang="en" sz="900" b="0">
                <a:solidFill>
                  <a:srgbClr val="6A9955"/>
                </a:solidFill>
                <a:effectLst/>
                <a:latin typeface="Menlo" panose="020B0609030804020204" pitchFamily="49" charset="0"/>
              </a:rPr>
              <a:t>）</a:t>
            </a:r>
            <a:endParaRPr lang="en" altLang="ja-JP" sz="900" b="0" dirty="0">
              <a:solidFill>
                <a:srgbClr val="CCCCCC"/>
              </a:solidFill>
              <a:effectLst/>
              <a:latin typeface="Menlo" panose="020B0609030804020204" pitchFamily="49" charset="0"/>
            </a:endParaRPr>
          </a:p>
        </p:txBody>
      </p:sp>
    </p:spTree>
    <p:extLst>
      <p:ext uri="{BB962C8B-B14F-4D97-AF65-F5344CB8AC3E}">
        <p14:creationId xmlns:p14="http://schemas.microsoft.com/office/powerpoint/2010/main" val="33260934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1660" y="136525"/>
            <a:ext cx="8892340" cy="423110"/>
          </a:xfrm>
        </p:spPr>
        <p:txBody>
          <a:bodyPr>
            <a:normAutofit fontScale="90000"/>
          </a:bodyPr>
          <a:lstStyle/>
          <a:p>
            <a:pPr eaLnBrk="1" hangingPunct="1"/>
            <a:r>
              <a:rPr lang="en-US" altLang="en-US" sz="3100" b="1" dirty="0" err="1"/>
              <a:t>津波避難ゲーム最適化モデル</a:t>
            </a:r>
            <a:r>
              <a:rPr lang="en-US" altLang="en-US" sz="2700" b="1" dirty="0"/>
              <a:t>(</a:t>
            </a:r>
            <a:r>
              <a:rPr lang="en-US" altLang="en-US" sz="2700" b="1" dirty="0" err="1"/>
              <a:t>プログラムコード</a:t>
            </a:r>
            <a:r>
              <a:rPr lang="en-US" altLang="en-US" sz="2700" b="1" dirty="0"/>
              <a:t>）</a:t>
            </a:r>
            <a:endParaRPr lang="en-US" altLang="en-US" b="1" dirty="0"/>
          </a:p>
        </p:txBody>
      </p:sp>
      <p:sp>
        <p:nvSpPr>
          <p:cNvPr id="10" name="スライド番号プレースホルダー 9">
            <a:extLst>
              <a:ext uri="{FF2B5EF4-FFF2-40B4-BE49-F238E27FC236}">
                <a16:creationId xmlns:a16="http://schemas.microsoft.com/office/drawing/2014/main" id="{A7060BB2-7A93-E48F-07A3-9A4E8C72F386}"/>
              </a:ext>
            </a:extLst>
          </p:cNvPr>
          <p:cNvSpPr>
            <a:spLocks noGrp="1"/>
          </p:cNvSpPr>
          <p:nvPr>
            <p:ph type="sldNum" sz="quarter" idx="12"/>
          </p:nvPr>
        </p:nvSpPr>
        <p:spPr/>
        <p:txBody>
          <a:bodyPr/>
          <a:lstStyle/>
          <a:p>
            <a:pPr>
              <a:defRPr/>
            </a:pPr>
            <a:fld id="{364AAD70-B2AB-468D-BAF5-A2084D53FFFD}" type="slidenum">
              <a:rPr lang="en-GB" altLang="en-US" smtClean="0"/>
              <a:pPr>
                <a:defRPr/>
              </a:pPr>
              <a:t>23</a:t>
            </a:fld>
            <a:endParaRPr lang="en-GB" altLang="en-US" dirty="0"/>
          </a:p>
        </p:txBody>
      </p:sp>
      <p:sp>
        <p:nvSpPr>
          <p:cNvPr id="9" name="テキスト ボックス 8">
            <a:extLst>
              <a:ext uri="{FF2B5EF4-FFF2-40B4-BE49-F238E27FC236}">
                <a16:creationId xmlns:a16="http://schemas.microsoft.com/office/drawing/2014/main" id="{1DCDECEC-41F5-9108-B2C2-B38B549E2720}"/>
              </a:ext>
            </a:extLst>
          </p:cNvPr>
          <p:cNvSpPr txBox="1"/>
          <p:nvPr/>
        </p:nvSpPr>
        <p:spPr>
          <a:xfrm>
            <a:off x="483207" y="559635"/>
            <a:ext cx="7777537" cy="5632311"/>
          </a:xfrm>
          <a:prstGeom prst="rect">
            <a:avLst/>
          </a:prstGeom>
          <a:solidFill>
            <a:schemeClr val="bg1"/>
          </a:solidFill>
        </p:spPr>
        <p:txBody>
          <a:bodyPr wrap="square">
            <a:spAutoFit/>
          </a:bodyPr>
          <a:lstStyle/>
          <a:p>
            <a:r>
              <a:rPr lang="en"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メッシュ間の連続条件 </a:t>
            </a:r>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formula(5)</a:t>
            </a:r>
            <a:r>
              <a:rPr lang="ja-JP" altLang="en-US" sz="900" b="0">
                <a:solidFill>
                  <a:srgbClr val="6A9955"/>
                </a:solidFill>
                <a:effectLst/>
                <a:latin typeface="Menlo" panose="020B0609030804020204" pitchFamily="49" charset="0"/>
              </a:rPr>
              <a:t>は添字問題のため，あとにまとめる</a:t>
            </a:r>
            <a:r>
              <a:rPr lang="en-US" altLang="ja-JP" sz="900" b="0" dirty="0">
                <a:solidFill>
                  <a:srgbClr val="6A9955"/>
                </a:solidFill>
                <a:effectLst/>
                <a:latin typeface="Menlo" panose="020B0609030804020204" pitchFamily="49" charset="0"/>
              </a:rPr>
              <a:t>)</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 </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#formula(4)</a:t>
            </a:r>
            <a:r>
              <a:rPr lang="ja-JP" altLang="en-US" sz="900" b="0">
                <a:solidFill>
                  <a:srgbClr val="6A9955"/>
                </a:solidFill>
                <a:effectLst/>
                <a:latin typeface="Menlo" panose="020B0609030804020204" pitchFamily="49" charset="0"/>
              </a:rPr>
              <a:t>流出人数</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 </a:t>
            </a:r>
            <a:r>
              <a:rPr lang="en" altLang="ja-JP" sz="900" b="0" dirty="0" err="1">
                <a:solidFill>
                  <a:srgbClr val="6A9955"/>
                </a:solidFill>
                <a:effectLst/>
                <a:latin typeface="Menlo" panose="020B0609030804020204" pitchFamily="49" charset="0"/>
              </a:rPr>
              <a:t>model.addConstr</a:t>
            </a:r>
            <a:r>
              <a:rPr lang="en" altLang="ja-JP" sz="900" b="0" dirty="0">
                <a:solidFill>
                  <a:srgbClr val="6A9955"/>
                </a:solidFill>
                <a:effectLst/>
                <a:latin typeface="Menlo" panose="020B0609030804020204" pitchFamily="49" charset="0"/>
              </a:rPr>
              <a:t>( v[</a:t>
            </a:r>
            <a:r>
              <a:rPr lang="en" altLang="ja-JP" sz="900" b="0" dirty="0" err="1">
                <a:solidFill>
                  <a:srgbClr val="6A9955"/>
                </a:solidFill>
                <a:effectLst/>
                <a:latin typeface="Menlo" panose="020B0609030804020204" pitchFamily="49" charset="0"/>
              </a:rPr>
              <a:t>t,i,j</a:t>
            </a:r>
            <a:r>
              <a:rPr lang="en" altLang="ja-JP" sz="900" b="0" dirty="0">
                <a:solidFill>
                  <a:srgbClr val="6A9955"/>
                </a:solidFill>
                <a:effectLst/>
                <a:latin typeface="Menlo" panose="020B0609030804020204" pitchFamily="49" charset="0"/>
              </a:rPr>
              <a:t>] == mF[t,i,j-1] + </a:t>
            </a:r>
            <a:r>
              <a:rPr lang="en" altLang="ja-JP" sz="900" b="0" dirty="0" err="1">
                <a:solidFill>
                  <a:srgbClr val="6A9955"/>
                </a:solidFill>
                <a:effectLst/>
                <a:latin typeface="Menlo" panose="020B0609030804020204" pitchFamily="49" charset="0"/>
              </a:rPr>
              <a:t>mB</a:t>
            </a:r>
            <a:r>
              <a:rPr lang="en" altLang="ja-JP" sz="900" b="0" dirty="0">
                <a:solidFill>
                  <a:srgbClr val="6A9955"/>
                </a:solidFill>
                <a:effectLst/>
                <a:latin typeface="Menlo" panose="020B0609030804020204" pitchFamily="49" charset="0"/>
              </a:rPr>
              <a:t>[t,i,j+1] + mL[t,i-1,j] + </a:t>
            </a:r>
            <a:r>
              <a:rPr lang="en" altLang="ja-JP" sz="900" b="0" dirty="0" err="1">
                <a:solidFill>
                  <a:srgbClr val="6A9955"/>
                </a:solidFill>
                <a:effectLst/>
                <a:latin typeface="Menlo" panose="020B0609030804020204" pitchFamily="49" charset="0"/>
              </a:rPr>
              <a:t>mR</a:t>
            </a:r>
            <a:r>
              <a:rPr lang="en" altLang="ja-JP" sz="900" b="0" dirty="0">
                <a:solidFill>
                  <a:srgbClr val="6A9955"/>
                </a:solidFill>
                <a:effectLst/>
                <a:latin typeface="Menlo" panose="020B0609030804020204" pitchFamily="49" charset="0"/>
              </a:rPr>
              <a:t>[t,i+1,j]) #formula(5)</a:t>
            </a:r>
            <a:endParaRPr lang="en" altLang="ja-JP" sz="900" b="0" dirty="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C</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#formula(6) #</a:t>
            </a:r>
            <a:r>
              <a:rPr lang="ja-JP" altLang="en-US" sz="900" b="0">
                <a:solidFill>
                  <a:srgbClr val="6A9955"/>
                </a:solidFill>
                <a:effectLst/>
                <a:latin typeface="Menlo" panose="020B0609030804020204" pitchFamily="49" charset="0"/>
              </a:rPr>
              <a:t>マス目存在人数容量</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SF</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#formula(7) # </a:t>
            </a:r>
            <a:r>
              <a:rPr lang="ja-JP" altLang="en-US" sz="900" b="0">
                <a:solidFill>
                  <a:srgbClr val="6A9955"/>
                </a:solidFill>
                <a:effectLst/>
                <a:latin typeface="Menlo" panose="020B0609030804020204" pitchFamily="49" charset="0"/>
              </a:rPr>
              <a:t>移動容量制約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SB</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#formula(7) # </a:t>
            </a:r>
            <a:r>
              <a:rPr lang="ja-JP" altLang="en-US" sz="900" b="0">
                <a:solidFill>
                  <a:srgbClr val="6A9955"/>
                </a:solidFill>
                <a:effectLst/>
                <a:latin typeface="Menlo" panose="020B0609030804020204" pitchFamily="49" charset="0"/>
              </a:rPr>
              <a:t>移動容量制約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SL</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#formula(7) # </a:t>
            </a:r>
            <a:r>
              <a:rPr lang="ja-JP" altLang="en-US" sz="900" b="0">
                <a:solidFill>
                  <a:srgbClr val="6A9955"/>
                </a:solidFill>
                <a:effectLst/>
                <a:latin typeface="Menlo" panose="020B0609030804020204" pitchFamily="49" charset="0"/>
              </a:rPr>
              <a:t>移動容量制約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SR</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#formula(7) # </a:t>
            </a:r>
            <a:r>
              <a:rPr lang="ja-JP" altLang="en-US" sz="900" b="0">
                <a:solidFill>
                  <a:srgbClr val="6A9955"/>
                </a:solidFill>
                <a:effectLst/>
                <a:latin typeface="Menlo" panose="020B0609030804020204" pitchFamily="49" charset="0"/>
              </a:rPr>
              <a:t>移動容量制約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&lt;=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#formula(8) # </a:t>
            </a:r>
            <a:r>
              <a:rPr lang="ja-JP" altLang="en-US" sz="900" b="0">
                <a:solidFill>
                  <a:srgbClr val="6A9955"/>
                </a:solidFill>
                <a:effectLst/>
                <a:latin typeface="Menlo" panose="020B0609030804020204" pitchFamily="49" charset="0"/>
              </a:rPr>
              <a:t>同時移動量制約（直前の存在人数以上は流出できない）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D</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#formula(9) #</a:t>
            </a:r>
            <a:r>
              <a:rPr lang="ja-JP" altLang="en-US" sz="900" b="0">
                <a:solidFill>
                  <a:srgbClr val="6A9955"/>
                </a:solidFill>
                <a:effectLst/>
                <a:latin typeface="Menlo" panose="020B0609030804020204" pitchFamily="49" charset="0"/>
              </a:rPr>
              <a:t>初期人口制約</a:t>
            </a:r>
            <a:endParaRPr lang="ja-JP" altLang="en-US" sz="900" b="0">
              <a:solidFill>
                <a:srgbClr val="CCCCCC"/>
              </a:solidFill>
              <a:effectLst/>
              <a:latin typeface="Menlo" panose="020B0609030804020204" pitchFamily="49" charset="0"/>
            </a:endParaRPr>
          </a:p>
          <a:p>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formula(5)</a:t>
            </a:r>
            <a:r>
              <a:rPr lang="ja-JP" altLang="en-US" sz="900" b="0">
                <a:solidFill>
                  <a:srgbClr val="6A9955"/>
                </a:solidFill>
                <a:effectLst/>
                <a:latin typeface="Menlo" panose="020B0609030804020204" pitchFamily="49" charset="0"/>
              </a:rPr>
              <a:t>は添字問題のため，ここ以降にケースに分けて与える．</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右端 一つ右</a:t>
            </a:r>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i-1)</a:t>
            </a:r>
            <a:r>
              <a:rPr lang="ja-JP" altLang="en-US" sz="900" b="0">
                <a:solidFill>
                  <a:srgbClr val="6A9955"/>
                </a:solidFill>
                <a:effectLst/>
                <a:latin typeface="Menlo" panose="020B0609030804020204" pitchFamily="49" charset="0"/>
              </a:rPr>
              <a:t>からの </a:t>
            </a:r>
            <a:r>
              <a:rPr lang="en" altLang="ja-JP" sz="900" b="0" dirty="0">
                <a:solidFill>
                  <a:srgbClr val="6A9955"/>
                </a:solidFill>
                <a:effectLst/>
                <a:latin typeface="Menlo" panose="020B0609030804020204" pitchFamily="49" charset="0"/>
              </a:rPr>
              <a:t>mL</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右下 </a:t>
            </a:r>
            <a:r>
              <a:rPr lang="en" altLang="ja-JP" sz="900" b="0" dirty="0">
                <a:solidFill>
                  <a:srgbClr val="6A9955"/>
                </a:solidFill>
                <a:effectLst/>
                <a:latin typeface="Menlo" panose="020B0609030804020204" pitchFamily="49" charset="0"/>
              </a:rPr>
              <a:t>mF</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右中</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右上 </a:t>
            </a:r>
            <a:r>
              <a:rPr lang="en" altLang="ja-JP" sz="900" b="0" dirty="0" err="1">
                <a:solidFill>
                  <a:srgbClr val="6A9955"/>
                </a:solidFill>
                <a:effectLst/>
                <a:latin typeface="Menlo" panose="020B0609030804020204" pitchFamily="49" charset="0"/>
              </a:rPr>
              <a:t>mB</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ii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左右中央</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中下 </a:t>
            </a:r>
            <a:r>
              <a:rPr lang="en" altLang="ja-JP" sz="900" b="0" dirty="0">
                <a:solidFill>
                  <a:srgbClr val="6A9955"/>
                </a:solidFill>
                <a:effectLst/>
                <a:latin typeface="Menlo" panose="020B0609030804020204" pitchFamily="49" charset="0"/>
              </a:rPr>
              <a:t>mF</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中中</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中上 </a:t>
            </a:r>
            <a:r>
              <a:rPr lang="en" altLang="ja-JP" sz="900" b="0" dirty="0" err="1">
                <a:solidFill>
                  <a:srgbClr val="6A9955"/>
                </a:solidFill>
                <a:effectLst/>
                <a:latin typeface="Menlo" panose="020B0609030804020204" pitchFamily="49" charset="0"/>
              </a:rPr>
              <a:t>mB</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 </a:t>
            </a:r>
            <a:r>
              <a:rPr lang="ja-JP" altLang="en-US" sz="900" b="0">
                <a:solidFill>
                  <a:srgbClr val="6A9955"/>
                </a:solidFill>
                <a:effectLst/>
                <a:latin typeface="Menlo" panose="020B0609030804020204" pitchFamily="49" charset="0"/>
              </a:rPr>
              <a:t>左端 一つ左</a:t>
            </a:r>
            <a:r>
              <a:rPr lang="en-US" altLang="ja-JP" sz="900" b="0" dirty="0">
                <a:solidFill>
                  <a:srgbClr val="6A9955"/>
                </a:solidFill>
                <a:effectLst/>
                <a:latin typeface="Menlo" panose="020B0609030804020204" pitchFamily="49" charset="0"/>
              </a:rPr>
              <a:t>(</a:t>
            </a:r>
            <a:r>
              <a:rPr lang="en" altLang="ja-JP" sz="900" b="0" dirty="0">
                <a:solidFill>
                  <a:srgbClr val="6A9955"/>
                </a:solidFill>
                <a:effectLst/>
                <a:latin typeface="Menlo" panose="020B0609030804020204" pitchFamily="49" charset="0"/>
              </a:rPr>
              <a:t>i+1)</a:t>
            </a:r>
            <a:r>
              <a:rPr lang="ja-JP" altLang="en-US" sz="900" b="0">
                <a:solidFill>
                  <a:srgbClr val="6A9955"/>
                </a:solidFill>
                <a:effectLst/>
                <a:latin typeface="Menlo" panose="020B0609030804020204" pitchFamily="49" charset="0"/>
              </a:rPr>
              <a:t>からの </a:t>
            </a:r>
            <a:r>
              <a:rPr lang="en" altLang="ja-JP" sz="900" b="0" dirty="0" err="1">
                <a:solidFill>
                  <a:srgbClr val="6A9955"/>
                </a:solidFill>
                <a:effectLst/>
                <a:latin typeface="Menlo" panose="020B0609030804020204" pitchFamily="49" charset="0"/>
              </a:rPr>
              <a:t>mR</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r>
              <a:rPr lang="en" altLang="ja-JP" sz="900" b="0" dirty="0">
                <a:solidFill>
                  <a:srgbClr val="CCCCCC"/>
                </a:solidFill>
                <a:effectLst/>
                <a:latin typeface="Menlo" panose="020B0609030804020204" pitchFamily="49" charset="0"/>
              </a:rPr>
              <a:t>,): </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左下 </a:t>
            </a:r>
            <a:r>
              <a:rPr lang="en" altLang="ja-JP" sz="900" b="0" dirty="0">
                <a:solidFill>
                  <a:srgbClr val="6A9955"/>
                </a:solidFill>
                <a:effectLst/>
                <a:latin typeface="Menlo" panose="020B0609030804020204" pitchFamily="49" charset="0"/>
              </a:rPr>
              <a:t>mF</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EC9B0"/>
                </a:solidFill>
                <a:effectLst/>
                <a:latin typeface="Menlo" panose="020B0609030804020204" pitchFamily="49" charset="0"/>
              </a:rPr>
              <a:t>range</a:t>
            </a:r>
            <a:r>
              <a:rPr lang="en" altLang="ja-JP" sz="900" b="0" dirty="0">
                <a:solidFill>
                  <a:srgbClr val="CCCCCC"/>
                </a:solidFill>
                <a:effectLst/>
                <a:latin typeface="Menlo" panose="020B0609030804020204" pitchFamily="49" charset="0"/>
              </a:rPr>
              <a:t>(</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mB</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2</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左中</a:t>
            </a:r>
            <a:endParaRPr lang="ja-JP" altLang="en-US" sz="900" b="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for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C586C0"/>
                </a:solidFill>
                <a:effectLst/>
                <a:latin typeface="Menlo" panose="020B0609030804020204" pitchFamily="49" charset="0"/>
              </a:rPr>
              <a:t>in</a:t>
            </a:r>
            <a:r>
              <a:rPr lang="en" altLang="ja-JP" sz="900" b="0" dirty="0">
                <a:solidFill>
                  <a:srgbClr val="CCCCCC"/>
                </a:solidFill>
                <a:effectLst/>
                <a:latin typeface="Menlo" panose="020B0609030804020204" pitchFamily="49" charset="0"/>
              </a:rPr>
              <a:t> (</a:t>
            </a:r>
            <a:r>
              <a:rPr lang="en" altLang="ja-JP" sz="900" b="0" dirty="0">
                <a:solidFill>
                  <a:srgbClr val="4FC1FF"/>
                </a:solidFill>
                <a:effectLst/>
                <a:latin typeface="Menlo" panose="020B0609030804020204" pitchFamily="49" charset="0"/>
              </a:rPr>
              <a:t>N</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.addConstr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t</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i</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mF</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mL</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t</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i</a:t>
            </a:r>
            <a:r>
              <a:rPr lang="en" altLang="ja-JP" sz="900" b="0" dirty="0">
                <a:solidFill>
                  <a:srgbClr val="D4D4D4"/>
                </a:solidFill>
                <a:effectLst/>
                <a:latin typeface="Menlo" panose="020B0609030804020204" pitchFamily="49" charset="0"/>
              </a:rPr>
              <a:t>-</a:t>
            </a:r>
            <a:r>
              <a:rPr lang="en" altLang="ja-JP" sz="900" b="0" dirty="0">
                <a:solidFill>
                  <a:srgbClr val="B5CEA8"/>
                </a:solidFill>
                <a:effectLst/>
                <a:latin typeface="Menlo" panose="020B0609030804020204" pitchFamily="49" charset="0"/>
              </a:rPr>
              <a:t>1</a:t>
            </a:r>
            <a:r>
              <a:rPr lang="en" altLang="ja-JP" sz="900" b="0" dirty="0">
                <a:solidFill>
                  <a:srgbClr val="CCCCCC"/>
                </a:solidFill>
                <a:effectLst/>
                <a:latin typeface="Menlo" panose="020B0609030804020204" pitchFamily="49" charset="0"/>
              </a:rPr>
              <a:t>,</a:t>
            </a:r>
            <a:r>
              <a:rPr lang="en" altLang="ja-JP" sz="900" b="0" dirty="0">
                <a:solidFill>
                  <a:srgbClr val="9CDCFE"/>
                </a:solidFill>
                <a:effectLst/>
                <a:latin typeface="Menlo" panose="020B0609030804020204" pitchFamily="49" charset="0"/>
              </a:rPr>
              <a:t>j</a:t>
            </a:r>
            <a:r>
              <a:rPr lang="en" altLang="ja-JP" sz="900" b="0" dirty="0">
                <a:solidFill>
                  <a:srgbClr val="CCCCCC"/>
                </a:solidFill>
                <a:effectLst/>
                <a:latin typeface="Menlo" panose="020B0609030804020204" pitchFamily="49" charset="0"/>
              </a:rPr>
              <a:t>] ) </a:t>
            </a:r>
            <a:r>
              <a:rPr lang="en" altLang="ja-JP" sz="900" b="0" dirty="0">
                <a:solidFill>
                  <a:srgbClr val="6A9955"/>
                </a:solidFill>
                <a:effectLst/>
                <a:latin typeface="Menlo" panose="020B0609030804020204" pitchFamily="49" charset="0"/>
              </a:rPr>
              <a:t>#formula(5) # </a:t>
            </a:r>
            <a:r>
              <a:rPr lang="ja-JP" altLang="en-US" sz="900" b="0">
                <a:solidFill>
                  <a:srgbClr val="6A9955"/>
                </a:solidFill>
                <a:effectLst/>
                <a:latin typeface="Menlo" panose="020B0609030804020204" pitchFamily="49" charset="0"/>
              </a:rPr>
              <a:t>左上 </a:t>
            </a:r>
            <a:r>
              <a:rPr lang="en" altLang="ja-JP" sz="900" b="0" dirty="0" err="1">
                <a:solidFill>
                  <a:srgbClr val="6A9955"/>
                </a:solidFill>
                <a:effectLst/>
                <a:latin typeface="Menlo" panose="020B0609030804020204" pitchFamily="49" charset="0"/>
              </a:rPr>
              <a:t>mB</a:t>
            </a:r>
            <a:r>
              <a:rPr lang="ja-JP" altLang="en-US" sz="900" b="0">
                <a:solidFill>
                  <a:srgbClr val="6A9955"/>
                </a:solidFill>
                <a:effectLst/>
                <a:latin typeface="Menlo" panose="020B0609030804020204" pitchFamily="49" charset="0"/>
              </a:rPr>
              <a:t>なし</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.update</a:t>
            </a:r>
            <a:r>
              <a:rPr lang="en" altLang="ja-JP" sz="900" b="0" dirty="0">
                <a:solidFill>
                  <a:srgbClr val="CCCCCC"/>
                </a:solidFill>
                <a:effectLst/>
                <a:latin typeface="Menlo" panose="020B0609030804020204" pitchFamily="49" charset="0"/>
              </a:rPr>
              <a:t>()</a:t>
            </a:r>
          </a:p>
          <a:p>
            <a:r>
              <a:rPr lang="en" altLang="ja-JP" sz="900" b="0" dirty="0">
                <a:solidFill>
                  <a:srgbClr val="6A9955"/>
                </a:solidFill>
                <a:effectLst/>
                <a:latin typeface="Menlo" panose="020B0609030804020204" pitchFamily="49" charset="0"/>
              </a:rPr>
              <a:t># </a:t>
            </a:r>
            <a:r>
              <a:rPr lang="en" altLang="ja-JP" sz="900" b="0" dirty="0" err="1">
                <a:solidFill>
                  <a:srgbClr val="6A9955"/>
                </a:solidFill>
                <a:effectLst/>
                <a:latin typeface="Menlo" panose="020B0609030804020204" pitchFamily="49" charset="0"/>
              </a:rPr>
              <a:t>model.read</a:t>
            </a:r>
            <a:r>
              <a:rPr lang="en" altLang="ja-JP" sz="900" b="0" dirty="0">
                <a:solidFill>
                  <a:srgbClr val="6A9955"/>
                </a:solidFill>
                <a:effectLst/>
                <a:latin typeface="Menlo" panose="020B0609030804020204" pitchFamily="49" charset="0"/>
              </a:rPr>
              <a:t>("</a:t>
            </a:r>
            <a:r>
              <a:rPr lang="en" altLang="ja-JP" sz="900" b="0" dirty="0" err="1">
                <a:solidFill>
                  <a:srgbClr val="6A9955"/>
                </a:solidFill>
                <a:effectLst/>
                <a:latin typeface="Menlo" panose="020B0609030804020204" pitchFamily="49" charset="0"/>
              </a:rPr>
              <a:t>sol_out_"+filename+".sol</a:t>
            </a:r>
            <a:r>
              <a:rPr lang="en" altLang="ja-JP" sz="900" b="0" dirty="0">
                <a:solidFill>
                  <a:srgbClr val="6A9955"/>
                </a:solidFill>
                <a:effectLst/>
                <a:latin typeface="Menlo" panose="020B0609030804020204" pitchFamily="49" charset="0"/>
              </a:rPr>
              <a:t>")</a:t>
            </a:r>
            <a:endParaRPr lang="en" altLang="ja-JP" sz="900" b="0" dirty="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.__data</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mF</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mB</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mL</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endParaRPr lang="en" altLang="ja-JP" sz="900" b="0" dirty="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return</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model</a:t>
            </a:r>
            <a:endParaRPr lang="en" altLang="ja-JP" sz="900" b="0" dirty="0">
              <a:solidFill>
                <a:srgbClr val="CCCCCC"/>
              </a:solidFill>
              <a:effectLst/>
              <a:latin typeface="Menlo" panose="020B0609030804020204" pitchFamily="49" charset="0"/>
            </a:endParaRPr>
          </a:p>
        </p:txBody>
      </p:sp>
    </p:spTree>
    <p:extLst>
      <p:ext uri="{BB962C8B-B14F-4D97-AF65-F5344CB8AC3E}">
        <p14:creationId xmlns:p14="http://schemas.microsoft.com/office/powerpoint/2010/main" val="17556179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51660" y="136525"/>
            <a:ext cx="8892340" cy="423110"/>
          </a:xfrm>
        </p:spPr>
        <p:txBody>
          <a:bodyPr>
            <a:normAutofit fontScale="90000"/>
          </a:bodyPr>
          <a:lstStyle/>
          <a:p>
            <a:pPr eaLnBrk="1" hangingPunct="1"/>
            <a:r>
              <a:rPr lang="en-US" altLang="en-US" sz="3100" b="1" dirty="0" err="1"/>
              <a:t>津波避難ゲーム最適化モデル</a:t>
            </a:r>
            <a:r>
              <a:rPr lang="en-US" altLang="en-US" sz="2700" b="1" dirty="0"/>
              <a:t>(</a:t>
            </a:r>
            <a:r>
              <a:rPr lang="en-US" altLang="en-US" sz="2700" b="1" dirty="0" err="1"/>
              <a:t>プログラムコード</a:t>
            </a:r>
            <a:r>
              <a:rPr lang="en-US" altLang="en-US" sz="2700" b="1" dirty="0"/>
              <a:t>）</a:t>
            </a:r>
            <a:endParaRPr lang="en-US" altLang="en-US" b="1" dirty="0"/>
          </a:p>
        </p:txBody>
      </p:sp>
      <p:sp>
        <p:nvSpPr>
          <p:cNvPr id="10" name="スライド番号プレースホルダー 9">
            <a:extLst>
              <a:ext uri="{FF2B5EF4-FFF2-40B4-BE49-F238E27FC236}">
                <a16:creationId xmlns:a16="http://schemas.microsoft.com/office/drawing/2014/main" id="{A7060BB2-7A93-E48F-07A3-9A4E8C72F386}"/>
              </a:ext>
            </a:extLst>
          </p:cNvPr>
          <p:cNvSpPr>
            <a:spLocks noGrp="1"/>
          </p:cNvSpPr>
          <p:nvPr>
            <p:ph type="sldNum" sz="quarter" idx="12"/>
          </p:nvPr>
        </p:nvSpPr>
        <p:spPr/>
        <p:txBody>
          <a:bodyPr/>
          <a:lstStyle/>
          <a:p>
            <a:pPr>
              <a:defRPr/>
            </a:pPr>
            <a:fld id="{364AAD70-B2AB-468D-BAF5-A2084D53FFFD}" type="slidenum">
              <a:rPr lang="en-GB" altLang="en-US" smtClean="0"/>
              <a:pPr>
                <a:defRPr/>
              </a:pPr>
              <a:t>24</a:t>
            </a:fld>
            <a:endParaRPr lang="en-GB" altLang="en-US" dirty="0"/>
          </a:p>
        </p:txBody>
      </p:sp>
      <p:sp>
        <p:nvSpPr>
          <p:cNvPr id="5" name="テキスト ボックス 4">
            <a:extLst>
              <a:ext uri="{FF2B5EF4-FFF2-40B4-BE49-F238E27FC236}">
                <a16:creationId xmlns:a16="http://schemas.microsoft.com/office/drawing/2014/main" id="{87B05E29-5425-C74D-9602-8789DA373AA2}"/>
              </a:ext>
            </a:extLst>
          </p:cNvPr>
          <p:cNvSpPr txBox="1"/>
          <p:nvPr/>
        </p:nvSpPr>
        <p:spPr>
          <a:xfrm>
            <a:off x="822093" y="664540"/>
            <a:ext cx="5476126" cy="2308324"/>
          </a:xfrm>
          <a:prstGeom prst="rect">
            <a:avLst/>
          </a:prstGeom>
          <a:solidFill>
            <a:schemeClr val="bg1"/>
          </a:solidFill>
        </p:spPr>
        <p:txBody>
          <a:bodyPr wrap="square">
            <a:spAutoFit/>
          </a:bodyPr>
          <a:lstStyle/>
          <a:p>
            <a:r>
              <a:rPr lang="en" altLang="ja-JP" sz="900" b="0" dirty="0">
                <a:solidFill>
                  <a:srgbClr val="6A9955"/>
                </a:solidFill>
                <a:effectLst/>
                <a:latin typeface="Menlo" panose="020B0609030804020204" pitchFamily="49" charset="0"/>
              </a:rPr>
              <a:t>#----------------------------------------------------------------------------</a:t>
            </a:r>
            <a:endParaRPr lang="en" altLang="ja-JP" sz="900" b="0" dirty="0">
              <a:solidFill>
                <a:srgbClr val="CCCCCC"/>
              </a:solidFill>
              <a:effectLst/>
              <a:latin typeface="Menlo" panose="020B0609030804020204" pitchFamily="49" charset="0"/>
            </a:endParaRPr>
          </a:p>
          <a:p>
            <a:r>
              <a:rPr lang="en" altLang="ja-JP" sz="900" b="0" dirty="0">
                <a:solidFill>
                  <a:srgbClr val="C586C0"/>
                </a:solidFill>
                <a:effectLst/>
                <a:latin typeface="Menlo" panose="020B0609030804020204" pitchFamily="49" charset="0"/>
              </a:rPr>
              <a:t>if</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__name__</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"__main__"</a:t>
            </a:r>
            <a:r>
              <a:rPr lang="en" altLang="ja-JP" sz="900" b="0" dirty="0">
                <a:solidFill>
                  <a:srgbClr val="CCCCCC"/>
                </a:solidFill>
                <a:effectLst/>
                <a:latin typeface="Menlo" panose="020B0609030804020204" pitchFamily="49" charset="0"/>
              </a:rPr>
              <a:t>:</a:t>
            </a:r>
          </a:p>
          <a:p>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津波遭遇リスク最小化</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Calc_start</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4EC9B0"/>
                </a:solidFill>
                <a:effectLst/>
                <a:latin typeface="Menlo" panose="020B0609030804020204" pitchFamily="49" charset="0"/>
              </a:rPr>
              <a:t>time</a:t>
            </a:r>
            <a:r>
              <a:rPr lang="en" altLang="ja-JP" sz="900" b="0" dirty="0" err="1">
                <a:solidFill>
                  <a:srgbClr val="CCCCCC"/>
                </a:solidFill>
                <a:effectLst/>
                <a:latin typeface="Menlo" panose="020B0609030804020204" pitchFamily="49" charset="0"/>
              </a:rPr>
              <a:t>.</a:t>
            </a:r>
            <a:r>
              <a:rPr lang="en" altLang="ja-JP" sz="900" b="0" dirty="0" err="1">
                <a:solidFill>
                  <a:srgbClr val="DCDCAA"/>
                </a:solidFill>
                <a:effectLst/>
                <a:latin typeface="Menlo" panose="020B0609030804020204" pitchFamily="49" charset="0"/>
              </a:rPr>
              <a:t>time</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計算開始時刻</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model</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DCDCAA"/>
                </a:solidFill>
                <a:effectLst/>
                <a:latin typeface="Menlo" panose="020B0609030804020204" pitchFamily="49" charset="0"/>
              </a:rPr>
              <a:t>OptEvacModel</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.optimize</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Calc_end</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4EC9B0"/>
                </a:solidFill>
                <a:effectLst/>
                <a:latin typeface="Menlo" panose="020B0609030804020204" pitchFamily="49" charset="0"/>
              </a:rPr>
              <a:t>time</a:t>
            </a:r>
            <a:r>
              <a:rPr lang="en" altLang="ja-JP" sz="900" b="0" dirty="0" err="1">
                <a:solidFill>
                  <a:srgbClr val="CCCCCC"/>
                </a:solidFill>
                <a:effectLst/>
                <a:latin typeface="Menlo" panose="020B0609030804020204" pitchFamily="49" charset="0"/>
              </a:rPr>
              <a:t>.</a:t>
            </a:r>
            <a:r>
              <a:rPr lang="en" altLang="ja-JP" sz="900" b="0" dirty="0" err="1">
                <a:solidFill>
                  <a:srgbClr val="DCDCAA"/>
                </a:solidFill>
                <a:effectLst/>
                <a:latin typeface="Menlo" panose="020B0609030804020204" pitchFamily="49" charset="0"/>
              </a:rPr>
              <a:t>time</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計算終了時刻</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time_diff1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Calc_end</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Calc_start</a:t>
            </a:r>
            <a:r>
              <a:rPr lang="en" altLang="ja-JP" sz="900" b="0" dirty="0">
                <a:solidFill>
                  <a:srgbClr val="CCCCCC"/>
                </a:solidFill>
                <a:effectLst/>
                <a:latin typeface="Menlo" panose="020B0609030804020204" pitchFamily="49" charset="0"/>
              </a:rPr>
              <a:t> </a:t>
            </a:r>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計算終了時刻から計算開始時刻を減算する</a:t>
            </a:r>
            <a:endParaRPr lang="ja-JP" altLang="en-US" sz="900" b="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Optval1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a:solidFill>
                  <a:srgbClr val="B5CEA8"/>
                </a:solidFill>
                <a:effectLst/>
                <a:latin typeface="Menlo" panose="020B0609030804020204" pitchFamily="49" charset="0"/>
              </a:rPr>
              <a:t>0</a:t>
            </a:r>
            <a:endParaRPr lang="en" altLang="ja-JP" sz="900" b="0" dirty="0">
              <a:solidFill>
                <a:srgbClr val="CCCCCC"/>
              </a:solidFill>
              <a:effectLst/>
              <a:latin typeface="Menlo" panose="020B0609030804020204" pitchFamily="49" charset="0"/>
            </a:endParaRPr>
          </a:p>
          <a:p>
            <a:r>
              <a:rPr lang="en" altLang="ja-JP" sz="900" b="0" dirty="0">
                <a:solidFill>
                  <a:srgbClr val="9CDCFE"/>
                </a:solidFill>
                <a:effectLst/>
                <a:latin typeface="Menlo" panose="020B0609030804020204" pitchFamily="49" charset="0"/>
              </a:rPr>
              <a:t>Optval1</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.ObjVal</a:t>
            </a:r>
            <a:endParaRPr lang="en" altLang="ja-JP" sz="900" b="0" dirty="0">
              <a:solidFill>
                <a:srgbClr val="CCCCCC"/>
              </a:solidFill>
              <a:effectLst/>
              <a:latin typeface="Menlo" panose="020B0609030804020204" pitchFamily="49" charset="0"/>
            </a:endParaRPr>
          </a:p>
          <a:p>
            <a:r>
              <a:rPr lang="en" altLang="ja-JP" sz="900" b="0" dirty="0">
                <a:solidFill>
                  <a:srgbClr val="6A9955"/>
                </a:solidFill>
                <a:effectLst/>
                <a:latin typeface="Menlo" panose="020B0609030804020204" pitchFamily="49" charset="0"/>
              </a:rPr>
              <a:t>#</a:t>
            </a:r>
            <a:r>
              <a:rPr lang="ja-JP" altLang="en-US" sz="900" b="0">
                <a:solidFill>
                  <a:srgbClr val="6A9955"/>
                </a:solidFill>
                <a:effectLst/>
                <a:latin typeface="Menlo" panose="020B0609030804020204" pitchFamily="49" charset="0"/>
              </a:rPr>
              <a:t>一時的</a:t>
            </a:r>
            <a:endParaRPr lang="ja-JP" altLang="en-US" sz="900" b="0">
              <a:solidFill>
                <a:srgbClr val="CCCCCC"/>
              </a:solidFill>
              <a:effectLst/>
              <a:latin typeface="Menlo" panose="020B0609030804020204" pitchFamily="49" charset="0"/>
            </a:endParaRPr>
          </a:p>
          <a:p>
            <a:r>
              <a:rPr lang="en" altLang="ja-JP" sz="900" b="0" dirty="0" err="1">
                <a:solidFill>
                  <a:srgbClr val="9CDCFE"/>
                </a:solidFill>
                <a:effectLst/>
                <a:latin typeface="Menlo" panose="020B0609030804020204" pitchFamily="49" charset="0"/>
              </a:rPr>
              <a:t>mF</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mB</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mL</a:t>
            </a:r>
            <a:r>
              <a:rPr lang="en" altLang="ja-JP" sz="900" b="0" dirty="0" err="1">
                <a:solidFill>
                  <a:srgbClr val="CCCCCC"/>
                </a:solidFill>
                <a:effectLst/>
                <a:latin typeface="Menlo" panose="020B0609030804020204" pitchFamily="49" charset="0"/>
              </a:rPr>
              <a:t>,</a:t>
            </a:r>
            <a:r>
              <a:rPr lang="en" altLang="ja-JP" sz="900" b="0" dirty="0" err="1">
                <a:solidFill>
                  <a:srgbClr val="9CDCFE"/>
                </a:solidFill>
                <a:effectLst/>
                <a:latin typeface="Menlo" panose="020B0609030804020204" pitchFamily="49" charset="0"/>
              </a:rPr>
              <a:t>mR</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p</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u</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v</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tf</a:t>
            </a:r>
            <a:r>
              <a:rPr lang="en" altLang="ja-JP" sz="900" b="0" dirty="0">
                <a:solidFill>
                  <a:srgbClr val="CCCCCC"/>
                </a:solidFill>
                <a:effectLst/>
                <a:latin typeface="Menlo" panose="020B0609030804020204" pitchFamily="49" charset="0"/>
              </a:rPr>
              <a:t> </a:t>
            </a:r>
            <a:r>
              <a:rPr lang="en" altLang="ja-JP" sz="900" b="0" dirty="0">
                <a:solidFill>
                  <a:srgbClr val="D4D4D4"/>
                </a:solidFill>
                <a:effectLst/>
                <a:latin typeface="Menlo" panose="020B0609030804020204" pitchFamily="49" charset="0"/>
              </a:rPr>
              <a:t>=</a:t>
            </a:r>
            <a:r>
              <a:rPr lang="en" altLang="ja-JP" sz="900" b="0" dirty="0">
                <a:solidFill>
                  <a:srgbClr val="CCCCCC"/>
                </a:solidFill>
                <a:effectLst/>
                <a:latin typeface="Menlo" panose="020B0609030804020204" pitchFamily="49" charset="0"/>
              </a:rPr>
              <a:t> </a:t>
            </a:r>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.__data</a:t>
            </a:r>
            <a:endParaRPr lang="en" altLang="ja-JP" sz="900" b="0" dirty="0">
              <a:solidFill>
                <a:srgbClr val="CCCCCC"/>
              </a:solidFill>
              <a:effectLst/>
              <a:latin typeface="Menlo" panose="020B0609030804020204" pitchFamily="49" charset="0"/>
            </a:endParaRPr>
          </a:p>
          <a:p>
            <a:r>
              <a:rPr lang="en" altLang="ja-JP" sz="900" b="0" dirty="0">
                <a:solidFill>
                  <a:srgbClr val="DCDCAA"/>
                </a:solidFill>
                <a:effectLst/>
                <a:latin typeface="Menlo" panose="020B0609030804020204" pitchFamily="49" charset="0"/>
              </a:rPr>
              <a:t>print</a:t>
            </a:r>
            <a:r>
              <a:rPr lang="en" altLang="ja-JP" sz="900" b="0" dirty="0">
                <a:solidFill>
                  <a:srgbClr val="CCCCCC"/>
                </a:solidFill>
                <a:effectLst/>
                <a:latin typeface="Menlo" panose="020B0609030804020204" pitchFamily="49" charset="0"/>
              </a:rPr>
              <a:t>( </a:t>
            </a:r>
            <a:r>
              <a:rPr lang="en" altLang="ja-JP" sz="900" b="0" dirty="0">
                <a:solidFill>
                  <a:srgbClr val="CE9178"/>
                </a:solidFill>
                <a:effectLst/>
                <a:latin typeface="Menlo" panose="020B0609030804020204" pitchFamily="49" charset="0"/>
              </a:rPr>
              <a:t>" evac finish turns ="</a:t>
            </a:r>
            <a:r>
              <a:rPr lang="en" altLang="ja-JP" sz="900" b="0" dirty="0">
                <a:solidFill>
                  <a:srgbClr val="CCCCCC"/>
                </a:solidFill>
                <a:effectLst/>
                <a:latin typeface="Menlo" panose="020B0609030804020204" pitchFamily="49" charset="0"/>
              </a:rPr>
              <a:t> , </a:t>
            </a:r>
            <a:r>
              <a:rPr lang="en" altLang="ja-JP" sz="900" b="0" dirty="0">
                <a:solidFill>
                  <a:srgbClr val="9CDCFE"/>
                </a:solidFill>
                <a:effectLst/>
                <a:latin typeface="Menlo" panose="020B0609030804020204" pitchFamily="49" charset="0"/>
              </a:rPr>
              <a:t>f</a:t>
            </a:r>
            <a:r>
              <a:rPr lang="en" altLang="ja-JP" sz="900" b="0" dirty="0">
                <a:solidFill>
                  <a:srgbClr val="CCCCCC"/>
                </a:solidFill>
                <a:effectLst/>
                <a:latin typeface="Menlo" panose="020B0609030804020204" pitchFamily="49" charset="0"/>
              </a:rPr>
              <a:t>, </a:t>
            </a:r>
            <a:r>
              <a:rPr lang="en" altLang="ja-JP" sz="900" b="0" dirty="0">
                <a:solidFill>
                  <a:srgbClr val="CE9178"/>
                </a:solidFill>
                <a:effectLst/>
                <a:latin typeface="Menlo" panose="020B0609030804020204" pitchFamily="49" charset="0"/>
              </a:rPr>
              <a:t>" for case "</a:t>
            </a:r>
            <a:r>
              <a:rPr lang="en" altLang="ja-JP" sz="900" b="0" dirty="0">
                <a:solidFill>
                  <a:srgbClr val="CCCCCC"/>
                </a:solidFill>
                <a:effectLst/>
                <a:latin typeface="Menlo" panose="020B0609030804020204" pitchFamily="49" charset="0"/>
              </a:rPr>
              <a:t>)</a:t>
            </a:r>
          </a:p>
          <a:p>
            <a:r>
              <a:rPr lang="en" altLang="ja-JP" sz="900" b="0" dirty="0">
                <a:solidFill>
                  <a:srgbClr val="DCDCAA"/>
                </a:solidFill>
                <a:effectLst/>
                <a:latin typeface="Menlo" panose="020B0609030804020204" pitchFamily="49" charset="0"/>
              </a:rPr>
              <a:t>print</a:t>
            </a:r>
            <a:r>
              <a:rPr lang="en" altLang="ja-JP" sz="900" b="0" dirty="0">
                <a:solidFill>
                  <a:srgbClr val="CCCCCC"/>
                </a:solidFill>
                <a:effectLst/>
                <a:latin typeface="Menlo" panose="020B0609030804020204" pitchFamily="49" charset="0"/>
              </a:rPr>
              <a:t> (</a:t>
            </a:r>
            <a:r>
              <a:rPr lang="en" altLang="ja-JP" sz="900" b="0" dirty="0">
                <a:solidFill>
                  <a:srgbClr val="CE9178"/>
                </a:solidFill>
                <a:effectLst/>
                <a:latin typeface="Menlo" panose="020B0609030804020204" pitchFamily="49" charset="0"/>
              </a:rPr>
              <a:t>' </a:t>
            </a:r>
            <a:r>
              <a:rPr lang="en" altLang="ja-JP" sz="900" b="0" dirty="0" err="1">
                <a:solidFill>
                  <a:srgbClr val="CE9178"/>
                </a:solidFill>
                <a:effectLst/>
                <a:latin typeface="Menlo" panose="020B0609030804020204" pitchFamily="49" charset="0"/>
              </a:rPr>
              <a:t>calcuration</a:t>
            </a:r>
            <a:r>
              <a:rPr lang="en" altLang="ja-JP" sz="900" b="0" dirty="0">
                <a:solidFill>
                  <a:srgbClr val="CE9178"/>
                </a:solidFill>
                <a:effectLst/>
                <a:latin typeface="Menlo" panose="020B0609030804020204" pitchFamily="49" charset="0"/>
              </a:rPr>
              <a:t> time was '</a:t>
            </a:r>
            <a:r>
              <a:rPr lang="en" altLang="ja-JP" sz="900" b="0" dirty="0">
                <a:solidFill>
                  <a:srgbClr val="CCCCCC"/>
                </a:solidFill>
                <a:effectLst/>
                <a:latin typeface="Menlo" panose="020B0609030804020204" pitchFamily="49" charset="0"/>
              </a:rPr>
              <a:t>, </a:t>
            </a:r>
            <a:r>
              <a:rPr lang="en" altLang="ja-JP" sz="900" b="0" dirty="0">
                <a:solidFill>
                  <a:srgbClr val="9CDCFE"/>
                </a:solidFill>
                <a:effectLst/>
                <a:latin typeface="Menlo" panose="020B0609030804020204" pitchFamily="49" charset="0"/>
              </a:rPr>
              <a:t>time_diff1</a:t>
            </a:r>
            <a:r>
              <a:rPr lang="en" altLang="ja-JP" sz="900" b="0" dirty="0">
                <a:solidFill>
                  <a:srgbClr val="CCCCCC"/>
                </a:solidFill>
                <a:effectLst/>
                <a:latin typeface="Menlo" panose="020B0609030804020204" pitchFamily="49" charset="0"/>
              </a:rPr>
              <a:t>)</a:t>
            </a:r>
          </a:p>
          <a:p>
            <a:r>
              <a:rPr lang="en" altLang="ja-JP" sz="900" b="0" dirty="0" err="1">
                <a:solidFill>
                  <a:srgbClr val="9CDCFE"/>
                </a:solidFill>
                <a:effectLst/>
                <a:latin typeface="Menlo" panose="020B0609030804020204" pitchFamily="49" charset="0"/>
              </a:rPr>
              <a:t>model</a:t>
            </a:r>
            <a:r>
              <a:rPr lang="en" altLang="ja-JP" sz="900" b="0" dirty="0" err="1">
                <a:solidFill>
                  <a:srgbClr val="CCCCCC"/>
                </a:solidFill>
                <a:effectLst/>
                <a:latin typeface="Menlo" panose="020B0609030804020204" pitchFamily="49" charset="0"/>
              </a:rPr>
              <a:t>.write</a:t>
            </a:r>
            <a:r>
              <a:rPr lang="en" altLang="ja-JP" sz="900" b="0" dirty="0">
                <a:solidFill>
                  <a:srgbClr val="CCCCCC"/>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'sol_0726'</a:t>
            </a:r>
            <a:r>
              <a:rPr lang="en" altLang="ja-JP" sz="900" b="0" dirty="0">
                <a:solidFill>
                  <a:srgbClr val="D4D4D4"/>
                </a:solidFill>
                <a:effectLst/>
                <a:latin typeface="Menlo" panose="020B0609030804020204" pitchFamily="49" charset="0"/>
              </a:rPr>
              <a:t>+</a:t>
            </a:r>
            <a:r>
              <a:rPr lang="en" altLang="ja-JP" sz="900" b="0" dirty="0">
                <a:solidFill>
                  <a:srgbClr val="CE9178"/>
                </a:solidFill>
                <a:effectLst/>
                <a:latin typeface="Menlo" panose="020B0609030804020204" pitchFamily="49" charset="0"/>
              </a:rPr>
              <a:t>'.sol'</a:t>
            </a:r>
            <a:r>
              <a:rPr lang="en" altLang="ja-JP" sz="900" b="0" dirty="0">
                <a:solidFill>
                  <a:srgbClr val="CCCCCC"/>
                </a:solidFill>
                <a:effectLst/>
                <a:latin typeface="Menlo" panose="020B0609030804020204" pitchFamily="49" charset="0"/>
              </a:rPr>
              <a:t>)</a:t>
            </a:r>
          </a:p>
          <a:p>
            <a:r>
              <a:rPr lang="en" altLang="ja-JP" sz="900" b="0" dirty="0">
                <a:solidFill>
                  <a:srgbClr val="6A9955"/>
                </a:solidFill>
                <a:effectLst/>
                <a:latin typeface="Menlo" panose="020B0609030804020204" pitchFamily="49" charset="0"/>
              </a:rPr>
              <a:t># </a:t>
            </a:r>
            <a:endParaRPr lang="en" altLang="ja-JP" sz="900" b="0" dirty="0">
              <a:solidFill>
                <a:srgbClr val="CCCCCC"/>
              </a:solidFill>
              <a:effectLst/>
              <a:latin typeface="Menlo" panose="020B0609030804020204" pitchFamily="49" charset="0"/>
            </a:endParaRPr>
          </a:p>
        </p:txBody>
      </p:sp>
    </p:spTree>
    <p:extLst>
      <p:ext uri="{BB962C8B-B14F-4D97-AF65-F5344CB8AC3E}">
        <p14:creationId xmlns:p14="http://schemas.microsoft.com/office/powerpoint/2010/main" val="127344714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1FE43-BFCD-68BB-9EB7-E4FC9517EB1E}"/>
              </a:ext>
            </a:extLst>
          </p:cNvPr>
          <p:cNvSpPr>
            <a:spLocks noGrp="1"/>
          </p:cNvSpPr>
          <p:nvPr>
            <p:ph type="title"/>
          </p:nvPr>
        </p:nvSpPr>
        <p:spPr/>
        <p:txBody>
          <a:bodyPr>
            <a:normAutofit fontScale="90000"/>
          </a:bodyPr>
          <a:lstStyle/>
          <a:p>
            <a:r>
              <a:rPr kumimoji="1" lang="en-US" altLang="ja-JP" dirty="0"/>
              <a:t>PC</a:t>
            </a:r>
            <a:r>
              <a:rPr kumimoji="1" lang="ja-JP" altLang="en-US"/>
              <a:t>上での津波避難ゲームの</a:t>
            </a:r>
            <a:br>
              <a:rPr kumimoji="1" lang="en-US" altLang="ja-JP" dirty="0"/>
            </a:br>
            <a:r>
              <a:rPr kumimoji="1" lang="ja-JP" altLang="en-US"/>
              <a:t>最適化計算例</a:t>
            </a:r>
          </a:p>
        </p:txBody>
      </p:sp>
      <p:sp>
        <p:nvSpPr>
          <p:cNvPr id="4" name="スライド番号プレースホルダー 3">
            <a:extLst>
              <a:ext uri="{FF2B5EF4-FFF2-40B4-BE49-F238E27FC236}">
                <a16:creationId xmlns:a16="http://schemas.microsoft.com/office/drawing/2014/main" id="{240B6501-CFF1-7FB3-3E4F-6661243A6B78}"/>
              </a:ext>
            </a:extLst>
          </p:cNvPr>
          <p:cNvSpPr>
            <a:spLocks noGrp="1"/>
          </p:cNvSpPr>
          <p:nvPr>
            <p:ph type="sldNum" sz="quarter" idx="12"/>
          </p:nvPr>
        </p:nvSpPr>
        <p:spPr/>
        <p:txBody>
          <a:bodyPr/>
          <a:lstStyle/>
          <a:p>
            <a:fld id="{DAE8594C-6D3F-7542-86DF-96927638C157}" type="slidenum">
              <a:rPr lang="ja-JP" altLang="en-US" smtClean="0"/>
              <a:pPr/>
              <a:t>25</a:t>
            </a:fld>
            <a:endParaRPr lang="ja-JP" altLang="en-US"/>
          </a:p>
        </p:txBody>
      </p:sp>
      <p:pic>
        <p:nvPicPr>
          <p:cNvPr id="5" name="画面収録 2026-03-24 9.06.38.mov">
            <a:hlinkClick r:id="" action="ppaction://media"/>
            <a:extLst>
              <a:ext uri="{FF2B5EF4-FFF2-40B4-BE49-F238E27FC236}">
                <a16:creationId xmlns:a16="http://schemas.microsoft.com/office/drawing/2014/main" id="{4A3D5A01-7661-8CC0-48E3-E14A6AD25C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8407" y="1590260"/>
            <a:ext cx="4143275" cy="4552123"/>
          </a:xfrm>
          <a:prstGeom prst="rect">
            <a:avLst/>
          </a:prstGeom>
        </p:spPr>
      </p:pic>
    </p:spTree>
    <p:extLst>
      <p:ext uri="{BB962C8B-B14F-4D97-AF65-F5344CB8AC3E}">
        <p14:creationId xmlns:p14="http://schemas.microsoft.com/office/powerpoint/2010/main" val="281905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2C86AD-104A-BF1C-331F-A068F60A7DD1}"/>
              </a:ext>
            </a:extLst>
          </p:cNvPr>
          <p:cNvSpPr>
            <a:spLocks noGrp="1"/>
          </p:cNvSpPr>
          <p:nvPr>
            <p:ph type="title"/>
          </p:nvPr>
        </p:nvSpPr>
        <p:spPr>
          <a:xfrm>
            <a:off x="457200" y="274638"/>
            <a:ext cx="8229600" cy="596900"/>
          </a:xfrm>
        </p:spPr>
        <p:txBody>
          <a:bodyPr>
            <a:normAutofit fontScale="90000"/>
          </a:bodyPr>
          <a:lstStyle/>
          <a:p>
            <a:r>
              <a:rPr kumimoji="1" lang="ja-JP" altLang="en-US"/>
              <a:t>八戸市を対象とする最適化計算</a:t>
            </a:r>
          </a:p>
        </p:txBody>
      </p:sp>
      <p:sp>
        <p:nvSpPr>
          <p:cNvPr id="4" name="スライド番号プレースホルダー 3">
            <a:extLst>
              <a:ext uri="{FF2B5EF4-FFF2-40B4-BE49-F238E27FC236}">
                <a16:creationId xmlns:a16="http://schemas.microsoft.com/office/drawing/2014/main" id="{06C85230-6E05-ECAF-96C4-E39B3AFD303E}"/>
              </a:ext>
            </a:extLst>
          </p:cNvPr>
          <p:cNvSpPr>
            <a:spLocks noGrp="1"/>
          </p:cNvSpPr>
          <p:nvPr>
            <p:ph type="sldNum" sz="quarter" idx="12"/>
          </p:nvPr>
        </p:nvSpPr>
        <p:spPr/>
        <p:txBody>
          <a:bodyPr/>
          <a:lstStyle/>
          <a:p>
            <a:fld id="{DAE8594C-6D3F-7542-86DF-96927638C157}" type="slidenum">
              <a:rPr lang="ja-JP" altLang="en-US" smtClean="0"/>
              <a:pPr/>
              <a:t>26</a:t>
            </a:fld>
            <a:endParaRPr lang="ja-JP" altLang="en-US"/>
          </a:p>
        </p:txBody>
      </p:sp>
      <p:pic>
        <p:nvPicPr>
          <p:cNvPr id="6" name="M_dri_7505a.mp4">
            <a:hlinkClick r:id="" action="ppaction://media"/>
            <a:extLst>
              <a:ext uri="{FF2B5EF4-FFF2-40B4-BE49-F238E27FC236}">
                <a16:creationId xmlns:a16="http://schemas.microsoft.com/office/drawing/2014/main" id="{F32AA0EF-93D9-B14B-EA07-B23DA7E5BA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565" t="4005" r="23696" b="14203"/>
          <a:stretch/>
        </p:blipFill>
        <p:spPr>
          <a:xfrm>
            <a:off x="-1" y="1109526"/>
            <a:ext cx="4581491" cy="4953344"/>
          </a:xfrm>
          <a:prstGeom prst="rect">
            <a:avLst/>
          </a:prstGeom>
        </p:spPr>
      </p:pic>
      <p:pic>
        <p:nvPicPr>
          <p:cNvPr id="9" name="M_ped_7505a.mp4">
            <a:hlinkClick r:id="" action="ppaction://media"/>
            <a:extLst>
              <a:ext uri="{FF2B5EF4-FFF2-40B4-BE49-F238E27FC236}">
                <a16:creationId xmlns:a16="http://schemas.microsoft.com/office/drawing/2014/main" id="{A5AB0DC2-8A58-8681-7D9F-078A039B440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0724" t="5411" r="25797" b="14783"/>
          <a:stretch/>
        </p:blipFill>
        <p:spPr>
          <a:xfrm>
            <a:off x="4373657" y="1200220"/>
            <a:ext cx="4313143" cy="4827448"/>
          </a:xfrm>
          <a:prstGeom prst="rect">
            <a:avLst/>
          </a:prstGeom>
        </p:spPr>
      </p:pic>
    </p:spTree>
    <p:extLst>
      <p:ext uri="{BB962C8B-B14F-4D97-AF65-F5344CB8AC3E}">
        <p14:creationId xmlns:p14="http://schemas.microsoft.com/office/powerpoint/2010/main" val="89321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000" fill="hold"/>
                                        <p:tgtEl>
                                          <p:spTgt spid="6"/>
                                        </p:tgtEl>
                                      </p:cBhvr>
                                    </p:cmd>
                                  </p:childTnLst>
                                </p:cTn>
                              </p:par>
                              <p:par>
                                <p:cTn id="7" presetID="1" presetClass="mediacall" presetSubtype="0" fill="hold" nodeType="withEffect">
                                  <p:stCondLst>
                                    <p:cond delay="0"/>
                                  </p:stCondLst>
                                  <p:childTnLst>
                                    <p:cmd type="call" cmd="playFrom(0.0)">
                                      <p:cBhvr>
                                        <p:cTn id="8" dur="4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9"/>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誘導なし（最短距離）</a:t>
            </a:r>
          </a:p>
        </p:txBody>
      </p:sp>
      <p:sp>
        <p:nvSpPr>
          <p:cNvPr id="4" name="スライド番号プレースホルダー 3"/>
          <p:cNvSpPr>
            <a:spLocks noGrp="1"/>
          </p:cNvSpPr>
          <p:nvPr>
            <p:ph type="sldNum" sz="quarter" idx="12"/>
          </p:nvPr>
        </p:nvSpPr>
        <p:spPr/>
        <p:txBody>
          <a:bodyPr/>
          <a:lstStyle/>
          <a:p>
            <a:fld id="{6C09393E-3370-4466-8699-66F75E418176}" type="slidenum">
              <a:rPr kumimoji="1" lang="ja-JP" altLang="en-US" smtClean="0">
                <a:solidFill>
                  <a:prstClr val="black">
                    <a:tint val="75000"/>
                  </a:prstClr>
                </a:solidFill>
                <a:latin typeface="Calibri"/>
                <a:ea typeface="游ゴシック"/>
              </a:rPr>
              <a:pPr/>
              <a:t>27</a:t>
            </a:fld>
            <a:endParaRPr kumimoji="1" lang="ja-JP" altLang="en-US">
              <a:solidFill>
                <a:prstClr val="black">
                  <a:tint val="75000"/>
                </a:prstClr>
              </a:solidFill>
              <a:latin typeface="Calibri"/>
              <a:ea typeface="游ゴシック"/>
            </a:endParaRPr>
          </a:p>
        </p:txBody>
      </p:sp>
      <p:pic>
        <p:nvPicPr>
          <p:cNvPr id="6" name="Anime_誘導なし(fa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575159" y="1559067"/>
            <a:ext cx="5157815" cy="4556098"/>
          </a:xfrm>
        </p:spPr>
      </p:pic>
    </p:spTree>
    <p:extLst>
      <p:ext uri="{BB962C8B-B14F-4D97-AF65-F5344CB8AC3E}">
        <p14:creationId xmlns:p14="http://schemas.microsoft.com/office/powerpoint/2010/main" val="21544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2969" y="289901"/>
            <a:ext cx="7358063" cy="815255"/>
          </a:xfrm>
        </p:spPr>
        <p:txBody>
          <a:bodyPr/>
          <a:lstStyle/>
          <a:p>
            <a:r>
              <a:rPr lang="ja-JP" altLang="en-US" sz="3797"/>
              <a:t>最適津波避難の計算例</a:t>
            </a:r>
            <a:endParaRPr lang="ja-JP" altLang="en-US" sz="3797" dirty="0"/>
          </a:p>
        </p:txBody>
      </p:sp>
      <p:pic>
        <p:nvPicPr>
          <p:cNvPr id="5" name="Anime_誘導あり(fa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1686055" y="1302514"/>
            <a:ext cx="5323014" cy="4702024"/>
          </a:xfrm>
        </p:spPr>
      </p:pic>
      <p:sp>
        <p:nvSpPr>
          <p:cNvPr id="4" name="スライド番号プレースホルダー 3"/>
          <p:cNvSpPr>
            <a:spLocks noGrp="1"/>
          </p:cNvSpPr>
          <p:nvPr>
            <p:ph type="sldNum" sz="quarter" idx="12"/>
          </p:nvPr>
        </p:nvSpPr>
        <p:spPr>
          <a:xfrm>
            <a:off x="4540746" y="4469309"/>
            <a:ext cx="1446609" cy="256729"/>
          </a:xfrm>
          <a:prstGeom prst="rect">
            <a:avLst/>
          </a:prstGeom>
        </p:spPr>
        <p:txBody>
          <a:bodyPr vert="horz" lIns="64294" tIns="32147" rIns="64294" bIns="32147" rtlCol="0" anchor="ctr"/>
          <a:lstStyle>
            <a:defPPr>
              <a:defRPr lang="ja-JP"/>
            </a:defPPr>
            <a:lvl1pPr marL="0" algn="r" defTabSz="642915" rtl="0" eaLnBrk="1" latinLnBrk="0" hangingPunct="1">
              <a:defRPr kumimoji="1" sz="844" kern="1200">
                <a:solidFill>
                  <a:schemeClr val="tx1">
                    <a:tint val="75000"/>
                  </a:schemeClr>
                </a:solidFill>
                <a:latin typeface="+mn-lt"/>
                <a:ea typeface="+mn-ea"/>
                <a:cs typeface="+mn-cs"/>
              </a:defRPr>
            </a:lvl1pPr>
            <a:lvl2pPr marL="321457" algn="l" defTabSz="642915" rtl="0" eaLnBrk="1" latinLnBrk="0" hangingPunct="1">
              <a:defRPr kumimoji="1" sz="1266" kern="1200">
                <a:solidFill>
                  <a:schemeClr val="tx1"/>
                </a:solidFill>
                <a:latin typeface="+mn-lt"/>
                <a:ea typeface="+mn-ea"/>
                <a:cs typeface="+mn-cs"/>
              </a:defRPr>
            </a:lvl2pPr>
            <a:lvl3pPr marL="642915" algn="l" defTabSz="642915" rtl="0" eaLnBrk="1" latinLnBrk="0" hangingPunct="1">
              <a:defRPr kumimoji="1" sz="1266" kern="1200">
                <a:solidFill>
                  <a:schemeClr val="tx1"/>
                </a:solidFill>
                <a:latin typeface="+mn-lt"/>
                <a:ea typeface="+mn-ea"/>
                <a:cs typeface="+mn-cs"/>
              </a:defRPr>
            </a:lvl3pPr>
            <a:lvl4pPr marL="964372" algn="l" defTabSz="642915" rtl="0" eaLnBrk="1" latinLnBrk="0" hangingPunct="1">
              <a:defRPr kumimoji="1" sz="1266" kern="1200">
                <a:solidFill>
                  <a:schemeClr val="tx1"/>
                </a:solidFill>
                <a:latin typeface="+mn-lt"/>
                <a:ea typeface="+mn-ea"/>
                <a:cs typeface="+mn-cs"/>
              </a:defRPr>
            </a:lvl4pPr>
            <a:lvl5pPr marL="1285829" algn="l" defTabSz="642915" rtl="0" eaLnBrk="1" latinLnBrk="0" hangingPunct="1">
              <a:defRPr kumimoji="1" sz="1266" kern="1200">
                <a:solidFill>
                  <a:schemeClr val="tx1"/>
                </a:solidFill>
                <a:latin typeface="+mn-lt"/>
                <a:ea typeface="+mn-ea"/>
                <a:cs typeface="+mn-cs"/>
              </a:defRPr>
            </a:lvl5pPr>
            <a:lvl6pPr marL="1607287" algn="l" defTabSz="642915" rtl="0" eaLnBrk="1" latinLnBrk="0" hangingPunct="1">
              <a:defRPr kumimoji="1" sz="1266" kern="1200">
                <a:solidFill>
                  <a:schemeClr val="tx1"/>
                </a:solidFill>
                <a:latin typeface="+mn-lt"/>
                <a:ea typeface="+mn-ea"/>
                <a:cs typeface="+mn-cs"/>
              </a:defRPr>
            </a:lvl6pPr>
            <a:lvl7pPr marL="1928744" algn="l" defTabSz="642915" rtl="0" eaLnBrk="1" latinLnBrk="0" hangingPunct="1">
              <a:defRPr kumimoji="1" sz="1266" kern="1200">
                <a:solidFill>
                  <a:schemeClr val="tx1"/>
                </a:solidFill>
                <a:latin typeface="+mn-lt"/>
                <a:ea typeface="+mn-ea"/>
                <a:cs typeface="+mn-cs"/>
              </a:defRPr>
            </a:lvl7pPr>
            <a:lvl8pPr marL="2250201" algn="l" defTabSz="642915" rtl="0" eaLnBrk="1" latinLnBrk="0" hangingPunct="1">
              <a:defRPr kumimoji="1" sz="1266" kern="1200">
                <a:solidFill>
                  <a:schemeClr val="tx1"/>
                </a:solidFill>
                <a:latin typeface="+mn-lt"/>
                <a:ea typeface="+mn-ea"/>
                <a:cs typeface="+mn-cs"/>
              </a:defRPr>
            </a:lvl8pPr>
            <a:lvl9pPr marL="2571659" algn="l" defTabSz="642915" rtl="0" eaLnBrk="1" latinLnBrk="0" hangingPunct="1">
              <a:defRPr kumimoji="1" sz="1266" kern="1200">
                <a:solidFill>
                  <a:schemeClr val="tx1"/>
                </a:solidFill>
                <a:latin typeface="+mn-lt"/>
                <a:ea typeface="+mn-ea"/>
                <a:cs typeface="+mn-cs"/>
              </a:defRPr>
            </a:lvl9pPr>
          </a:lstStyle>
          <a:p>
            <a:fld id="{6C09393E-3370-4466-8699-66F75E418176}" type="slidenum">
              <a:rPr lang="ja-JP" altLang="en-US" smtClean="0">
                <a:solidFill>
                  <a:prstClr val="black">
                    <a:tint val="75000"/>
                  </a:prstClr>
                </a:solidFill>
                <a:latin typeface="Calibri"/>
                <a:ea typeface="游ゴシック"/>
              </a:rPr>
              <a:pPr/>
              <a:t>28</a:t>
            </a:fld>
            <a:endParaRPr kumimoji="1" lang="ja-JP" altLang="en-US">
              <a:solidFill>
                <a:prstClr val="black">
                  <a:tint val="75000"/>
                </a:prstClr>
              </a:solidFill>
              <a:latin typeface="Calibri"/>
              <a:ea typeface="游ゴシック"/>
            </a:endParaRPr>
          </a:p>
        </p:txBody>
      </p:sp>
    </p:spTree>
    <p:extLst>
      <p:ext uri="{BB962C8B-B14F-4D97-AF65-F5344CB8AC3E}">
        <p14:creationId xmlns:p14="http://schemas.microsoft.com/office/powerpoint/2010/main" val="32362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5F821D-4191-62B6-9291-0EE9491C2AED}"/>
              </a:ext>
            </a:extLst>
          </p:cNvPr>
          <p:cNvSpPr>
            <a:spLocks noGrp="1"/>
          </p:cNvSpPr>
          <p:nvPr>
            <p:ph type="title"/>
          </p:nvPr>
        </p:nvSpPr>
        <p:spPr/>
        <p:txBody>
          <a:bodyPr>
            <a:normAutofit/>
          </a:bodyPr>
          <a:lstStyle/>
          <a:p>
            <a:r>
              <a:rPr kumimoji="1" lang="ja-JP" altLang="en-US"/>
              <a:t>公共交通網の「最適化」研究</a:t>
            </a:r>
          </a:p>
        </p:txBody>
      </p:sp>
      <p:sp>
        <p:nvSpPr>
          <p:cNvPr id="3" name="コンテンツ プレースホルダー 2">
            <a:extLst>
              <a:ext uri="{FF2B5EF4-FFF2-40B4-BE49-F238E27FC236}">
                <a16:creationId xmlns:a16="http://schemas.microsoft.com/office/drawing/2014/main" id="{98424DF8-8941-3C6C-BF05-02D6B8BA9523}"/>
              </a:ext>
            </a:extLst>
          </p:cNvPr>
          <p:cNvSpPr>
            <a:spLocks noGrp="1"/>
          </p:cNvSpPr>
          <p:nvPr>
            <p:ph idx="1"/>
          </p:nvPr>
        </p:nvSpPr>
        <p:spPr>
          <a:xfrm>
            <a:off x="457200" y="1600201"/>
            <a:ext cx="8229600" cy="2704672"/>
          </a:xfrm>
        </p:spPr>
        <p:txBody>
          <a:bodyPr/>
          <a:lstStyle/>
          <a:p>
            <a:pPr marL="0" indent="0">
              <a:buNone/>
            </a:pPr>
            <a:r>
              <a:rPr lang="en-US" altLang="ja-JP" dirty="0"/>
              <a:t>1</a:t>
            </a:r>
            <a:r>
              <a:rPr lang="ja-JP" altLang="en-US"/>
              <a:t>．都市内バス路線と運賃を同時に最適化する</a:t>
            </a:r>
          </a:p>
          <a:p>
            <a:endParaRPr lang="en-US" altLang="ja-JP" dirty="0"/>
          </a:p>
          <a:p>
            <a:pPr marL="0" indent="0">
              <a:buNone/>
            </a:pPr>
            <a:r>
              <a:rPr lang="en-US" altLang="ja-JP" dirty="0"/>
              <a:t>2.</a:t>
            </a:r>
            <a:r>
              <a:rPr lang="ja-JP" altLang="en-US"/>
              <a:t>　環境制約を考えつつ，都市間の交通網を最適化する</a:t>
            </a:r>
            <a:endParaRPr lang="en-US" altLang="ja-JP" dirty="0"/>
          </a:p>
        </p:txBody>
      </p:sp>
      <p:sp>
        <p:nvSpPr>
          <p:cNvPr id="4" name="スライド番号プレースホルダー 3">
            <a:extLst>
              <a:ext uri="{FF2B5EF4-FFF2-40B4-BE49-F238E27FC236}">
                <a16:creationId xmlns:a16="http://schemas.microsoft.com/office/drawing/2014/main" id="{C6838074-CB07-C243-B2A5-B4E80F02FAF6}"/>
              </a:ext>
            </a:extLst>
          </p:cNvPr>
          <p:cNvSpPr>
            <a:spLocks noGrp="1"/>
          </p:cNvSpPr>
          <p:nvPr>
            <p:ph type="sldNum" sz="quarter" idx="12"/>
          </p:nvPr>
        </p:nvSpPr>
        <p:spPr/>
        <p:txBody>
          <a:bodyPr/>
          <a:lstStyle/>
          <a:p>
            <a:fld id="{DAE8594C-6D3F-7542-86DF-96927638C157}" type="slidenum">
              <a:rPr lang="ja-JP" altLang="en-US" smtClean="0"/>
              <a:pPr/>
              <a:t>29</a:t>
            </a:fld>
            <a:endParaRPr lang="ja-JP" altLang="en-US"/>
          </a:p>
        </p:txBody>
      </p:sp>
    </p:spTree>
    <p:extLst>
      <p:ext uri="{BB962C8B-B14F-4D97-AF65-F5344CB8AC3E}">
        <p14:creationId xmlns:p14="http://schemas.microsoft.com/office/powerpoint/2010/main" val="305680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txBox="1"/>
          <p:nvPr/>
        </p:nvSpPr>
        <p:spPr>
          <a:xfrm>
            <a:off x="753533" y="2503949"/>
            <a:ext cx="7616580" cy="1067343"/>
          </a:xfrm>
          <a:prstGeom prst="rect">
            <a:avLst/>
          </a:prstGeom>
          <a:noFill/>
          <a:ln>
            <a:noFill/>
          </a:ln>
        </p:spPr>
        <p:txBody>
          <a:bodyPr spcFirstLastPara="1" wrap="square" lIns="92075" tIns="46025" rIns="92075" bIns="46025" anchor="t" anchorCtr="0">
            <a:noAutofit/>
          </a:bodyPr>
          <a:lstStyle/>
          <a:p>
            <a:pPr marL="0" marR="0" lvl="0" indent="0" algn="ctr" rtl="0">
              <a:spcBef>
                <a:spcPts val="0"/>
              </a:spcBef>
              <a:spcAft>
                <a:spcPts val="0"/>
              </a:spcAft>
              <a:buClr>
                <a:srgbClr val="91B309"/>
              </a:buClr>
              <a:buSzPts val="3200"/>
              <a:buFont typeface="Arial"/>
              <a:buNone/>
            </a:pPr>
            <a:r>
              <a:rPr lang="ja-JP" sz="3200" b="0" i="0" u="sng" strike="noStrike" cap="none" dirty="0">
                <a:solidFill>
                  <a:srgbClr val="0070C0"/>
                </a:solidFill>
                <a:latin typeface="Arial"/>
                <a:ea typeface="Arial"/>
                <a:cs typeface="Arial"/>
                <a:sym typeface="Arial"/>
              </a:rPr>
              <a:t>今まで</a:t>
            </a:r>
            <a:r>
              <a:rPr lang="ja-JP" sz="3200" b="0" i="0" u="sng" strike="noStrike" cap="none">
                <a:solidFill>
                  <a:srgbClr val="0070C0"/>
                </a:solidFill>
                <a:latin typeface="Arial"/>
                <a:ea typeface="Arial"/>
                <a:cs typeface="Arial"/>
                <a:sym typeface="Arial"/>
              </a:rPr>
              <a:t>にない</a:t>
            </a:r>
            <a:r>
              <a:rPr lang="ja-JP" altLang="en-US" sz="3200" b="0" i="0" u="sng" strike="noStrike" cap="none">
                <a:solidFill>
                  <a:srgbClr val="0070C0"/>
                </a:solidFill>
                <a:latin typeface="Arial"/>
                <a:ea typeface="Arial"/>
                <a:cs typeface="Arial"/>
                <a:sym typeface="Arial"/>
              </a:rPr>
              <a:t>モノ</a:t>
            </a:r>
            <a:r>
              <a:rPr lang="ja-JP" sz="3200" b="0" i="0" u="sng" strike="noStrike" cap="none">
                <a:solidFill>
                  <a:srgbClr val="0070C0"/>
                </a:solidFill>
                <a:latin typeface="Arial"/>
                <a:ea typeface="Arial"/>
                <a:cs typeface="Arial"/>
                <a:sym typeface="Arial"/>
              </a:rPr>
              <a:t>やシステム、</a:t>
            </a:r>
            <a:endParaRPr lang="en-US" altLang="ja-JP" sz="3200" b="0" i="0" u="sng" strike="noStrike" cap="none" dirty="0">
              <a:solidFill>
                <a:srgbClr val="0070C0"/>
              </a:solidFill>
              <a:latin typeface="Arial"/>
              <a:ea typeface="Arial"/>
              <a:cs typeface="Arial"/>
              <a:sym typeface="Arial"/>
            </a:endParaRPr>
          </a:p>
          <a:p>
            <a:pPr marL="0" marR="0" lvl="0" indent="0" algn="ctr" rtl="0">
              <a:spcBef>
                <a:spcPts val="0"/>
              </a:spcBef>
              <a:spcAft>
                <a:spcPts val="0"/>
              </a:spcAft>
              <a:buClr>
                <a:srgbClr val="91B309"/>
              </a:buClr>
              <a:buSzPts val="3200"/>
              <a:buFont typeface="Arial"/>
              <a:buNone/>
            </a:pPr>
            <a:r>
              <a:rPr lang="ja-JP" sz="3200" b="0" i="0" u="sng" strike="noStrike" cap="none">
                <a:solidFill>
                  <a:srgbClr val="0070C0"/>
                </a:solidFill>
                <a:latin typeface="Arial"/>
                <a:ea typeface="Arial"/>
                <a:cs typeface="Arial"/>
                <a:sym typeface="Arial"/>
              </a:rPr>
              <a:t>サービスを作るため</a:t>
            </a:r>
            <a:r>
              <a:rPr lang="ja-JP" sz="3200" b="0" i="0" u="sng" strike="noStrike" cap="none" dirty="0">
                <a:solidFill>
                  <a:srgbClr val="0070C0"/>
                </a:solidFill>
                <a:latin typeface="Arial"/>
                <a:ea typeface="Arial"/>
                <a:cs typeface="Arial"/>
                <a:sym typeface="Arial"/>
              </a:rPr>
              <a:t>の学問</a:t>
            </a:r>
            <a:endParaRPr sz="3200" b="0" i="0" u="sng" strike="noStrike" cap="none" dirty="0">
              <a:solidFill>
                <a:srgbClr val="0070C0"/>
              </a:solidFill>
              <a:latin typeface="Arial"/>
              <a:ea typeface="Arial"/>
              <a:cs typeface="Arial"/>
              <a:sym typeface="Arial"/>
            </a:endParaRPr>
          </a:p>
        </p:txBody>
      </p:sp>
      <p:sp>
        <p:nvSpPr>
          <p:cNvPr id="473" name="Google Shape;473;p17"/>
          <p:cNvSpPr/>
          <p:nvPr/>
        </p:nvSpPr>
        <p:spPr>
          <a:xfrm>
            <a:off x="388459" y="3757735"/>
            <a:ext cx="4124812" cy="1123712"/>
          </a:xfrm>
          <a:prstGeom prst="roundRect">
            <a:avLst>
              <a:gd name="adj" fmla="val 16667"/>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2000" b="0" i="0" u="none" strike="noStrike" cap="none" dirty="0">
                <a:solidFill>
                  <a:schemeClr val="dk1"/>
                </a:solidFill>
                <a:latin typeface="Arial"/>
                <a:ea typeface="Arial"/>
                <a:cs typeface="Arial"/>
                <a:sym typeface="Arial"/>
              </a:rPr>
              <a:t>『～したい！』『～して欲しい』『あったらいいな』を</a:t>
            </a:r>
            <a:endParaRPr sz="200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ja-JP" sz="2000" b="0" i="0" u="none" strike="noStrike" cap="none" dirty="0">
                <a:solidFill>
                  <a:srgbClr val="C00000"/>
                </a:solidFill>
                <a:latin typeface="Arial"/>
                <a:ea typeface="Arial"/>
                <a:cs typeface="Arial"/>
                <a:sym typeface="Arial"/>
              </a:rPr>
              <a:t>科学技術のチカラで</a:t>
            </a:r>
            <a:r>
              <a:rPr lang="ja-JP" sz="2000" b="0" i="0" u="none" strike="noStrike" cap="none" dirty="0">
                <a:solidFill>
                  <a:schemeClr val="dk1"/>
                </a:solidFill>
                <a:latin typeface="Arial"/>
                <a:ea typeface="Arial"/>
                <a:cs typeface="Arial"/>
                <a:sym typeface="Arial"/>
              </a:rPr>
              <a:t>実現する</a:t>
            </a:r>
            <a:endParaRPr dirty="0"/>
          </a:p>
        </p:txBody>
      </p:sp>
      <p:sp>
        <p:nvSpPr>
          <p:cNvPr id="474" name="Google Shape;474;p17"/>
          <p:cNvSpPr/>
          <p:nvPr/>
        </p:nvSpPr>
        <p:spPr>
          <a:xfrm>
            <a:off x="4726004" y="3927994"/>
            <a:ext cx="4003800" cy="783193"/>
          </a:xfrm>
          <a:prstGeom prst="roundRect">
            <a:avLst>
              <a:gd name="adj" fmla="val 16667"/>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2000" b="0" i="0" u="none" strike="noStrike" cap="none">
                <a:solidFill>
                  <a:schemeClr val="dk1"/>
                </a:solidFill>
                <a:latin typeface="Arial"/>
                <a:ea typeface="Arial"/>
                <a:cs typeface="Arial"/>
                <a:sym typeface="Arial"/>
              </a:rPr>
              <a:t>社会の『困った』を</a:t>
            </a:r>
            <a:endParaRPr sz="2000" b="0"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ja-JP" sz="2000" b="0" i="0" u="none" strike="noStrike" cap="none">
                <a:solidFill>
                  <a:srgbClr val="C00000"/>
                </a:solidFill>
                <a:latin typeface="Arial"/>
                <a:ea typeface="Arial"/>
                <a:cs typeface="Arial"/>
                <a:sym typeface="Arial"/>
              </a:rPr>
              <a:t>科学技術のチカラで</a:t>
            </a:r>
            <a:r>
              <a:rPr lang="ja-JP" sz="2000" b="0" i="0" u="none" strike="noStrike" cap="none">
                <a:solidFill>
                  <a:schemeClr val="dk1"/>
                </a:solidFill>
                <a:latin typeface="Arial"/>
                <a:ea typeface="Arial"/>
                <a:cs typeface="Arial"/>
                <a:sym typeface="Arial"/>
              </a:rPr>
              <a:t>解決する</a:t>
            </a:r>
            <a:endParaRPr dirty="0"/>
          </a:p>
        </p:txBody>
      </p:sp>
      <p:sp>
        <p:nvSpPr>
          <p:cNvPr id="475" name="Google Shape;475;p17"/>
          <p:cNvSpPr/>
          <p:nvPr/>
        </p:nvSpPr>
        <p:spPr>
          <a:xfrm>
            <a:off x="282584" y="413295"/>
            <a:ext cx="8568952" cy="1274437"/>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0" i="0" u="none" strike="noStrike" cap="none">
                <a:solidFill>
                  <a:schemeClr val="lt1"/>
                </a:solidFill>
                <a:latin typeface="Arial"/>
                <a:ea typeface="Arial"/>
                <a:cs typeface="Arial"/>
                <a:sym typeface="Arial"/>
              </a:rPr>
              <a:t>科学技術で未来を創っていくのが</a:t>
            </a:r>
            <a:endParaRPr sz="2800" b="0"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r>
              <a:rPr lang="ja-JP" sz="4000" b="0" i="0" u="none" strike="noStrike" cap="none">
                <a:solidFill>
                  <a:schemeClr val="lt1"/>
                </a:solidFill>
                <a:latin typeface="Arial"/>
                <a:ea typeface="Arial"/>
                <a:cs typeface="Arial"/>
                <a:sym typeface="Arial"/>
              </a:rPr>
              <a:t>『工学』</a:t>
            </a:r>
            <a:endParaRPr/>
          </a:p>
        </p:txBody>
      </p:sp>
      <p:cxnSp>
        <p:nvCxnSpPr>
          <p:cNvPr id="476" name="Google Shape;476;p17"/>
          <p:cNvCxnSpPr/>
          <p:nvPr/>
        </p:nvCxnSpPr>
        <p:spPr>
          <a:xfrm>
            <a:off x="282584" y="5141592"/>
            <a:ext cx="8568952" cy="0"/>
          </a:xfrm>
          <a:prstGeom prst="straightConnector1">
            <a:avLst/>
          </a:prstGeom>
          <a:noFill/>
          <a:ln w="38100" cap="flat" cmpd="sng">
            <a:solidFill>
              <a:schemeClr val="dk1"/>
            </a:solidFill>
            <a:prstDash val="dash"/>
            <a:round/>
            <a:headEnd type="none" w="sm" len="sm"/>
            <a:tailEnd type="none" w="sm" len="sm"/>
          </a:ln>
        </p:spPr>
      </p:cxnSp>
      <p:sp>
        <p:nvSpPr>
          <p:cNvPr id="477" name="Google Shape;477;p17"/>
          <p:cNvSpPr/>
          <p:nvPr/>
        </p:nvSpPr>
        <p:spPr>
          <a:xfrm>
            <a:off x="536407" y="5342210"/>
            <a:ext cx="3867844" cy="794900"/>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0" i="0" u="none" strike="noStrike" cap="none">
                <a:solidFill>
                  <a:schemeClr val="lt1"/>
                </a:solidFill>
                <a:latin typeface="Arial"/>
                <a:ea typeface="Arial"/>
                <a:cs typeface="Arial"/>
                <a:sym typeface="Arial"/>
              </a:rPr>
              <a:t>今ある</a:t>
            </a:r>
            <a:r>
              <a:rPr lang="ja-JP" sz="2000" b="0" i="0" u="none" strike="noStrike" cap="none">
                <a:solidFill>
                  <a:srgbClr val="C00000"/>
                </a:solidFill>
                <a:latin typeface="Arial"/>
                <a:ea typeface="Arial"/>
                <a:cs typeface="Arial"/>
                <a:sym typeface="Arial"/>
              </a:rPr>
              <a:t>科学技術を駆使して</a:t>
            </a:r>
            <a:endParaRPr sz="2000" b="0" i="0" u="none" strike="noStrike" cap="none" dirty="0">
              <a:solidFill>
                <a:srgbClr val="C00000"/>
              </a:solidFill>
              <a:latin typeface="Arial"/>
              <a:ea typeface="Arial"/>
              <a:cs typeface="Arial"/>
              <a:sym typeface="Arial"/>
            </a:endParaRPr>
          </a:p>
          <a:p>
            <a:pPr marL="0" marR="0" lvl="0" indent="0" algn="ctr" rtl="0">
              <a:spcBef>
                <a:spcPts val="0"/>
              </a:spcBef>
              <a:spcAft>
                <a:spcPts val="0"/>
              </a:spcAft>
              <a:buNone/>
            </a:pPr>
            <a:r>
              <a:rPr lang="ja-JP" sz="2000" b="0" i="0" u="none" strike="noStrike" cap="none">
                <a:solidFill>
                  <a:schemeClr val="lt1"/>
                </a:solidFill>
                <a:latin typeface="Arial"/>
                <a:ea typeface="Arial"/>
                <a:cs typeface="Arial"/>
                <a:sym typeface="Arial"/>
              </a:rPr>
              <a:t>実現／解決する</a:t>
            </a:r>
            <a:endParaRPr dirty="0"/>
          </a:p>
        </p:txBody>
      </p:sp>
      <p:sp>
        <p:nvSpPr>
          <p:cNvPr id="478" name="Google Shape;478;p17"/>
          <p:cNvSpPr/>
          <p:nvPr/>
        </p:nvSpPr>
        <p:spPr>
          <a:xfrm>
            <a:off x="4828162" y="5342210"/>
            <a:ext cx="3867844" cy="794900"/>
          </a:xfrm>
          <a:prstGeom prst="roundRect">
            <a:avLst>
              <a:gd name="adj" fmla="val 16667"/>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0" i="0" u="none" strike="noStrike" cap="none">
                <a:solidFill>
                  <a:schemeClr val="lt1"/>
                </a:solidFill>
                <a:latin typeface="Arial"/>
                <a:ea typeface="Arial"/>
                <a:cs typeface="Arial"/>
                <a:sym typeface="Arial"/>
              </a:rPr>
              <a:t>より大きな実現／解決のための</a:t>
            </a:r>
            <a:endParaRPr sz="2000" b="0" i="0" u="none" strike="noStrike" cap="none" dirty="0">
              <a:solidFill>
                <a:schemeClr val="lt1"/>
              </a:solidFill>
              <a:latin typeface="Arial"/>
              <a:ea typeface="Arial"/>
              <a:cs typeface="Arial"/>
              <a:sym typeface="Arial"/>
            </a:endParaRPr>
          </a:p>
          <a:p>
            <a:pPr marL="0" marR="0" lvl="0" indent="0" algn="ctr" rtl="0">
              <a:spcBef>
                <a:spcPts val="0"/>
              </a:spcBef>
              <a:spcAft>
                <a:spcPts val="0"/>
              </a:spcAft>
              <a:buNone/>
            </a:pPr>
            <a:r>
              <a:rPr lang="ja-JP" sz="2000" b="0" i="0" u="none" strike="noStrike" cap="none">
                <a:solidFill>
                  <a:srgbClr val="C00000"/>
                </a:solidFill>
                <a:latin typeface="Arial"/>
                <a:ea typeface="Arial"/>
                <a:cs typeface="Arial"/>
                <a:sym typeface="Arial"/>
              </a:rPr>
              <a:t>科学技術を創り出す</a:t>
            </a:r>
            <a:endParaRPr dirty="0">
              <a:solidFill>
                <a:srgbClr val="C00000"/>
              </a:solidFill>
            </a:endParaRPr>
          </a:p>
        </p:txBody>
      </p:sp>
      <p:sp>
        <p:nvSpPr>
          <p:cNvPr id="479" name="Google Shape;479;p17"/>
          <p:cNvSpPr txBox="1"/>
          <p:nvPr/>
        </p:nvSpPr>
        <p:spPr>
          <a:xfrm>
            <a:off x="753533" y="1779746"/>
            <a:ext cx="7616580" cy="724204"/>
          </a:xfrm>
          <a:prstGeom prst="rect">
            <a:avLst/>
          </a:prstGeom>
          <a:noFill/>
          <a:ln>
            <a:noFill/>
          </a:ln>
        </p:spPr>
        <p:txBody>
          <a:bodyPr spcFirstLastPara="1" wrap="square" lIns="92075" tIns="46025" rIns="92075" bIns="46025" anchor="t" anchorCtr="0">
            <a:noAutofit/>
          </a:bodyPr>
          <a:lstStyle/>
          <a:p>
            <a:pPr marL="0" marR="0" lvl="0" indent="0" algn="l" rtl="0">
              <a:spcBef>
                <a:spcPts val="0"/>
              </a:spcBef>
              <a:spcAft>
                <a:spcPts val="0"/>
              </a:spcAft>
              <a:buClr>
                <a:schemeClr val="dk1"/>
              </a:buClr>
              <a:buSzPts val="2000"/>
              <a:buFont typeface="Arial"/>
              <a:buNone/>
            </a:pPr>
            <a:r>
              <a:rPr lang="ja-JP" sz="2000" b="0" i="0" u="none" strike="noStrike" cap="none">
                <a:solidFill>
                  <a:schemeClr val="dk1"/>
                </a:solidFill>
                <a:latin typeface="Arial"/>
                <a:ea typeface="Arial"/>
                <a:cs typeface="Arial"/>
                <a:sym typeface="Arial"/>
              </a:rPr>
              <a:t>自然科学を基礎とし</a:t>
            </a:r>
            <a:r>
              <a:rPr lang="ja-JP" b="0" i="0" u="none" strike="noStrike" cap="none">
                <a:solidFill>
                  <a:schemeClr val="dk1"/>
                </a:solidFill>
                <a:latin typeface="Arial"/>
                <a:ea typeface="Arial"/>
                <a:cs typeface="Arial"/>
                <a:sym typeface="Arial"/>
              </a:rPr>
              <a:t>（時には人文社会科学の知見も用いて）</a:t>
            </a:r>
            <a:r>
              <a:rPr lang="ja-JP" sz="2000" b="0" i="0" u="none" strike="noStrike" cap="none">
                <a:solidFill>
                  <a:schemeClr val="dk1"/>
                </a:solidFill>
                <a:latin typeface="Arial"/>
                <a:ea typeface="Arial"/>
                <a:cs typeface="Arial"/>
                <a:sym typeface="Arial"/>
              </a:rPr>
              <a:t>、</a:t>
            </a:r>
            <a:endParaRPr sz="20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2000"/>
              <a:buFont typeface="Arial"/>
              <a:buNone/>
            </a:pPr>
            <a:r>
              <a:rPr lang="ja-JP" sz="2000" b="0" i="0" u="none" strike="noStrike" cap="none">
                <a:solidFill>
                  <a:schemeClr val="dk1"/>
                </a:solidFill>
                <a:latin typeface="Arial"/>
                <a:ea typeface="Arial"/>
                <a:cs typeface="Arial"/>
                <a:sym typeface="Arial"/>
              </a:rPr>
              <a:t>人類が幸福になれるように、社会のために役立つような</a:t>
            </a:r>
            <a:endParaRPr sz="2000" b="0" i="0" u="none" strike="noStrike" cap="none" dirty="0">
              <a:solidFill>
                <a:schemeClr val="dk1"/>
              </a:solidFill>
              <a:latin typeface="Arial"/>
              <a:ea typeface="Arial"/>
              <a:cs typeface="Arial"/>
              <a:sym typeface="Arial"/>
            </a:endParaRPr>
          </a:p>
        </p:txBody>
      </p:sp>
      <p:sp>
        <p:nvSpPr>
          <p:cNvPr id="2" name="スライド番号プレースホルダー 3">
            <a:extLst>
              <a:ext uri="{FF2B5EF4-FFF2-40B4-BE49-F238E27FC236}">
                <a16:creationId xmlns:a16="http://schemas.microsoft.com/office/drawing/2014/main" id="{C20928E7-F5FB-9372-C1E1-415CDA098704}"/>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3</a:t>
            </a:fld>
            <a:endParaRPr lang="ja-JP"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65A001AB-825C-270E-2761-64DF0CF1ED60}"/>
              </a:ext>
            </a:extLst>
          </p:cNvPr>
          <p:cNvSpPr>
            <a:spLocks noGrp="1" noChangeArrowheads="1"/>
          </p:cNvSpPr>
          <p:nvPr>
            <p:ph type="title"/>
          </p:nvPr>
        </p:nvSpPr>
        <p:spPr/>
        <p:txBody>
          <a:bodyPr/>
          <a:lstStyle/>
          <a:p>
            <a:pPr eaLnBrk="1" hangingPunct="1"/>
            <a:r>
              <a:rPr lang="ja-JP" altLang="en-US"/>
              <a:t>例：鉄道の特徴（利点）</a:t>
            </a:r>
          </a:p>
        </p:txBody>
      </p:sp>
      <p:sp>
        <p:nvSpPr>
          <p:cNvPr id="22530" name="Rectangle 3">
            <a:extLst>
              <a:ext uri="{FF2B5EF4-FFF2-40B4-BE49-F238E27FC236}">
                <a16:creationId xmlns:a16="http://schemas.microsoft.com/office/drawing/2014/main" id="{494EEB38-A4F1-2CCD-8A00-75DABB5E9EA5}"/>
              </a:ext>
            </a:extLst>
          </p:cNvPr>
          <p:cNvSpPr>
            <a:spLocks noGrp="1" noChangeArrowheads="1"/>
          </p:cNvSpPr>
          <p:nvPr>
            <p:ph type="body" idx="1"/>
          </p:nvPr>
        </p:nvSpPr>
        <p:spPr>
          <a:xfrm>
            <a:off x="457200" y="1417638"/>
            <a:ext cx="8229600" cy="4495800"/>
          </a:xfrm>
        </p:spPr>
        <p:txBody>
          <a:bodyPr/>
          <a:lstStyle/>
          <a:p>
            <a:pPr eaLnBrk="1" hangingPunct="1"/>
            <a:r>
              <a:rPr lang="ja-JP" altLang="en-US" sz="2800"/>
              <a:t>レールで案内され，限られた土地で大量輸送可能</a:t>
            </a:r>
          </a:p>
          <a:p>
            <a:pPr eaLnBrk="1" hangingPunct="1"/>
            <a:r>
              <a:rPr lang="ja-JP" altLang="en-US" sz="2800">
                <a:solidFill>
                  <a:srgbClr val="FF0000"/>
                </a:solidFill>
              </a:rPr>
              <a:t>エネルギーの効率が高い</a:t>
            </a:r>
            <a:endParaRPr lang="en-US" altLang="ja-JP" sz="2800" dirty="0">
              <a:solidFill>
                <a:srgbClr val="FF0000"/>
              </a:solidFill>
            </a:endParaRPr>
          </a:p>
          <a:p>
            <a:pPr lvl="1"/>
            <a:r>
              <a:rPr lang="ja-JP" altLang="en-US" sz="2400"/>
              <a:t>鉄のレールと車輪により</a:t>
            </a:r>
            <a:r>
              <a:rPr lang="ja-JP" altLang="en-US" sz="2400">
                <a:solidFill>
                  <a:srgbClr val="FF0000"/>
                </a:solidFill>
              </a:rPr>
              <a:t>走行抵抗が小さい</a:t>
            </a:r>
          </a:p>
          <a:p>
            <a:pPr lvl="2"/>
            <a:r>
              <a:rPr lang="ja-JP" altLang="en-US" sz="2000"/>
              <a:t>20</a:t>
            </a:r>
            <a:r>
              <a:rPr lang="en-US" altLang="ja-JP" sz="2000" dirty="0"/>
              <a:t>km/h</a:t>
            </a:r>
            <a:r>
              <a:rPr lang="ja-JP" altLang="en-US" sz="2000"/>
              <a:t>時の抵抗1～2</a:t>
            </a:r>
            <a:r>
              <a:rPr lang="en-US" altLang="ja-JP" sz="2000" dirty="0" err="1"/>
              <a:t>kgf</a:t>
            </a:r>
            <a:r>
              <a:rPr lang="en-US" altLang="ja-JP" sz="2000" dirty="0"/>
              <a:t>，</a:t>
            </a:r>
            <a:r>
              <a:rPr lang="ja-JP" altLang="en-US" sz="2000"/>
              <a:t>ゴムタイヤ10</a:t>
            </a:r>
            <a:r>
              <a:rPr lang="en-US" altLang="ja-JP" sz="2000" dirty="0" err="1"/>
              <a:t>kgf</a:t>
            </a:r>
            <a:endParaRPr lang="ja-JP" altLang="en-US" sz="2000"/>
          </a:p>
          <a:p>
            <a:pPr lvl="1"/>
            <a:r>
              <a:rPr lang="ja-JP" altLang="en-US" sz="2400"/>
              <a:t>外部から給電すれば，燃料を運ぶ必要がない</a:t>
            </a:r>
            <a:endParaRPr lang="ja-JP" altLang="en-US" sz="2400">
              <a:solidFill>
                <a:srgbClr val="FF0000"/>
              </a:solidFill>
            </a:endParaRPr>
          </a:p>
          <a:p>
            <a:pPr lvl="2"/>
            <a:r>
              <a:rPr lang="ja-JP" altLang="en-US" sz="2000"/>
              <a:t>蒸気機関2～3%，ディーゼル20%台，電気30％台</a:t>
            </a:r>
            <a:endParaRPr lang="en-US" altLang="ja-JP" sz="2000" dirty="0"/>
          </a:p>
          <a:p>
            <a:pPr lvl="1"/>
            <a:r>
              <a:rPr lang="ja-JP" altLang="en-US" sz="2400"/>
              <a:t>電力再生ブレーキで，運動エネルギーを電力として回収</a:t>
            </a:r>
          </a:p>
          <a:p>
            <a:pPr eaLnBrk="1" hangingPunct="1"/>
            <a:r>
              <a:rPr lang="ja-JP" altLang="en-US" sz="2800"/>
              <a:t>専用レールと保安設備により高速運転が可能</a:t>
            </a:r>
          </a:p>
          <a:p>
            <a:pPr eaLnBrk="1" hangingPunct="1"/>
            <a:r>
              <a:rPr lang="ja-JP" altLang="en-US" sz="2800"/>
              <a:t>定時性が確保され，安全性が非常に高い</a:t>
            </a:r>
          </a:p>
        </p:txBody>
      </p:sp>
      <p:sp>
        <p:nvSpPr>
          <p:cNvPr id="2" name="スライド番号プレースホルダー 3">
            <a:extLst>
              <a:ext uri="{FF2B5EF4-FFF2-40B4-BE49-F238E27FC236}">
                <a16:creationId xmlns:a16="http://schemas.microsoft.com/office/drawing/2014/main" id="{C9213807-3667-3330-6EB6-A54F896DB3D9}"/>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30</a:t>
            </a:fld>
            <a:endParaRPr lang="ja-JP"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60E6B76B-F488-3643-9954-DDE6620D11FD}"/>
              </a:ext>
            </a:extLst>
          </p:cNvPr>
          <p:cNvSpPr>
            <a:spLocks noGrp="1"/>
          </p:cNvSpPr>
          <p:nvPr>
            <p:ph type="title"/>
          </p:nvPr>
        </p:nvSpPr>
        <p:spPr>
          <a:xfrm>
            <a:off x="0" y="274638"/>
            <a:ext cx="8964613" cy="850900"/>
          </a:xfrm>
        </p:spPr>
        <p:txBody>
          <a:bodyPr/>
          <a:lstStyle/>
          <a:p>
            <a:pPr eaLnBrk="1" fontAlgn="auto" hangingPunct="1">
              <a:spcAft>
                <a:spcPts val="0"/>
              </a:spcAft>
              <a:defRPr/>
            </a:pPr>
            <a:r>
              <a:rPr lang="ja-JP" altLang="en-US" sz="4400" dirty="0">
                <a:cs typeface="+mj-cs"/>
              </a:rPr>
              <a:t>運輸部門</a:t>
            </a:r>
            <a:r>
              <a:rPr lang="en-US" altLang="ja-JP" sz="4400" dirty="0">
                <a:cs typeface="+mj-cs"/>
              </a:rPr>
              <a:t>CO2</a:t>
            </a:r>
            <a:r>
              <a:rPr lang="ja-JP" altLang="en-US" sz="4400">
                <a:cs typeface="+mj-cs"/>
              </a:rPr>
              <a:t>の</a:t>
            </a:r>
            <a:r>
              <a:rPr lang="en-US" altLang="ja-JP" sz="4400" dirty="0">
                <a:cs typeface="+mj-cs"/>
              </a:rPr>
              <a:t>86%</a:t>
            </a:r>
            <a:r>
              <a:rPr lang="ja-JP" altLang="en-US" sz="4400" dirty="0">
                <a:cs typeface="+mj-cs"/>
              </a:rPr>
              <a:t>は自動車起源</a:t>
            </a:r>
          </a:p>
        </p:txBody>
      </p:sp>
      <p:sp>
        <p:nvSpPr>
          <p:cNvPr id="46082" name="スライド番号プレースホルダー 1">
            <a:extLst>
              <a:ext uri="{FF2B5EF4-FFF2-40B4-BE49-F238E27FC236}">
                <a16:creationId xmlns:a16="http://schemas.microsoft.com/office/drawing/2014/main" id="{4DA96981-B1BE-7644-B2D6-D4348646C31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fld id="{A3D1606B-F1BE-044D-83FC-12F6A792F47D}" type="slidenum">
              <a:rPr lang="ja-JP" altLang="en-US" sz="2000">
                <a:solidFill>
                  <a:schemeClr val="bg2"/>
                </a:solidFill>
                <a:latin typeface="Century Gothic" panose="020B0502020202020204" pitchFamily="34" charset="0"/>
              </a:rPr>
              <a:pPr/>
              <a:t>31</a:t>
            </a:fld>
            <a:endParaRPr lang="ja-JP" altLang="en-US" sz="2000">
              <a:solidFill>
                <a:schemeClr val="bg2"/>
              </a:solidFill>
              <a:latin typeface="Century Gothic" panose="020B0502020202020204" pitchFamily="34" charset="0"/>
            </a:endParaRPr>
          </a:p>
        </p:txBody>
      </p:sp>
      <p:sp>
        <p:nvSpPr>
          <p:cNvPr id="10" name="正方形/長方形 9">
            <a:extLst>
              <a:ext uri="{FF2B5EF4-FFF2-40B4-BE49-F238E27FC236}">
                <a16:creationId xmlns:a16="http://schemas.microsoft.com/office/drawing/2014/main" id="{60CA32DC-8DE9-0F49-8C9D-1EC7DCA2A577}"/>
              </a:ext>
            </a:extLst>
          </p:cNvPr>
          <p:cNvSpPr/>
          <p:nvPr/>
        </p:nvSpPr>
        <p:spPr>
          <a:xfrm>
            <a:off x="2988804" y="5783483"/>
            <a:ext cx="6155196" cy="369332"/>
          </a:xfrm>
          <a:prstGeom prst="rect">
            <a:avLst/>
          </a:prstGeom>
        </p:spPr>
        <p:txBody>
          <a:bodyPr wrap="square">
            <a:spAutoFit/>
          </a:bodyPr>
          <a:lstStyle/>
          <a:p>
            <a:r>
              <a:rPr lang="ja-JP" altLang="en-US"/>
              <a:t>出典</a:t>
            </a:r>
            <a:r>
              <a:rPr lang="en-US" altLang="ja-JP" dirty="0"/>
              <a:t>:</a:t>
            </a:r>
            <a:r>
              <a:rPr lang="ja-JP" altLang="en-US"/>
              <a:t>運輸・交通と環境</a:t>
            </a:r>
            <a:r>
              <a:rPr lang="en-US" altLang="ja-JP" dirty="0"/>
              <a:t>2023</a:t>
            </a:r>
            <a:r>
              <a:rPr lang="ja-JP" altLang="en-US"/>
              <a:t>年度版：エコロジーモビリティ財団</a:t>
            </a:r>
          </a:p>
        </p:txBody>
      </p:sp>
      <p:pic>
        <p:nvPicPr>
          <p:cNvPr id="3" name="図 2">
            <a:extLst>
              <a:ext uri="{FF2B5EF4-FFF2-40B4-BE49-F238E27FC236}">
                <a16:creationId xmlns:a16="http://schemas.microsoft.com/office/drawing/2014/main" id="{7EDD2BB6-19EE-E08D-72CC-56FD5D82B03C}"/>
              </a:ext>
            </a:extLst>
          </p:cNvPr>
          <p:cNvPicPr>
            <a:picLocks noChangeAspect="1"/>
          </p:cNvPicPr>
          <p:nvPr/>
        </p:nvPicPr>
        <p:blipFill>
          <a:blip r:embed="rId2"/>
          <a:stretch>
            <a:fillRect/>
          </a:stretch>
        </p:blipFill>
        <p:spPr>
          <a:xfrm>
            <a:off x="539551" y="1047554"/>
            <a:ext cx="8299981" cy="490172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スライド番号プレースホルダー 1">
            <a:extLst>
              <a:ext uri="{FF2B5EF4-FFF2-40B4-BE49-F238E27FC236}">
                <a16:creationId xmlns:a16="http://schemas.microsoft.com/office/drawing/2014/main" id="{85D855EF-5B1D-2E4D-AACC-7C5D2B6B48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ＭＳ Ｐゴシック" panose="020B0600070205080204" pitchFamily="34" charset="-128"/>
              </a:defRPr>
            </a:lvl1pPr>
            <a:lvl2pPr marL="742950" indent="-285750">
              <a:defRPr kumimoji="1" sz="2400">
                <a:solidFill>
                  <a:schemeClr val="tx1"/>
                </a:solidFill>
                <a:latin typeface="Arial" panose="020B0604020202020204" pitchFamily="34" charset="0"/>
                <a:ea typeface="ＭＳ Ｐゴシック" panose="020B0600070205080204" pitchFamily="34" charset="-128"/>
              </a:defRPr>
            </a:lvl2pPr>
            <a:lvl3pPr marL="1143000" indent="-228600">
              <a:defRPr kumimoji="1" sz="2400">
                <a:solidFill>
                  <a:schemeClr val="tx1"/>
                </a:solidFill>
                <a:latin typeface="Arial" panose="020B0604020202020204" pitchFamily="34" charset="0"/>
                <a:ea typeface="ＭＳ Ｐゴシック" panose="020B0600070205080204" pitchFamily="34" charset="-128"/>
              </a:defRPr>
            </a:lvl3pPr>
            <a:lvl4pPr marL="1600200" indent="-228600">
              <a:defRPr kumimoji="1" sz="2400">
                <a:solidFill>
                  <a:schemeClr val="tx1"/>
                </a:solidFill>
                <a:latin typeface="Arial" panose="020B0604020202020204" pitchFamily="34" charset="0"/>
                <a:ea typeface="ＭＳ Ｐゴシック" panose="020B0600070205080204" pitchFamily="34" charset="-128"/>
              </a:defRPr>
            </a:lvl4pPr>
            <a:lvl5pPr marL="2057400" indent="-228600">
              <a:defRPr kumimoji="1" sz="2400">
                <a:solidFill>
                  <a:schemeClr val="tx1"/>
                </a:solidFill>
                <a:latin typeface="Arial" panose="020B0604020202020204" pitchFamily="34" charset="0"/>
                <a:ea typeface="ＭＳ Ｐゴシック" panose="020B0600070205080204" pitchFamily="34" charset="-128"/>
              </a:defRPr>
            </a:lvl5pPr>
            <a:lvl6pPr marL="25146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fld id="{EAD593BA-1FED-B147-A5D3-29976FDFA1ED}" type="slidenum">
              <a:rPr lang="ja-JP" altLang="en-US" sz="2000">
                <a:solidFill>
                  <a:srgbClr val="595959"/>
                </a:solidFill>
                <a:latin typeface="Century Gothic" panose="020B0502020202020204" pitchFamily="34" charset="0"/>
              </a:rPr>
              <a:pPr/>
              <a:t>32</a:t>
            </a:fld>
            <a:endParaRPr lang="ja-JP" altLang="en-US" sz="2000">
              <a:solidFill>
                <a:srgbClr val="595959"/>
              </a:solidFill>
              <a:latin typeface="Century Gothic" panose="020B0502020202020204" pitchFamily="34" charset="0"/>
            </a:endParaRPr>
          </a:p>
        </p:txBody>
      </p:sp>
      <p:sp>
        <p:nvSpPr>
          <p:cNvPr id="10" name="正方形/長方形 9">
            <a:extLst>
              <a:ext uri="{FF2B5EF4-FFF2-40B4-BE49-F238E27FC236}">
                <a16:creationId xmlns:a16="http://schemas.microsoft.com/office/drawing/2014/main" id="{AC60D320-7234-CC4A-ACFE-1F27A68357BE}"/>
              </a:ext>
            </a:extLst>
          </p:cNvPr>
          <p:cNvSpPr/>
          <p:nvPr/>
        </p:nvSpPr>
        <p:spPr>
          <a:xfrm>
            <a:off x="455876" y="5822837"/>
            <a:ext cx="6038724" cy="369332"/>
          </a:xfrm>
          <a:prstGeom prst="rect">
            <a:avLst/>
          </a:prstGeom>
        </p:spPr>
        <p:txBody>
          <a:bodyPr wrap="square">
            <a:spAutoFit/>
          </a:bodyPr>
          <a:lstStyle/>
          <a:p>
            <a:r>
              <a:rPr lang="ja-JP" altLang="en-US"/>
              <a:t>出典</a:t>
            </a:r>
            <a:r>
              <a:rPr lang="en-US" altLang="ja-JP" dirty="0"/>
              <a:t>:</a:t>
            </a:r>
            <a:r>
              <a:rPr lang="ja-JP" altLang="en-US"/>
              <a:t>運輸・交通と環境</a:t>
            </a:r>
            <a:r>
              <a:rPr lang="en-US" altLang="ja-JP" dirty="0"/>
              <a:t>2024</a:t>
            </a:r>
            <a:r>
              <a:rPr lang="ja-JP" altLang="en-US"/>
              <a:t>年度版：エコロジーモビリティ財団</a:t>
            </a:r>
          </a:p>
        </p:txBody>
      </p:sp>
      <p:pic>
        <p:nvPicPr>
          <p:cNvPr id="3" name="図 2">
            <a:extLst>
              <a:ext uri="{FF2B5EF4-FFF2-40B4-BE49-F238E27FC236}">
                <a16:creationId xmlns:a16="http://schemas.microsoft.com/office/drawing/2014/main" id="{E9C61BB5-9767-A76D-81E9-BF80A17547A6}"/>
              </a:ext>
            </a:extLst>
          </p:cNvPr>
          <p:cNvPicPr>
            <a:picLocks noChangeAspect="1"/>
          </p:cNvPicPr>
          <p:nvPr/>
        </p:nvPicPr>
        <p:blipFill>
          <a:blip r:embed="rId2"/>
          <a:stretch>
            <a:fillRect/>
          </a:stretch>
        </p:blipFill>
        <p:spPr>
          <a:xfrm>
            <a:off x="135006" y="5516378"/>
            <a:ext cx="5499100" cy="330200"/>
          </a:xfrm>
          <a:prstGeom prst="rect">
            <a:avLst/>
          </a:prstGeom>
        </p:spPr>
      </p:pic>
      <p:pic>
        <p:nvPicPr>
          <p:cNvPr id="4" name="図 3">
            <a:extLst>
              <a:ext uri="{FF2B5EF4-FFF2-40B4-BE49-F238E27FC236}">
                <a16:creationId xmlns:a16="http://schemas.microsoft.com/office/drawing/2014/main" id="{5232F713-6E8F-BAE4-8C4E-163A766077FD}"/>
              </a:ext>
            </a:extLst>
          </p:cNvPr>
          <p:cNvPicPr>
            <a:picLocks noChangeAspect="1"/>
          </p:cNvPicPr>
          <p:nvPr/>
        </p:nvPicPr>
        <p:blipFill>
          <a:blip r:embed="rId3"/>
          <a:stretch>
            <a:fillRect/>
          </a:stretch>
        </p:blipFill>
        <p:spPr>
          <a:xfrm>
            <a:off x="384782" y="218041"/>
            <a:ext cx="4782294" cy="2545708"/>
          </a:xfrm>
          <a:prstGeom prst="rect">
            <a:avLst/>
          </a:prstGeom>
        </p:spPr>
      </p:pic>
      <p:pic>
        <p:nvPicPr>
          <p:cNvPr id="5" name="図 4">
            <a:extLst>
              <a:ext uri="{FF2B5EF4-FFF2-40B4-BE49-F238E27FC236}">
                <a16:creationId xmlns:a16="http://schemas.microsoft.com/office/drawing/2014/main" id="{E4F7AD6E-557F-26A9-9D7F-9125AEF82C6D}"/>
              </a:ext>
            </a:extLst>
          </p:cNvPr>
          <p:cNvPicPr>
            <a:picLocks noChangeAspect="1"/>
          </p:cNvPicPr>
          <p:nvPr/>
        </p:nvPicPr>
        <p:blipFill>
          <a:blip r:embed="rId4"/>
          <a:stretch>
            <a:fillRect/>
          </a:stretch>
        </p:blipFill>
        <p:spPr>
          <a:xfrm>
            <a:off x="602037" y="2828324"/>
            <a:ext cx="4565039" cy="2694403"/>
          </a:xfrm>
          <a:prstGeom prst="rect">
            <a:avLst/>
          </a:prstGeom>
        </p:spPr>
      </p:pic>
      <p:pic>
        <p:nvPicPr>
          <p:cNvPr id="6" name="図 5">
            <a:extLst>
              <a:ext uri="{FF2B5EF4-FFF2-40B4-BE49-F238E27FC236}">
                <a16:creationId xmlns:a16="http://schemas.microsoft.com/office/drawing/2014/main" id="{5B103B00-3348-97C3-F1F5-A5C92A5F1246}"/>
              </a:ext>
            </a:extLst>
          </p:cNvPr>
          <p:cNvPicPr>
            <a:picLocks noChangeAspect="1"/>
          </p:cNvPicPr>
          <p:nvPr/>
        </p:nvPicPr>
        <p:blipFill>
          <a:blip r:embed="rId5"/>
          <a:stretch>
            <a:fillRect/>
          </a:stretch>
        </p:blipFill>
        <p:spPr>
          <a:xfrm>
            <a:off x="5697435" y="211555"/>
            <a:ext cx="2870200" cy="2806700"/>
          </a:xfrm>
          <a:prstGeom prst="rect">
            <a:avLst/>
          </a:prstGeom>
        </p:spPr>
      </p:pic>
      <p:pic>
        <p:nvPicPr>
          <p:cNvPr id="7" name="図 6">
            <a:extLst>
              <a:ext uri="{FF2B5EF4-FFF2-40B4-BE49-F238E27FC236}">
                <a16:creationId xmlns:a16="http://schemas.microsoft.com/office/drawing/2014/main" id="{FE2B1455-23BB-64E2-9B20-95752DF2BEDB}"/>
              </a:ext>
            </a:extLst>
          </p:cNvPr>
          <p:cNvPicPr>
            <a:picLocks noChangeAspect="1"/>
          </p:cNvPicPr>
          <p:nvPr/>
        </p:nvPicPr>
        <p:blipFill>
          <a:blip r:embed="rId6"/>
          <a:stretch>
            <a:fillRect/>
          </a:stretch>
        </p:blipFill>
        <p:spPr>
          <a:xfrm>
            <a:off x="5613400" y="3050457"/>
            <a:ext cx="3530600" cy="2832100"/>
          </a:xfrm>
          <a:prstGeom prst="rect">
            <a:avLst/>
          </a:prstGeom>
        </p:spPr>
      </p:pic>
    </p:spTree>
    <p:extLst>
      <p:ext uri="{BB962C8B-B14F-4D97-AF65-F5344CB8AC3E}">
        <p14:creationId xmlns:p14="http://schemas.microsoft.com/office/powerpoint/2010/main" val="305212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4ADFE-7A90-B356-EA5F-7DBD55017DE9}"/>
              </a:ext>
            </a:extLst>
          </p:cNvPr>
          <p:cNvSpPr>
            <a:spLocks noGrp="1"/>
          </p:cNvSpPr>
          <p:nvPr>
            <p:ph type="title"/>
          </p:nvPr>
        </p:nvSpPr>
        <p:spPr/>
        <p:txBody>
          <a:bodyPr>
            <a:normAutofit/>
          </a:bodyPr>
          <a:lstStyle/>
          <a:p>
            <a:r>
              <a:rPr lang="ja-JP" altLang="en-US"/>
              <a:t>（新幹線の）環境性能の良さは・・・</a:t>
            </a:r>
            <a:endParaRPr kumimoji="1" lang="ja-JP" altLang="en-US"/>
          </a:p>
        </p:txBody>
      </p:sp>
      <p:sp>
        <p:nvSpPr>
          <p:cNvPr id="3" name="コンテンツ プレースホルダー 2">
            <a:extLst>
              <a:ext uri="{FF2B5EF4-FFF2-40B4-BE49-F238E27FC236}">
                <a16:creationId xmlns:a16="http://schemas.microsoft.com/office/drawing/2014/main" id="{9BB63F9F-FAEF-51E4-9382-AB73E84717E2}"/>
              </a:ext>
            </a:extLst>
          </p:cNvPr>
          <p:cNvSpPr>
            <a:spLocks noGrp="1"/>
          </p:cNvSpPr>
          <p:nvPr>
            <p:ph idx="1"/>
          </p:nvPr>
        </p:nvSpPr>
        <p:spPr>
          <a:xfrm>
            <a:off x="457200" y="1178959"/>
            <a:ext cx="8229600" cy="4851971"/>
          </a:xfrm>
        </p:spPr>
        <p:txBody>
          <a:bodyPr>
            <a:noAutofit/>
          </a:bodyPr>
          <a:lstStyle/>
          <a:p>
            <a:pPr>
              <a:lnSpc>
                <a:spcPct val="110000"/>
              </a:lnSpc>
            </a:pPr>
            <a:r>
              <a:rPr kumimoji="1" lang="ja-JP" altLang="en-US" sz="2400"/>
              <a:t>一旦加速したら，</a:t>
            </a:r>
            <a:r>
              <a:rPr lang="ja-JP" altLang="en-US" sz="2400"/>
              <a:t>できるだけ減速せず，</a:t>
            </a:r>
            <a:endParaRPr lang="en-US" altLang="ja-JP" sz="2400" dirty="0"/>
          </a:p>
          <a:p>
            <a:pPr marL="0" indent="0">
              <a:lnSpc>
                <a:spcPct val="110000"/>
              </a:lnSpc>
              <a:buNone/>
            </a:pPr>
            <a:r>
              <a:rPr kumimoji="1" lang="ja-JP" altLang="en-US" sz="2400"/>
              <a:t>　　</a:t>
            </a:r>
            <a:r>
              <a:rPr kumimoji="1" lang="ja-JP" altLang="en-US" sz="2400">
                <a:solidFill>
                  <a:srgbClr val="FF0000"/>
                </a:solidFill>
              </a:rPr>
              <a:t>運動エネルギーを無駄にしない</a:t>
            </a:r>
            <a:endParaRPr kumimoji="1" lang="en-US" altLang="ja-JP" sz="2400" dirty="0">
              <a:solidFill>
                <a:srgbClr val="FF0000"/>
              </a:solidFill>
            </a:endParaRPr>
          </a:p>
          <a:p>
            <a:pPr lvl="1">
              <a:lnSpc>
                <a:spcPct val="110000"/>
              </a:lnSpc>
            </a:pPr>
            <a:r>
              <a:rPr lang="en-US" altLang="ja-JP" sz="2000" dirty="0"/>
              <a:t>320Km</a:t>
            </a:r>
            <a:r>
              <a:rPr lang="ja-JP" altLang="en-US" sz="2000"/>
              <a:t>／</a:t>
            </a:r>
            <a:r>
              <a:rPr lang="en-US" altLang="ja-JP" sz="2000" dirty="0"/>
              <a:t>h</a:t>
            </a:r>
            <a:r>
              <a:rPr lang="ja-JP" altLang="en-US" sz="2000"/>
              <a:t>から非常ブレーキをかけても，　停止までに約</a:t>
            </a:r>
            <a:r>
              <a:rPr lang="en-US" altLang="ja-JP" sz="2000" dirty="0"/>
              <a:t>4km</a:t>
            </a:r>
            <a:r>
              <a:rPr lang="ja-JP" altLang="en-US" sz="2000"/>
              <a:t>走行</a:t>
            </a:r>
            <a:endParaRPr lang="en-US" altLang="ja-JP" sz="2000" dirty="0"/>
          </a:p>
          <a:p>
            <a:pPr>
              <a:lnSpc>
                <a:spcPct val="110000"/>
              </a:lnSpc>
            </a:pPr>
            <a:r>
              <a:rPr lang="ja-JP" altLang="en-US" sz="2400"/>
              <a:t>目視できない</a:t>
            </a:r>
            <a:r>
              <a:rPr lang="en-US" altLang="ja-JP" sz="2400" dirty="0"/>
              <a:t>4km</a:t>
            </a:r>
            <a:r>
              <a:rPr lang="ja-JP" altLang="en-US" sz="2400"/>
              <a:t>先まで，</a:t>
            </a:r>
            <a:endParaRPr lang="en-US" altLang="ja-JP" sz="2400" dirty="0"/>
          </a:p>
          <a:p>
            <a:pPr marL="0" indent="0">
              <a:lnSpc>
                <a:spcPct val="110000"/>
              </a:lnSpc>
              <a:buNone/>
            </a:pPr>
            <a:r>
              <a:rPr lang="en-US" altLang="ja-JP" sz="2400" dirty="0"/>
              <a:t>     </a:t>
            </a:r>
            <a:r>
              <a:rPr lang="ja-JP" altLang="en-US" sz="2400">
                <a:solidFill>
                  <a:srgbClr val="FF0000"/>
                </a:solidFill>
              </a:rPr>
              <a:t>障害物のない状況を確保する</a:t>
            </a:r>
            <a:r>
              <a:rPr lang="ja-JP" altLang="en-US" sz="2400"/>
              <a:t>ことが不可欠</a:t>
            </a:r>
            <a:endParaRPr lang="en-US" altLang="ja-JP" sz="2400" dirty="0"/>
          </a:p>
          <a:p>
            <a:pPr lvl="1">
              <a:lnSpc>
                <a:spcPct val="110000"/>
              </a:lnSpc>
            </a:pPr>
            <a:r>
              <a:rPr lang="ja-JP" altLang="en-US" sz="2000"/>
              <a:t>他の車両が存在しないことを信号システムで確認</a:t>
            </a:r>
            <a:endParaRPr lang="en-US" altLang="ja-JP" sz="2000" dirty="0"/>
          </a:p>
          <a:p>
            <a:pPr lvl="1">
              <a:lnSpc>
                <a:spcPct val="110000"/>
              </a:lnSpc>
            </a:pPr>
            <a:r>
              <a:rPr lang="ja-JP" altLang="en-US" sz="2000"/>
              <a:t>踏切がなく，法律で人の立ち入りを禁止する</a:t>
            </a:r>
            <a:endParaRPr lang="en-US" altLang="ja-JP" sz="2000" dirty="0"/>
          </a:p>
          <a:p>
            <a:pPr>
              <a:lnSpc>
                <a:spcPct val="110000"/>
              </a:lnSpc>
            </a:pPr>
            <a:r>
              <a:rPr kumimoji="1" lang="ja-JP" altLang="en-US" sz="2400"/>
              <a:t>「線路」から他の目的の利用を排除するため，土地代が必要．</a:t>
            </a:r>
            <a:endParaRPr kumimoji="1" lang="en-US" altLang="ja-JP" sz="2400" dirty="0"/>
          </a:p>
          <a:p>
            <a:pPr marL="0" indent="0">
              <a:lnSpc>
                <a:spcPct val="110000"/>
              </a:lnSpc>
              <a:buNone/>
            </a:pPr>
            <a:r>
              <a:rPr lang="ja-JP" altLang="en-US" sz="2400"/>
              <a:t>　　→ </a:t>
            </a:r>
            <a:r>
              <a:rPr lang="ja-JP" altLang="en-US" sz="2400">
                <a:solidFill>
                  <a:srgbClr val="C00000"/>
                </a:solidFill>
              </a:rPr>
              <a:t>列車本数に関わらず費用が必要　</a:t>
            </a:r>
            <a:r>
              <a:rPr lang="en-US" altLang="ja-JP" sz="2400" dirty="0"/>
              <a:t>(</a:t>
            </a:r>
            <a:r>
              <a:rPr lang="ja-JP" altLang="en-US" sz="2400"/>
              <a:t>固定費用</a:t>
            </a:r>
            <a:r>
              <a:rPr lang="en-US" altLang="ja-JP" sz="2400" dirty="0"/>
              <a:t>)</a:t>
            </a:r>
            <a:endParaRPr kumimoji="1" lang="ja-JP" altLang="en-US" sz="2400"/>
          </a:p>
        </p:txBody>
      </p:sp>
      <p:sp>
        <p:nvSpPr>
          <p:cNvPr id="4" name="スライド番号プレースホルダー 3">
            <a:extLst>
              <a:ext uri="{FF2B5EF4-FFF2-40B4-BE49-F238E27FC236}">
                <a16:creationId xmlns:a16="http://schemas.microsoft.com/office/drawing/2014/main" id="{FE3AE2F0-2B63-7A3E-5FBB-D5B32A381733}"/>
              </a:ext>
            </a:extLst>
          </p:cNvPr>
          <p:cNvSpPr>
            <a:spLocks noGrp="1"/>
          </p:cNvSpPr>
          <p:nvPr>
            <p:ph type="sldNum" sz="quarter" idx="12"/>
          </p:nvPr>
        </p:nvSpPr>
        <p:spPr/>
        <p:txBody>
          <a:bodyPr/>
          <a:lstStyle/>
          <a:p>
            <a:fld id="{DAE8594C-6D3F-7542-86DF-96927638C157}" type="slidenum">
              <a:rPr lang="ja-JP" altLang="en-US" smtClean="0"/>
              <a:pPr/>
              <a:t>33</a:t>
            </a:fld>
            <a:endParaRPr lang="ja-JP" altLang="en-US"/>
          </a:p>
        </p:txBody>
      </p:sp>
    </p:spTree>
    <p:extLst>
      <p:ext uri="{BB962C8B-B14F-4D97-AF65-F5344CB8AC3E}">
        <p14:creationId xmlns:p14="http://schemas.microsoft.com/office/powerpoint/2010/main" val="2168380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26">
            <a:extLst>
              <a:ext uri="{FF2B5EF4-FFF2-40B4-BE49-F238E27FC236}">
                <a16:creationId xmlns:a16="http://schemas.microsoft.com/office/drawing/2014/main" id="{EBD46AB5-DF4B-A144-8044-568C3F1E204A}"/>
              </a:ext>
            </a:extLst>
          </p:cNvPr>
          <p:cNvSpPr>
            <a:spLocks noGrp="1" noChangeArrowheads="1"/>
          </p:cNvSpPr>
          <p:nvPr>
            <p:ph type="title"/>
          </p:nvPr>
        </p:nvSpPr>
        <p:spPr/>
        <p:txBody>
          <a:bodyPr/>
          <a:lstStyle/>
          <a:p>
            <a:pPr eaLnBrk="1" hangingPunct="1"/>
            <a:r>
              <a:rPr lang="ja-JP" altLang="en-US" sz="4000"/>
              <a:t>公共交通機関とは</a:t>
            </a:r>
          </a:p>
        </p:txBody>
      </p:sp>
      <p:sp>
        <p:nvSpPr>
          <p:cNvPr id="31746" name="Rectangle 1027">
            <a:extLst>
              <a:ext uri="{FF2B5EF4-FFF2-40B4-BE49-F238E27FC236}">
                <a16:creationId xmlns:a16="http://schemas.microsoft.com/office/drawing/2014/main" id="{E7D73998-AC15-0C47-AB38-DCA1CD2905E1}"/>
              </a:ext>
            </a:extLst>
          </p:cNvPr>
          <p:cNvSpPr>
            <a:spLocks noGrp="1" noChangeArrowheads="1"/>
          </p:cNvSpPr>
          <p:nvPr>
            <p:ph type="body" idx="1"/>
          </p:nvPr>
        </p:nvSpPr>
        <p:spPr/>
        <p:txBody>
          <a:bodyPr/>
          <a:lstStyle/>
          <a:p>
            <a:pPr eaLnBrk="1" hangingPunct="1"/>
            <a:r>
              <a:rPr lang="ja-JP" altLang="en-US" sz="2800">
                <a:solidFill>
                  <a:srgbClr val="003366"/>
                </a:solidFill>
              </a:rPr>
              <a:t>高速で高性能な</a:t>
            </a:r>
            <a:r>
              <a:rPr lang="ja-JP" altLang="en-US" sz="2800">
                <a:solidFill>
                  <a:srgbClr val="FF0000"/>
                </a:solidFill>
              </a:rPr>
              <a:t>乗り物</a:t>
            </a:r>
            <a:r>
              <a:rPr lang="ja-JP" altLang="en-US" sz="2800">
                <a:solidFill>
                  <a:srgbClr val="003366"/>
                </a:solidFill>
              </a:rPr>
              <a:t>は，高価なため，私的な利用のために所有することは困難．</a:t>
            </a:r>
            <a:r>
              <a:rPr lang="ja-JP" altLang="en-US" sz="2800">
                <a:solidFill>
                  <a:srgbClr val="FF0000"/>
                </a:solidFill>
              </a:rPr>
              <a:t>操縦</a:t>
            </a:r>
            <a:r>
              <a:rPr lang="ja-JP" altLang="en-US" sz="2800"/>
              <a:t>も困難．</a:t>
            </a:r>
            <a:endParaRPr lang="en-US" altLang="ja-JP" sz="2800" dirty="0"/>
          </a:p>
          <a:p>
            <a:r>
              <a:rPr lang="ja-JP" altLang="en-US" sz="2800"/>
              <a:t>乗り物の性能を発揮させるため，</a:t>
            </a:r>
            <a:r>
              <a:rPr lang="ja-JP" altLang="en-US" sz="2800">
                <a:solidFill>
                  <a:srgbClr val="FF0000"/>
                </a:solidFill>
              </a:rPr>
              <a:t>走行路</a:t>
            </a:r>
            <a:r>
              <a:rPr lang="ja-JP" altLang="en-US" sz="2800"/>
              <a:t>が必要で，その空間を占用するための費用も必要</a:t>
            </a:r>
          </a:p>
          <a:p>
            <a:pPr eaLnBrk="1" hangingPunct="1"/>
            <a:endParaRPr lang="en-US" altLang="ja-JP" sz="2800" dirty="0"/>
          </a:p>
          <a:p>
            <a:pPr eaLnBrk="1" hangingPunct="1"/>
            <a:r>
              <a:rPr lang="ja-JP" altLang="en-US" sz="2800">
                <a:solidFill>
                  <a:srgbClr val="FF0000"/>
                </a:solidFill>
              </a:rPr>
              <a:t>1台の乗り物や操縦者の運転サービスを多くの人が使い，費用を分担する</a:t>
            </a:r>
            <a:endParaRPr lang="en-US" altLang="ja-JP" sz="2800" dirty="0">
              <a:solidFill>
                <a:srgbClr val="FF0000"/>
              </a:solidFill>
            </a:endParaRPr>
          </a:p>
          <a:p>
            <a:pPr eaLnBrk="1" hangingPunct="1"/>
            <a:r>
              <a:rPr lang="ja-JP" altLang="en-US" sz="2800"/>
              <a:t>多くの人が使用できるように、運行経路、運行時刻をあらかじめ決め，周知する</a:t>
            </a:r>
            <a:r>
              <a:rPr lang="en-US" altLang="ja-JP" sz="2800" dirty="0"/>
              <a:t>(</a:t>
            </a:r>
            <a:r>
              <a:rPr lang="ja-JP" altLang="en-US" sz="2800"/>
              <a:t>一般乗合制度</a:t>
            </a:r>
            <a:r>
              <a:rPr lang="en-US" altLang="ja-JP" sz="2800" dirty="0"/>
              <a:t>) </a:t>
            </a:r>
          </a:p>
        </p:txBody>
      </p:sp>
      <p:sp>
        <p:nvSpPr>
          <p:cNvPr id="2" name="スライド番号プレースホルダー 3">
            <a:extLst>
              <a:ext uri="{FF2B5EF4-FFF2-40B4-BE49-F238E27FC236}">
                <a16:creationId xmlns:a16="http://schemas.microsoft.com/office/drawing/2014/main" id="{8B9ECAA2-C32D-0D9F-0C7F-3DDFADACC532}"/>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l" defTabSz="457200" rtl="0" eaLnBrk="1" latinLnBrk="0" hangingPunct="1">
              <a:defRPr kumimoji="1" sz="18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AE8594C-6D3F-7542-86DF-96927638C157}" type="slidenum">
              <a:rPr lang="ja-JP" altLang="en-US" smtClean="0"/>
              <a:pPr/>
              <a:t>34</a:t>
            </a:fld>
            <a:endParaRPr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1FC16DDD-035A-154D-8C9D-FB07992F4706}"/>
              </a:ext>
            </a:extLst>
          </p:cNvPr>
          <p:cNvSpPr>
            <a:spLocks noGrp="1" noChangeArrowheads="1"/>
          </p:cNvSpPr>
          <p:nvPr>
            <p:ph type="title"/>
          </p:nvPr>
        </p:nvSpPr>
        <p:spPr/>
        <p:txBody>
          <a:bodyPr/>
          <a:lstStyle/>
          <a:p>
            <a:pPr eaLnBrk="1" hangingPunct="1"/>
            <a:r>
              <a:rPr lang="ja-JP" altLang="en-US"/>
              <a:t>公共交通機関の特性</a:t>
            </a:r>
          </a:p>
        </p:txBody>
      </p:sp>
      <p:sp>
        <p:nvSpPr>
          <p:cNvPr id="35842" name="Rectangle 3">
            <a:extLst>
              <a:ext uri="{FF2B5EF4-FFF2-40B4-BE49-F238E27FC236}">
                <a16:creationId xmlns:a16="http://schemas.microsoft.com/office/drawing/2014/main" id="{5D80668A-6DB6-AE41-9DA2-DE641BA4910C}"/>
              </a:ext>
            </a:extLst>
          </p:cNvPr>
          <p:cNvSpPr>
            <a:spLocks noGrp="1" noChangeArrowheads="1"/>
          </p:cNvSpPr>
          <p:nvPr>
            <p:ph type="body" idx="1"/>
          </p:nvPr>
        </p:nvSpPr>
        <p:spPr>
          <a:xfrm>
            <a:off x="603726" y="1325246"/>
            <a:ext cx="7958138" cy="1997075"/>
          </a:xfrm>
        </p:spPr>
        <p:txBody>
          <a:bodyPr>
            <a:normAutofit/>
          </a:bodyPr>
          <a:lstStyle/>
          <a:p>
            <a:pPr eaLnBrk="1" hangingPunct="1">
              <a:lnSpc>
                <a:spcPct val="90000"/>
              </a:lnSpc>
            </a:pPr>
            <a:r>
              <a:rPr lang="ja-JP" altLang="en-US"/>
              <a:t>土地，設備や</a:t>
            </a:r>
            <a:r>
              <a:rPr lang="en-US" altLang="ja-JP" dirty="0"/>
              <a:t>Vehicle</a:t>
            </a:r>
            <a:r>
              <a:rPr lang="ja-JP" altLang="en-US"/>
              <a:t>の　</a:t>
            </a:r>
            <a:r>
              <a:rPr lang="ja-JP" altLang="en-US">
                <a:solidFill>
                  <a:srgbClr val="C00000"/>
                </a:solidFill>
              </a:rPr>
              <a:t>固定費用</a:t>
            </a:r>
            <a:r>
              <a:rPr lang="ja-JP" altLang="en-US"/>
              <a:t>が大きい</a:t>
            </a:r>
          </a:p>
          <a:p>
            <a:pPr lvl="1" eaLnBrk="1" hangingPunct="1">
              <a:lnSpc>
                <a:spcPct val="90000"/>
              </a:lnSpc>
            </a:pPr>
            <a:r>
              <a:rPr lang="ja-JP" altLang="en-US"/>
              <a:t>建設費：地下250</a:t>
            </a:r>
            <a:r>
              <a:rPr lang="ja-JP" altLang="en-US" sz="2400"/>
              <a:t>億円／</a:t>
            </a:r>
            <a:r>
              <a:rPr lang="en-US" altLang="ja-JP" sz="2400" dirty="0"/>
              <a:t>km</a:t>
            </a:r>
            <a:r>
              <a:rPr lang="en-US" altLang="ja-JP" dirty="0"/>
              <a:t>、</a:t>
            </a:r>
            <a:r>
              <a:rPr lang="ja-JP" altLang="en-US"/>
              <a:t>高架100</a:t>
            </a:r>
            <a:r>
              <a:rPr lang="ja-JP" altLang="en-US" sz="2400"/>
              <a:t>億円／</a:t>
            </a:r>
            <a:r>
              <a:rPr lang="en-US" altLang="ja-JP" sz="2400" dirty="0"/>
              <a:t>km</a:t>
            </a:r>
          </a:p>
          <a:p>
            <a:pPr lvl="1" eaLnBrk="1" hangingPunct="1">
              <a:lnSpc>
                <a:spcPct val="90000"/>
              </a:lnSpc>
            </a:pPr>
            <a:r>
              <a:rPr lang="ja-JP" altLang="en-US"/>
              <a:t>鉄道車両：１両１億円</a:t>
            </a:r>
          </a:p>
          <a:p>
            <a:pPr eaLnBrk="1" hangingPunct="1">
              <a:lnSpc>
                <a:spcPct val="90000"/>
              </a:lnSpc>
            </a:pPr>
            <a:r>
              <a:rPr lang="ja-JP" altLang="en-US" sz="2800"/>
              <a:t>旅客が少なくても、必ず一定の固定費用がかかる</a:t>
            </a:r>
          </a:p>
        </p:txBody>
      </p:sp>
      <p:sp>
        <p:nvSpPr>
          <p:cNvPr id="35843" name="Line 4">
            <a:extLst>
              <a:ext uri="{FF2B5EF4-FFF2-40B4-BE49-F238E27FC236}">
                <a16:creationId xmlns:a16="http://schemas.microsoft.com/office/drawing/2014/main" id="{98205E22-3AAD-C745-A230-62E3892E8C4D}"/>
              </a:ext>
            </a:extLst>
          </p:cNvPr>
          <p:cNvSpPr>
            <a:spLocks noChangeShapeType="1"/>
          </p:cNvSpPr>
          <p:nvPr/>
        </p:nvSpPr>
        <p:spPr bwMode="auto">
          <a:xfrm>
            <a:off x="1763713" y="5333365"/>
            <a:ext cx="3095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844" name="Text Box 5">
            <a:extLst>
              <a:ext uri="{FF2B5EF4-FFF2-40B4-BE49-F238E27FC236}">
                <a16:creationId xmlns:a16="http://schemas.microsoft.com/office/drawing/2014/main" id="{606794F8-5570-F447-B643-7A6A9707264A}"/>
              </a:ext>
            </a:extLst>
          </p:cNvPr>
          <p:cNvSpPr txBox="1">
            <a:spLocks noChangeArrowheads="1"/>
          </p:cNvSpPr>
          <p:nvPr/>
        </p:nvSpPr>
        <p:spPr bwMode="auto">
          <a:xfrm>
            <a:off x="4392297" y="4945766"/>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旅客数</a:t>
            </a:r>
          </a:p>
        </p:txBody>
      </p:sp>
      <p:sp>
        <p:nvSpPr>
          <p:cNvPr id="35845" name="Line 6">
            <a:extLst>
              <a:ext uri="{FF2B5EF4-FFF2-40B4-BE49-F238E27FC236}">
                <a16:creationId xmlns:a16="http://schemas.microsoft.com/office/drawing/2014/main" id="{F260FD77-A28C-724E-9F79-1714A8ED223C}"/>
              </a:ext>
            </a:extLst>
          </p:cNvPr>
          <p:cNvSpPr>
            <a:spLocks noChangeShapeType="1"/>
          </p:cNvSpPr>
          <p:nvPr/>
        </p:nvSpPr>
        <p:spPr bwMode="auto">
          <a:xfrm flipV="1">
            <a:off x="1763713" y="3388678"/>
            <a:ext cx="0" cy="1944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846" name="Text Box 7">
            <a:extLst>
              <a:ext uri="{FF2B5EF4-FFF2-40B4-BE49-F238E27FC236}">
                <a16:creationId xmlns:a16="http://schemas.microsoft.com/office/drawing/2014/main" id="{770CA436-F56E-5346-A92D-F3C431BAB921}"/>
              </a:ext>
            </a:extLst>
          </p:cNvPr>
          <p:cNvSpPr txBox="1">
            <a:spLocks noChangeArrowheads="1"/>
          </p:cNvSpPr>
          <p:nvPr/>
        </p:nvSpPr>
        <p:spPr bwMode="auto">
          <a:xfrm>
            <a:off x="1887538" y="3106103"/>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費用</a:t>
            </a:r>
          </a:p>
        </p:txBody>
      </p:sp>
      <p:sp>
        <p:nvSpPr>
          <p:cNvPr id="35847" name="Rectangle 8">
            <a:extLst>
              <a:ext uri="{FF2B5EF4-FFF2-40B4-BE49-F238E27FC236}">
                <a16:creationId xmlns:a16="http://schemas.microsoft.com/office/drawing/2014/main" id="{81FD4807-B6E8-0D4C-8405-97257FDBB0F9}"/>
              </a:ext>
            </a:extLst>
          </p:cNvPr>
          <p:cNvSpPr>
            <a:spLocks noChangeArrowheads="1"/>
          </p:cNvSpPr>
          <p:nvPr/>
        </p:nvSpPr>
        <p:spPr bwMode="auto">
          <a:xfrm>
            <a:off x="1763713" y="4757103"/>
            <a:ext cx="2592387" cy="576262"/>
          </a:xfrm>
          <a:prstGeom prst="rect">
            <a:avLst/>
          </a:prstGeom>
          <a:solidFill>
            <a:schemeClr val="accent6">
              <a:lumMod val="10000"/>
              <a:lumOff val="90000"/>
            </a:schemeClr>
          </a:solidFill>
          <a:ln w="9525">
            <a:solidFill>
              <a:schemeClr val="tx1"/>
            </a:solidFill>
            <a:miter lim="800000"/>
            <a:headEnd/>
            <a:tailEnd/>
          </a:ln>
        </p:spPr>
        <p:txBody>
          <a:bodyPr wrap="none" anchor="ct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ja-JP" altLang="en-US" sz="1800">
                <a:latin typeface="Arial" panose="020B0604020202020204" pitchFamily="34" charset="0"/>
              </a:rPr>
              <a:t>固定費用</a:t>
            </a:r>
          </a:p>
        </p:txBody>
      </p:sp>
      <p:sp>
        <p:nvSpPr>
          <p:cNvPr id="35848" name="AutoShape 9">
            <a:extLst>
              <a:ext uri="{FF2B5EF4-FFF2-40B4-BE49-F238E27FC236}">
                <a16:creationId xmlns:a16="http://schemas.microsoft.com/office/drawing/2014/main" id="{6D27B502-50A1-F243-81AF-DE6F80FD0B86}"/>
              </a:ext>
            </a:extLst>
          </p:cNvPr>
          <p:cNvSpPr>
            <a:spLocks noChangeArrowheads="1"/>
          </p:cNvSpPr>
          <p:nvPr/>
        </p:nvSpPr>
        <p:spPr bwMode="auto">
          <a:xfrm flipH="1">
            <a:off x="1763713" y="3317240"/>
            <a:ext cx="2592387" cy="1439863"/>
          </a:xfrm>
          <a:prstGeom prst="rtTriangle">
            <a:avLst/>
          </a:prstGeom>
          <a:solidFill>
            <a:schemeClr val="accent1"/>
          </a:solidFill>
          <a:ln w="9525">
            <a:solidFill>
              <a:schemeClr val="tx1"/>
            </a:solidFill>
            <a:miter lim="800000"/>
            <a:headEnd/>
            <a:tailEnd/>
          </a:ln>
        </p:spPr>
        <p:txBody>
          <a:bodyPr wrap="none" anchor="ct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ja-JP" altLang="en-US" sz="1800">
                <a:latin typeface="Arial" panose="020B0604020202020204" pitchFamily="34" charset="0"/>
              </a:rPr>
              <a:t>可変費用</a:t>
            </a:r>
          </a:p>
        </p:txBody>
      </p:sp>
      <p:sp>
        <p:nvSpPr>
          <p:cNvPr id="35849" name="Text Box 10">
            <a:extLst>
              <a:ext uri="{FF2B5EF4-FFF2-40B4-BE49-F238E27FC236}">
                <a16:creationId xmlns:a16="http://schemas.microsoft.com/office/drawing/2014/main" id="{CCAB997F-64A0-CC49-B022-20F43C6F6DCA}"/>
              </a:ext>
            </a:extLst>
          </p:cNvPr>
          <p:cNvSpPr txBox="1">
            <a:spLocks noChangeArrowheads="1"/>
          </p:cNvSpPr>
          <p:nvPr/>
        </p:nvSpPr>
        <p:spPr bwMode="auto">
          <a:xfrm>
            <a:off x="2247900" y="3753803"/>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総費用</a:t>
            </a:r>
          </a:p>
        </p:txBody>
      </p:sp>
      <p:sp>
        <p:nvSpPr>
          <p:cNvPr id="35850" name="Line 11">
            <a:extLst>
              <a:ext uri="{FF2B5EF4-FFF2-40B4-BE49-F238E27FC236}">
                <a16:creationId xmlns:a16="http://schemas.microsoft.com/office/drawing/2014/main" id="{1E2D85E5-31CF-5749-B4BE-F905A139A0A6}"/>
              </a:ext>
            </a:extLst>
          </p:cNvPr>
          <p:cNvSpPr>
            <a:spLocks noChangeShapeType="1"/>
          </p:cNvSpPr>
          <p:nvPr/>
        </p:nvSpPr>
        <p:spPr bwMode="auto">
          <a:xfrm>
            <a:off x="5388452" y="5342865"/>
            <a:ext cx="3095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851" name="Text Box 12">
            <a:extLst>
              <a:ext uri="{FF2B5EF4-FFF2-40B4-BE49-F238E27FC236}">
                <a16:creationId xmlns:a16="http://schemas.microsoft.com/office/drawing/2014/main" id="{C781EF3E-C984-9440-8E84-D36AA8EE5AFC}"/>
              </a:ext>
            </a:extLst>
          </p:cNvPr>
          <p:cNvSpPr txBox="1">
            <a:spLocks noChangeArrowheads="1"/>
          </p:cNvSpPr>
          <p:nvPr/>
        </p:nvSpPr>
        <p:spPr bwMode="auto">
          <a:xfrm>
            <a:off x="7955452" y="4940662"/>
            <a:ext cx="86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旅客数</a:t>
            </a:r>
          </a:p>
        </p:txBody>
      </p:sp>
      <p:sp>
        <p:nvSpPr>
          <p:cNvPr id="35852" name="Line 13">
            <a:extLst>
              <a:ext uri="{FF2B5EF4-FFF2-40B4-BE49-F238E27FC236}">
                <a16:creationId xmlns:a16="http://schemas.microsoft.com/office/drawing/2014/main" id="{EB92CC44-06E4-3B41-ABD7-389BFD65CA0B}"/>
              </a:ext>
            </a:extLst>
          </p:cNvPr>
          <p:cNvSpPr>
            <a:spLocks noChangeShapeType="1"/>
          </p:cNvSpPr>
          <p:nvPr/>
        </p:nvSpPr>
        <p:spPr bwMode="auto">
          <a:xfrm flipV="1">
            <a:off x="5388452" y="3398178"/>
            <a:ext cx="0" cy="1944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5853" name="Text Box 14">
            <a:extLst>
              <a:ext uri="{FF2B5EF4-FFF2-40B4-BE49-F238E27FC236}">
                <a16:creationId xmlns:a16="http://schemas.microsoft.com/office/drawing/2014/main" id="{5C31C4FC-C5FE-284F-9C0A-BB460D928C6C}"/>
              </a:ext>
            </a:extLst>
          </p:cNvPr>
          <p:cNvSpPr txBox="1">
            <a:spLocks noChangeArrowheads="1"/>
          </p:cNvSpPr>
          <p:nvPr/>
        </p:nvSpPr>
        <p:spPr bwMode="auto">
          <a:xfrm>
            <a:off x="5520375" y="3064645"/>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平均費用</a:t>
            </a:r>
          </a:p>
        </p:txBody>
      </p:sp>
      <p:sp>
        <p:nvSpPr>
          <p:cNvPr id="35854" name="Arc 15">
            <a:extLst>
              <a:ext uri="{FF2B5EF4-FFF2-40B4-BE49-F238E27FC236}">
                <a16:creationId xmlns:a16="http://schemas.microsoft.com/office/drawing/2014/main" id="{69DE2189-8578-454E-8998-6AB50C8C6B6F}"/>
              </a:ext>
            </a:extLst>
          </p:cNvPr>
          <p:cNvSpPr>
            <a:spLocks/>
          </p:cNvSpPr>
          <p:nvPr/>
        </p:nvSpPr>
        <p:spPr bwMode="auto">
          <a:xfrm flipH="1" flipV="1">
            <a:off x="5532914" y="3398178"/>
            <a:ext cx="2447925" cy="1439862"/>
          </a:xfrm>
          <a:custGeom>
            <a:avLst/>
            <a:gdLst>
              <a:gd name="T0" fmla="*/ 2147483646 w 21600"/>
              <a:gd name="T1" fmla="*/ 0 h 21589"/>
              <a:gd name="T2" fmla="*/ 2147483646 w 21600"/>
              <a:gd name="T3" fmla="*/ 2147483646 h 21589"/>
              <a:gd name="T4" fmla="*/ 0 w 21600"/>
              <a:gd name="T5" fmla="*/ 2147483646 h 21589"/>
              <a:gd name="T6" fmla="*/ 0 60000 65536"/>
              <a:gd name="T7" fmla="*/ 0 60000 65536"/>
              <a:gd name="T8" fmla="*/ 0 60000 65536"/>
            </a:gdLst>
            <a:ahLst/>
            <a:cxnLst>
              <a:cxn ang="T6">
                <a:pos x="T0" y="T1"/>
              </a:cxn>
              <a:cxn ang="T7">
                <a:pos x="T2" y="T3"/>
              </a:cxn>
              <a:cxn ang="T8">
                <a:pos x="T4" y="T5"/>
              </a:cxn>
            </a:cxnLst>
            <a:rect l="0" t="0" r="r" b="b"/>
            <a:pathLst>
              <a:path w="21600" h="21589" fill="none" extrusionOk="0">
                <a:moveTo>
                  <a:pt x="683" y="-1"/>
                </a:moveTo>
                <a:cubicBezTo>
                  <a:pt x="12340" y="368"/>
                  <a:pt x="21600" y="9925"/>
                  <a:pt x="21600" y="21589"/>
                </a:cubicBezTo>
              </a:path>
              <a:path w="21600" h="21589" stroke="0" extrusionOk="0">
                <a:moveTo>
                  <a:pt x="683" y="-1"/>
                </a:moveTo>
                <a:cubicBezTo>
                  <a:pt x="12340" y="368"/>
                  <a:pt x="21600" y="9925"/>
                  <a:pt x="21600" y="21589"/>
                </a:cubicBezTo>
                <a:lnTo>
                  <a:pt x="0" y="21589"/>
                </a:lnTo>
                <a:lnTo>
                  <a:pt x="683"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5855" name="Rectangle 16">
            <a:extLst>
              <a:ext uri="{FF2B5EF4-FFF2-40B4-BE49-F238E27FC236}">
                <a16:creationId xmlns:a16="http://schemas.microsoft.com/office/drawing/2014/main" id="{9B47DBD1-3DF8-1649-8B69-BA606905FADA}"/>
              </a:ext>
            </a:extLst>
          </p:cNvPr>
          <p:cNvSpPr>
            <a:spLocks noChangeArrowheads="1"/>
          </p:cNvSpPr>
          <p:nvPr/>
        </p:nvSpPr>
        <p:spPr bwMode="auto">
          <a:xfrm>
            <a:off x="5388452" y="4982503"/>
            <a:ext cx="2519362" cy="360362"/>
          </a:xfrm>
          <a:prstGeom prst="rect">
            <a:avLst/>
          </a:prstGeom>
          <a:solidFill>
            <a:schemeClr val="accent1"/>
          </a:solidFill>
          <a:ln w="9525">
            <a:solidFill>
              <a:srgbClr val="FFFF66"/>
            </a:solidFill>
            <a:miter lim="800000"/>
            <a:headEnd/>
            <a:tailEnd/>
          </a:ln>
        </p:spPr>
        <p:txBody>
          <a:bodyPr wrap="none" anchor="ct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ClrTx/>
              <a:buFontTx/>
              <a:buNone/>
            </a:pPr>
            <a:r>
              <a:rPr lang="ja-JP" altLang="en-US" sz="1800">
                <a:latin typeface="Arial" panose="020B0604020202020204" pitchFamily="34" charset="0"/>
              </a:rPr>
              <a:t>可変費用分</a:t>
            </a:r>
          </a:p>
        </p:txBody>
      </p:sp>
      <p:sp>
        <p:nvSpPr>
          <p:cNvPr id="2" name="フリーフォーム 1">
            <a:extLst>
              <a:ext uri="{FF2B5EF4-FFF2-40B4-BE49-F238E27FC236}">
                <a16:creationId xmlns:a16="http://schemas.microsoft.com/office/drawing/2014/main" id="{8E1C2269-1DA2-E345-A694-102E97395105}"/>
              </a:ext>
            </a:extLst>
          </p:cNvPr>
          <p:cNvSpPr/>
          <p:nvPr/>
        </p:nvSpPr>
        <p:spPr bwMode="auto">
          <a:xfrm>
            <a:off x="5383689" y="3444215"/>
            <a:ext cx="2509520" cy="1544320"/>
          </a:xfrm>
          <a:custGeom>
            <a:avLst/>
            <a:gdLst>
              <a:gd name="connsiteX0" fmla="*/ 2509520 w 2509520"/>
              <a:gd name="connsiteY0" fmla="*/ 1544320 h 1544320"/>
              <a:gd name="connsiteX1" fmla="*/ 2499360 w 2509520"/>
              <a:gd name="connsiteY1" fmla="*/ 1402080 h 1544320"/>
              <a:gd name="connsiteX2" fmla="*/ 2092960 w 2509520"/>
              <a:gd name="connsiteY2" fmla="*/ 1371600 h 1544320"/>
              <a:gd name="connsiteX3" fmla="*/ 1625600 w 2509520"/>
              <a:gd name="connsiteY3" fmla="*/ 1280160 h 1544320"/>
              <a:gd name="connsiteX4" fmla="*/ 1198880 w 2509520"/>
              <a:gd name="connsiteY4" fmla="*/ 1158240 h 1544320"/>
              <a:gd name="connsiteX5" fmla="*/ 792480 w 2509520"/>
              <a:gd name="connsiteY5" fmla="*/ 934720 h 1544320"/>
              <a:gd name="connsiteX6" fmla="*/ 426720 w 2509520"/>
              <a:gd name="connsiteY6" fmla="*/ 619760 h 1544320"/>
              <a:gd name="connsiteX7" fmla="*/ 193040 w 2509520"/>
              <a:gd name="connsiteY7" fmla="*/ 254000 h 1544320"/>
              <a:gd name="connsiteX8" fmla="*/ 152400 w 2509520"/>
              <a:gd name="connsiteY8" fmla="*/ 0 h 1544320"/>
              <a:gd name="connsiteX9" fmla="*/ 0 w 2509520"/>
              <a:gd name="connsiteY9" fmla="*/ 20320 h 1544320"/>
              <a:gd name="connsiteX10" fmla="*/ 10160 w 2509520"/>
              <a:gd name="connsiteY10" fmla="*/ 1544320 h 1544320"/>
              <a:gd name="connsiteX11" fmla="*/ 2509520 w 2509520"/>
              <a:gd name="connsiteY11" fmla="*/ 1544320 h 15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09520" h="1544320">
                <a:moveTo>
                  <a:pt x="2509520" y="1544320"/>
                </a:moveTo>
                <a:lnTo>
                  <a:pt x="2499360" y="1402080"/>
                </a:lnTo>
                <a:lnTo>
                  <a:pt x="2092960" y="1371600"/>
                </a:lnTo>
                <a:lnTo>
                  <a:pt x="1625600" y="1280160"/>
                </a:lnTo>
                <a:lnTo>
                  <a:pt x="1198880" y="1158240"/>
                </a:lnTo>
                <a:lnTo>
                  <a:pt x="792480" y="934720"/>
                </a:lnTo>
                <a:lnTo>
                  <a:pt x="426720" y="619760"/>
                </a:lnTo>
                <a:lnTo>
                  <a:pt x="193040" y="254000"/>
                </a:lnTo>
                <a:lnTo>
                  <a:pt x="152400" y="0"/>
                </a:lnTo>
                <a:lnTo>
                  <a:pt x="0" y="20320"/>
                </a:lnTo>
                <a:cubicBezTo>
                  <a:pt x="3387" y="528320"/>
                  <a:pt x="6773" y="1036320"/>
                  <a:pt x="10160" y="1544320"/>
                </a:cubicBezTo>
                <a:lnTo>
                  <a:pt x="2509520" y="1544320"/>
                </a:lnTo>
                <a:close/>
              </a:path>
            </a:pathLst>
          </a:custGeom>
          <a:solidFill>
            <a:schemeClr val="accent6">
              <a:lumMod val="10000"/>
              <a:lumOff val="9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p:txBody>
      </p:sp>
      <p:sp>
        <p:nvSpPr>
          <p:cNvPr id="35856" name="Text Box 17">
            <a:extLst>
              <a:ext uri="{FF2B5EF4-FFF2-40B4-BE49-F238E27FC236}">
                <a16:creationId xmlns:a16="http://schemas.microsoft.com/office/drawing/2014/main" id="{C0452C6B-FA4E-8946-AC6E-67CBA721CF88}"/>
              </a:ext>
            </a:extLst>
          </p:cNvPr>
          <p:cNvSpPr txBox="1">
            <a:spLocks noChangeArrowheads="1"/>
          </p:cNvSpPr>
          <p:nvPr/>
        </p:nvSpPr>
        <p:spPr bwMode="auto">
          <a:xfrm>
            <a:off x="5400992" y="4548232"/>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1800">
                <a:latin typeface="Arial" panose="020B0604020202020204" pitchFamily="34" charset="0"/>
              </a:rPr>
              <a:t>固定費用分</a:t>
            </a:r>
          </a:p>
        </p:txBody>
      </p:sp>
      <p:sp>
        <p:nvSpPr>
          <p:cNvPr id="3" name="右矢印 2">
            <a:extLst>
              <a:ext uri="{FF2B5EF4-FFF2-40B4-BE49-F238E27FC236}">
                <a16:creationId xmlns:a16="http://schemas.microsoft.com/office/drawing/2014/main" id="{ABDEFC95-ADEC-AA4C-B15F-CA5D0FBFE2CC}"/>
              </a:ext>
            </a:extLst>
          </p:cNvPr>
          <p:cNvSpPr/>
          <p:nvPr/>
        </p:nvSpPr>
        <p:spPr bwMode="auto">
          <a:xfrm>
            <a:off x="4554503" y="4349784"/>
            <a:ext cx="648072" cy="458539"/>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p:txBody>
      </p:sp>
      <p:sp>
        <p:nvSpPr>
          <p:cNvPr id="4" name="テキスト ボックス 3">
            <a:extLst>
              <a:ext uri="{FF2B5EF4-FFF2-40B4-BE49-F238E27FC236}">
                <a16:creationId xmlns:a16="http://schemas.microsoft.com/office/drawing/2014/main" id="{C16C85B8-F7E0-E540-A3B1-42B6CAEC67A2}"/>
              </a:ext>
            </a:extLst>
          </p:cNvPr>
          <p:cNvSpPr txBox="1"/>
          <p:nvPr/>
        </p:nvSpPr>
        <p:spPr>
          <a:xfrm>
            <a:off x="4381976" y="3669673"/>
            <a:ext cx="1048473" cy="646331"/>
          </a:xfrm>
          <a:prstGeom prst="rect">
            <a:avLst/>
          </a:prstGeom>
          <a:noFill/>
        </p:spPr>
        <p:txBody>
          <a:bodyPr wrap="square" rtlCol="0">
            <a:spAutoFit/>
          </a:bodyPr>
          <a:lstStyle/>
          <a:p>
            <a:r>
              <a:rPr kumimoji="1" lang="ja-JP" altLang="en-US" sz="1800"/>
              <a:t>旅客</a:t>
            </a:r>
            <a:endParaRPr kumimoji="1" lang="en-US" altLang="ja-JP" sz="1800" dirty="0"/>
          </a:p>
          <a:p>
            <a:r>
              <a:rPr kumimoji="1" lang="ja-JP" altLang="en-US" sz="1800"/>
              <a:t>一人当り</a:t>
            </a:r>
          </a:p>
        </p:txBody>
      </p:sp>
      <p:cxnSp>
        <p:nvCxnSpPr>
          <p:cNvPr id="6" name="直線コネクタ 5">
            <a:extLst>
              <a:ext uri="{FF2B5EF4-FFF2-40B4-BE49-F238E27FC236}">
                <a16:creationId xmlns:a16="http://schemas.microsoft.com/office/drawing/2014/main" id="{C8C86FD6-A849-2B47-B1AB-0B102589E9B0}"/>
              </a:ext>
            </a:extLst>
          </p:cNvPr>
          <p:cNvCxnSpPr>
            <a:stCxn id="35843" idx="0"/>
          </p:cNvCxnSpPr>
          <p:nvPr/>
        </p:nvCxnSpPr>
        <p:spPr bwMode="auto">
          <a:xfrm flipV="1">
            <a:off x="1763713" y="4433937"/>
            <a:ext cx="529115" cy="899428"/>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線コネクタ 25">
            <a:extLst>
              <a:ext uri="{FF2B5EF4-FFF2-40B4-BE49-F238E27FC236}">
                <a16:creationId xmlns:a16="http://schemas.microsoft.com/office/drawing/2014/main" id="{353161FA-1FB6-624D-AFA5-CA0A4F08475E}"/>
              </a:ext>
            </a:extLst>
          </p:cNvPr>
          <p:cNvCxnSpPr/>
          <p:nvPr/>
        </p:nvCxnSpPr>
        <p:spPr bwMode="auto">
          <a:xfrm flipV="1">
            <a:off x="1759273" y="4045135"/>
            <a:ext cx="1300633" cy="1328552"/>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線コネクタ 29">
            <a:extLst>
              <a:ext uri="{FF2B5EF4-FFF2-40B4-BE49-F238E27FC236}">
                <a16:creationId xmlns:a16="http://schemas.microsoft.com/office/drawing/2014/main" id="{1B75B969-CBD5-4C45-A9D7-AD34D2FE38BB}"/>
              </a:ext>
            </a:extLst>
          </p:cNvPr>
          <p:cNvCxnSpPr/>
          <p:nvPr/>
        </p:nvCxnSpPr>
        <p:spPr bwMode="auto">
          <a:xfrm flipV="1">
            <a:off x="1776253" y="3371216"/>
            <a:ext cx="2453642" cy="2002471"/>
          </a:xfrm>
          <a:prstGeom prst="line">
            <a:avLst/>
          </a:prstGeom>
          <a:solidFill>
            <a:schemeClr val="accent1"/>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スライド番号プレースホルダー 3">
            <a:extLst>
              <a:ext uri="{FF2B5EF4-FFF2-40B4-BE49-F238E27FC236}">
                <a16:creationId xmlns:a16="http://schemas.microsoft.com/office/drawing/2014/main" id="{EE7E2726-F744-BF5D-B6C1-48135496748A}"/>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35</a:t>
            </a:fld>
            <a:endParaRPr lang="ja-JP" altLang="en-US"/>
          </a:p>
        </p:txBody>
      </p:sp>
      <p:sp>
        <p:nvSpPr>
          <p:cNvPr id="8" name="テキスト ボックス 7">
            <a:extLst>
              <a:ext uri="{FF2B5EF4-FFF2-40B4-BE49-F238E27FC236}">
                <a16:creationId xmlns:a16="http://schemas.microsoft.com/office/drawing/2014/main" id="{C6BA29C3-8FDC-AE20-52DC-4834B114A9F7}"/>
              </a:ext>
            </a:extLst>
          </p:cNvPr>
          <p:cNvSpPr txBox="1"/>
          <p:nvPr/>
        </p:nvSpPr>
        <p:spPr>
          <a:xfrm>
            <a:off x="415523" y="5588387"/>
            <a:ext cx="8450637" cy="461665"/>
          </a:xfrm>
          <a:prstGeom prst="rect">
            <a:avLst/>
          </a:prstGeom>
          <a:noFill/>
        </p:spPr>
        <p:txBody>
          <a:bodyPr wrap="square">
            <a:spAutoFit/>
          </a:bodyPr>
          <a:lstStyle/>
          <a:p>
            <a:r>
              <a:rPr lang="ja-JP" altLang="en-US" sz="2400"/>
              <a:t>公共交通は</a:t>
            </a:r>
            <a:r>
              <a:rPr lang="ja-JP" altLang="en-US" sz="2400">
                <a:solidFill>
                  <a:srgbClr val="C00000"/>
                </a:solidFill>
              </a:rPr>
              <a:t>利用人員が多い</a:t>
            </a:r>
            <a:r>
              <a:rPr lang="ja-JP" altLang="en-US" sz="2400"/>
              <a:t>と，平均費用が小さくなり</a:t>
            </a:r>
            <a:r>
              <a:rPr lang="ja-JP" altLang="en-US" sz="2400">
                <a:solidFill>
                  <a:srgbClr val="C00000"/>
                </a:solidFill>
              </a:rPr>
              <a:t>有利である</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04E922FD-51C8-0E4D-AF5F-B4B81D1FC352}"/>
              </a:ext>
            </a:extLst>
          </p:cNvPr>
          <p:cNvSpPr>
            <a:spLocks noGrp="1" noChangeArrowheads="1"/>
          </p:cNvSpPr>
          <p:nvPr>
            <p:ph type="title"/>
          </p:nvPr>
        </p:nvSpPr>
        <p:spPr/>
        <p:txBody>
          <a:bodyPr/>
          <a:lstStyle/>
          <a:p>
            <a:pPr eaLnBrk="1" hangingPunct="1"/>
            <a:r>
              <a:rPr lang="ja-JP" altLang="en-US"/>
              <a:t>公共交通機関の特性</a:t>
            </a:r>
          </a:p>
        </p:txBody>
      </p:sp>
      <p:sp>
        <p:nvSpPr>
          <p:cNvPr id="37890" name="Rectangle 3">
            <a:extLst>
              <a:ext uri="{FF2B5EF4-FFF2-40B4-BE49-F238E27FC236}">
                <a16:creationId xmlns:a16="http://schemas.microsoft.com/office/drawing/2014/main" id="{32B579B9-44E3-6047-86DE-247295D49287}"/>
              </a:ext>
            </a:extLst>
          </p:cNvPr>
          <p:cNvSpPr>
            <a:spLocks noGrp="1" noChangeArrowheads="1"/>
          </p:cNvSpPr>
          <p:nvPr>
            <p:ph type="body" idx="1"/>
          </p:nvPr>
        </p:nvSpPr>
        <p:spPr>
          <a:xfrm>
            <a:off x="457200" y="1263525"/>
            <a:ext cx="8440220" cy="4525963"/>
          </a:xfrm>
        </p:spPr>
        <p:txBody>
          <a:bodyPr>
            <a:normAutofit lnSpcReduction="10000"/>
          </a:bodyPr>
          <a:lstStyle/>
          <a:p>
            <a:pPr eaLnBrk="1" hangingPunct="1">
              <a:lnSpc>
                <a:spcPct val="90000"/>
              </a:lnSpc>
            </a:pPr>
            <a:r>
              <a:rPr lang="ja-JP" altLang="en-US" sz="2800"/>
              <a:t>公共交通は、利用人員が多いときに有利になる</a:t>
            </a:r>
            <a:endParaRPr lang="en-US" altLang="ja-JP" sz="2800" dirty="0"/>
          </a:p>
          <a:p>
            <a:pPr lvl="1">
              <a:lnSpc>
                <a:spcPct val="90000"/>
              </a:lnSpc>
            </a:pPr>
            <a:r>
              <a:rPr lang="ja-JP" altLang="en-US" sz="2400"/>
              <a:t>利用人数が少ないと、一人当たりの費用（平均費用）が高くなり、サービス水準が下がる</a:t>
            </a:r>
          </a:p>
          <a:p>
            <a:pPr lvl="1">
              <a:lnSpc>
                <a:spcPct val="90000"/>
              </a:lnSpc>
            </a:pPr>
            <a:r>
              <a:rPr lang="ja-JP" altLang="en-US" sz="2400"/>
              <a:t>他の交通手段との競争に負け、さらに利用人数が減る</a:t>
            </a:r>
          </a:p>
          <a:p>
            <a:pPr eaLnBrk="1" hangingPunct="1">
              <a:lnSpc>
                <a:spcPct val="90000"/>
              </a:lnSpc>
              <a:buFont typeface="Wingdings" pitchFamily="2" charset="2"/>
              <a:buNone/>
            </a:pPr>
            <a:r>
              <a:rPr lang="ja-JP" altLang="en-US" sz="2800"/>
              <a:t>　　　　　　　　　悪循環に陥る危険性がある</a:t>
            </a:r>
          </a:p>
          <a:p>
            <a:pPr>
              <a:lnSpc>
                <a:spcPct val="90000"/>
              </a:lnSpc>
            </a:pPr>
            <a:r>
              <a:rPr lang="ja-JP" altLang="en-US" sz="2800">
                <a:solidFill>
                  <a:srgbClr val="C00000"/>
                </a:solidFill>
              </a:rPr>
              <a:t>作る以上は利用が見込めるような適切な計画</a:t>
            </a:r>
            <a:r>
              <a:rPr lang="ja-JP" altLang="en-US" sz="2800"/>
              <a:t>が必要</a:t>
            </a:r>
            <a:endParaRPr lang="en-US" altLang="ja-JP" sz="2800" dirty="0"/>
          </a:p>
          <a:p>
            <a:pPr lvl="1">
              <a:lnSpc>
                <a:spcPct val="90000"/>
              </a:lnSpc>
            </a:pPr>
            <a:r>
              <a:rPr lang="ja-JP" altLang="en-US" sz="2400"/>
              <a:t>過大なものを作らない</a:t>
            </a:r>
            <a:endParaRPr lang="en-US" altLang="ja-JP" sz="2400" dirty="0"/>
          </a:p>
          <a:p>
            <a:pPr lvl="1">
              <a:lnSpc>
                <a:spcPct val="90000"/>
              </a:lnSpc>
            </a:pPr>
            <a:r>
              <a:rPr lang="ja-JP" altLang="en-US" sz="2400"/>
              <a:t>逆に過少だと自家用車との競争にそもそも勝てない</a:t>
            </a:r>
            <a:endParaRPr lang="en-US" altLang="ja-JP" sz="2400" dirty="0"/>
          </a:p>
          <a:p>
            <a:pPr lvl="1">
              <a:lnSpc>
                <a:spcPct val="90000"/>
              </a:lnSpc>
            </a:pPr>
            <a:endParaRPr lang="en-US" altLang="ja-JP" sz="2400" dirty="0"/>
          </a:p>
          <a:p>
            <a:pPr>
              <a:lnSpc>
                <a:spcPct val="90000"/>
              </a:lnSpc>
            </a:pPr>
            <a:r>
              <a:rPr lang="ja-JP" altLang="en-US" sz="2800"/>
              <a:t>既存の利用者が多い路線の近くに，次の路線を作っても，同じようには使われない（シャドー効果）</a:t>
            </a:r>
            <a:endParaRPr lang="en-US" altLang="ja-JP" sz="2800" dirty="0"/>
          </a:p>
          <a:p>
            <a:pPr>
              <a:lnSpc>
                <a:spcPct val="90000"/>
              </a:lnSpc>
            </a:pPr>
            <a:endParaRPr lang="ja-JP" altLang="en-US" sz="2800"/>
          </a:p>
        </p:txBody>
      </p:sp>
      <p:sp>
        <p:nvSpPr>
          <p:cNvPr id="37891" name="スライド番号プレースホルダー 1">
            <a:extLst>
              <a:ext uri="{FF2B5EF4-FFF2-40B4-BE49-F238E27FC236}">
                <a16:creationId xmlns:a16="http://schemas.microsoft.com/office/drawing/2014/main" id="{80C0DE6F-E5E7-DC48-9E4B-AA7C20CD58CB}"/>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5D83A6F5-26E6-0548-AE69-5A593B2566D3}" type="slidenum">
              <a:rPr kumimoji="0" lang="ja-JP" altLang="en-US" sz="1400" smtClean="0">
                <a:solidFill>
                  <a:schemeClr val="folHlink"/>
                </a:solidFill>
              </a:rPr>
              <a:pPr>
                <a:spcBef>
                  <a:spcPct val="0"/>
                </a:spcBef>
                <a:buClrTx/>
                <a:buFontTx/>
                <a:buNone/>
              </a:pPr>
              <a:t>36</a:t>
            </a:fld>
            <a:endParaRPr kumimoji="0" lang="ja-JP" altLang="en-US" sz="1400">
              <a:solidFill>
                <a:schemeClr val="folHlink"/>
              </a:solidFill>
            </a:endParaRPr>
          </a:p>
        </p:txBody>
      </p:sp>
      <p:sp>
        <p:nvSpPr>
          <p:cNvPr id="2" name="スライド番号プレースホルダー 3">
            <a:extLst>
              <a:ext uri="{FF2B5EF4-FFF2-40B4-BE49-F238E27FC236}">
                <a16:creationId xmlns:a16="http://schemas.microsoft.com/office/drawing/2014/main" id="{9251DA1E-EB44-5EDE-BC17-69DF18B1402F}"/>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l" defTabSz="457200" rtl="0" eaLnBrk="1" latinLnBrk="0" hangingPunct="1">
              <a:defRPr kumimoji="1" sz="18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AE8594C-6D3F-7542-86DF-96927638C157}" type="slidenum">
              <a:rPr lang="ja-JP" altLang="en-US" smtClean="0"/>
              <a:pPr/>
              <a:t>36</a:t>
            </a:fld>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860A3C9B-0708-D84D-B52F-51CC316DFB9B}"/>
              </a:ext>
            </a:extLst>
          </p:cNvPr>
          <p:cNvSpPr>
            <a:spLocks noGrp="1" noChangeArrowheads="1"/>
          </p:cNvSpPr>
          <p:nvPr>
            <p:ph type="title"/>
          </p:nvPr>
        </p:nvSpPr>
        <p:spPr/>
        <p:txBody>
          <a:bodyPr/>
          <a:lstStyle/>
          <a:p>
            <a:pPr eaLnBrk="1" hangingPunct="1"/>
            <a:r>
              <a:rPr lang="ja-JP" altLang="en-US"/>
              <a:t>公共交通の衰退のスパイラル</a:t>
            </a:r>
          </a:p>
        </p:txBody>
      </p:sp>
      <p:sp>
        <p:nvSpPr>
          <p:cNvPr id="39938" name="Rectangle 3">
            <a:extLst>
              <a:ext uri="{FF2B5EF4-FFF2-40B4-BE49-F238E27FC236}">
                <a16:creationId xmlns:a16="http://schemas.microsoft.com/office/drawing/2014/main" id="{8C0D6EBE-E9DE-BC4C-958C-F253FD756B5D}"/>
              </a:ext>
            </a:extLst>
          </p:cNvPr>
          <p:cNvSpPr>
            <a:spLocks noGrp="1" noChangeArrowheads="1"/>
          </p:cNvSpPr>
          <p:nvPr>
            <p:ph type="body" idx="1"/>
          </p:nvPr>
        </p:nvSpPr>
        <p:spPr>
          <a:xfrm>
            <a:off x="725664" y="1298417"/>
            <a:ext cx="8085137" cy="4689879"/>
          </a:xfrm>
        </p:spPr>
        <p:txBody>
          <a:bodyPr>
            <a:normAutofit lnSpcReduction="10000"/>
          </a:bodyPr>
          <a:lstStyle/>
          <a:p>
            <a:pPr eaLnBrk="1" hangingPunct="1">
              <a:lnSpc>
                <a:spcPct val="90000"/>
              </a:lnSpc>
            </a:pPr>
            <a:r>
              <a:rPr lang="ja-JP" altLang="en-US" sz="2800"/>
              <a:t>公共交通は利用人員が多いときに有利である。</a:t>
            </a:r>
          </a:p>
          <a:p>
            <a:pPr eaLnBrk="1" hangingPunct="1">
              <a:lnSpc>
                <a:spcPct val="90000"/>
              </a:lnSpc>
            </a:pPr>
            <a:r>
              <a:rPr lang="ja-JP" altLang="en-US" sz="2800"/>
              <a:t>利用人数が少ないと、一人当たりの費用（平均費用）が高くなり、サービス水準が下がる。</a:t>
            </a:r>
          </a:p>
          <a:p>
            <a:pPr eaLnBrk="1" hangingPunct="1">
              <a:lnSpc>
                <a:spcPct val="90000"/>
              </a:lnSpc>
            </a:pPr>
            <a:r>
              <a:rPr lang="ja-JP" altLang="en-US" sz="2800"/>
              <a:t>その結果、自動車との競争に負け、さらに利用人数が減るという</a:t>
            </a:r>
            <a:r>
              <a:rPr lang="ja-JP" altLang="en-US" sz="2800">
                <a:solidFill>
                  <a:srgbClr val="FF0000"/>
                </a:solidFill>
              </a:rPr>
              <a:t>悪循環</a:t>
            </a:r>
            <a:r>
              <a:rPr lang="ja-JP" altLang="en-US" sz="2800"/>
              <a:t>に陥る。</a:t>
            </a:r>
            <a:endParaRPr lang="en-US" altLang="ja-JP" sz="2800" dirty="0"/>
          </a:p>
          <a:p>
            <a:pPr eaLnBrk="1" hangingPunct="1">
              <a:lnSpc>
                <a:spcPct val="90000"/>
              </a:lnSpc>
              <a:buFont typeface="Wingdings" pitchFamily="2" charset="2"/>
              <a:buNone/>
            </a:pPr>
            <a:endParaRPr lang="ja-JP" altLang="en-US" sz="2800"/>
          </a:p>
          <a:p>
            <a:pPr eaLnBrk="1" hangingPunct="1">
              <a:lnSpc>
                <a:spcPct val="90000"/>
              </a:lnSpc>
              <a:buFont typeface="Wingdings" pitchFamily="2" charset="2"/>
              <a:buNone/>
            </a:pPr>
            <a:r>
              <a:rPr lang="ja-JP" altLang="en-US" sz="2800">
                <a:solidFill>
                  <a:srgbClr val="FF0000"/>
                </a:solidFill>
              </a:rPr>
              <a:t>特に人口減少</a:t>
            </a:r>
            <a:endParaRPr lang="en-US" altLang="ja-JP" sz="2800" dirty="0">
              <a:solidFill>
                <a:srgbClr val="FF0000"/>
              </a:solidFill>
            </a:endParaRPr>
          </a:p>
          <a:p>
            <a:pPr eaLnBrk="1" hangingPunct="1">
              <a:lnSpc>
                <a:spcPct val="90000"/>
              </a:lnSpc>
              <a:buFont typeface="Wingdings" pitchFamily="2" charset="2"/>
              <a:buNone/>
            </a:pPr>
            <a:r>
              <a:rPr lang="ja-JP" altLang="en-US" sz="2800">
                <a:solidFill>
                  <a:srgbClr val="FF0000"/>
                </a:solidFill>
              </a:rPr>
              <a:t>の状況で，</a:t>
            </a:r>
            <a:endParaRPr lang="en-US" altLang="ja-JP" sz="2800" dirty="0">
              <a:solidFill>
                <a:srgbClr val="FF0000"/>
              </a:solidFill>
            </a:endParaRPr>
          </a:p>
          <a:p>
            <a:pPr eaLnBrk="1" hangingPunct="1">
              <a:lnSpc>
                <a:spcPct val="90000"/>
              </a:lnSpc>
              <a:buFont typeface="Wingdings" pitchFamily="2" charset="2"/>
              <a:buNone/>
            </a:pPr>
            <a:r>
              <a:rPr lang="ja-JP" altLang="en-US" sz="2800">
                <a:solidFill>
                  <a:srgbClr val="FF0000"/>
                </a:solidFill>
              </a:rPr>
              <a:t>公共交通が</a:t>
            </a:r>
            <a:endParaRPr lang="en-US" altLang="ja-JP" sz="2800" dirty="0">
              <a:solidFill>
                <a:srgbClr val="FF0000"/>
              </a:solidFill>
            </a:endParaRPr>
          </a:p>
          <a:p>
            <a:pPr eaLnBrk="1" hangingPunct="1">
              <a:lnSpc>
                <a:spcPct val="90000"/>
              </a:lnSpc>
              <a:buFont typeface="Wingdings" pitchFamily="2" charset="2"/>
              <a:buNone/>
            </a:pPr>
            <a:r>
              <a:rPr lang="ja-JP" altLang="en-US" sz="2800">
                <a:solidFill>
                  <a:srgbClr val="FF0000"/>
                </a:solidFill>
              </a:rPr>
              <a:t>直面する</a:t>
            </a:r>
            <a:endParaRPr lang="en-US" altLang="ja-JP" sz="2800" dirty="0">
              <a:solidFill>
                <a:srgbClr val="FF0000"/>
              </a:solidFill>
            </a:endParaRPr>
          </a:p>
          <a:p>
            <a:pPr eaLnBrk="1" hangingPunct="1">
              <a:lnSpc>
                <a:spcPct val="90000"/>
              </a:lnSpc>
              <a:buFont typeface="Wingdings" pitchFamily="2" charset="2"/>
              <a:buNone/>
            </a:pPr>
            <a:r>
              <a:rPr lang="ja-JP" altLang="en-US" sz="2800">
                <a:solidFill>
                  <a:srgbClr val="FF0000"/>
                </a:solidFill>
              </a:rPr>
              <a:t>根本課題！</a:t>
            </a:r>
          </a:p>
        </p:txBody>
      </p:sp>
      <p:grpSp>
        <p:nvGrpSpPr>
          <p:cNvPr id="39939" name="グループ化 17">
            <a:extLst>
              <a:ext uri="{FF2B5EF4-FFF2-40B4-BE49-F238E27FC236}">
                <a16:creationId xmlns:a16="http://schemas.microsoft.com/office/drawing/2014/main" id="{2AE70FF7-9C41-DF48-919E-C1F73A5E4E27}"/>
              </a:ext>
            </a:extLst>
          </p:cNvPr>
          <p:cNvGrpSpPr>
            <a:grpSpLocks/>
          </p:cNvGrpSpPr>
          <p:nvPr/>
        </p:nvGrpSpPr>
        <p:grpSpPr bwMode="auto">
          <a:xfrm>
            <a:off x="3276600" y="3471781"/>
            <a:ext cx="5434013" cy="2182813"/>
            <a:chOff x="3025577" y="4269283"/>
            <a:chExt cx="3013075" cy="1109663"/>
          </a:xfrm>
        </p:grpSpPr>
        <p:sp>
          <p:nvSpPr>
            <p:cNvPr id="39943" name="Oval 1024">
              <a:extLst>
                <a:ext uri="{FF2B5EF4-FFF2-40B4-BE49-F238E27FC236}">
                  <a16:creationId xmlns:a16="http://schemas.microsoft.com/office/drawing/2014/main" id="{1D204D70-EEEC-A04E-B02C-D943039884AC}"/>
                </a:ext>
              </a:extLst>
            </p:cNvPr>
            <p:cNvSpPr>
              <a:spLocks noChangeArrowheads="1"/>
            </p:cNvSpPr>
            <p:nvPr/>
          </p:nvSpPr>
          <p:spPr bwMode="auto">
            <a:xfrm>
              <a:off x="3973314" y="4869358"/>
              <a:ext cx="1066800" cy="365125"/>
            </a:xfrm>
            <a:prstGeom prst="ellipse">
              <a:avLst/>
            </a:prstGeom>
            <a:solidFill>
              <a:srgbClr val="FFFFFF"/>
            </a:solidFill>
            <a:ln w="9525">
              <a:solidFill>
                <a:srgbClr val="FF0000"/>
              </a:solidFill>
              <a:round/>
              <a:headEnd/>
              <a:tailEnd/>
            </a:ln>
          </p:spPr>
          <p:txBody>
            <a:bodyPr lIns="45360" tIns="8890" rIns="45360"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spcBef>
                  <a:spcPct val="0"/>
                </a:spcBef>
                <a:buClrTx/>
                <a:buFontTx/>
                <a:buNone/>
              </a:pPr>
              <a:r>
                <a:rPr lang="ja-JP" altLang="en-US" sz="1800"/>
                <a:t>公共交通利用者の減少</a:t>
              </a:r>
              <a:endParaRPr lang="ja-JP" altLang="ja-JP" sz="4800"/>
            </a:p>
          </p:txBody>
        </p:sp>
        <p:sp>
          <p:nvSpPr>
            <p:cNvPr id="39944" name="AutoShape 1025">
              <a:extLst>
                <a:ext uri="{FF2B5EF4-FFF2-40B4-BE49-F238E27FC236}">
                  <a16:creationId xmlns:a16="http://schemas.microsoft.com/office/drawing/2014/main" id="{2BDFE3DD-AF86-3F4E-B6CA-67FEF005390C}"/>
                </a:ext>
              </a:extLst>
            </p:cNvPr>
            <p:cNvSpPr>
              <a:spLocks noChangeArrowheads="1"/>
            </p:cNvSpPr>
            <p:nvPr/>
          </p:nvSpPr>
          <p:spPr bwMode="auto">
            <a:xfrm>
              <a:off x="3217664" y="4928096"/>
              <a:ext cx="627063" cy="381000"/>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96000"/>
                </a:lnSpc>
                <a:spcBef>
                  <a:spcPct val="0"/>
                </a:spcBef>
                <a:buClrTx/>
                <a:buFontTx/>
                <a:buNone/>
              </a:pPr>
              <a:r>
                <a:rPr lang="ja-JP" altLang="en-US" sz="1800">
                  <a:latin typeface="Century" panose="02040604050505020304" pitchFamily="18" charset="0"/>
                </a:rPr>
                <a:t>採算性の悪化</a:t>
              </a:r>
              <a:endParaRPr lang="ja-JP" altLang="ja-JP" sz="4800"/>
            </a:p>
          </p:txBody>
        </p:sp>
        <p:sp>
          <p:nvSpPr>
            <p:cNvPr id="39945" name="AutoShape 1026">
              <a:extLst>
                <a:ext uri="{FF2B5EF4-FFF2-40B4-BE49-F238E27FC236}">
                  <a16:creationId xmlns:a16="http://schemas.microsoft.com/office/drawing/2014/main" id="{898AD7F5-D01C-FB4C-BDBB-6043A590A0BE}"/>
                </a:ext>
              </a:extLst>
            </p:cNvPr>
            <p:cNvSpPr>
              <a:spLocks noChangeArrowheads="1"/>
            </p:cNvSpPr>
            <p:nvPr/>
          </p:nvSpPr>
          <p:spPr bwMode="auto">
            <a:xfrm>
              <a:off x="3141464" y="4269283"/>
              <a:ext cx="711200" cy="388938"/>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96000"/>
                </a:lnSpc>
                <a:spcBef>
                  <a:spcPct val="0"/>
                </a:spcBef>
                <a:buClrTx/>
                <a:buFontTx/>
                <a:buNone/>
              </a:pPr>
              <a:r>
                <a:rPr lang="ja-JP" altLang="en-US" sz="1800">
                  <a:latin typeface="Century" panose="02040604050505020304" pitchFamily="18" charset="0"/>
                </a:rPr>
                <a:t>サービス水準低下</a:t>
              </a:r>
              <a:endParaRPr lang="ja-JP" altLang="ja-JP" sz="4800"/>
            </a:p>
          </p:txBody>
        </p:sp>
        <p:sp>
          <p:nvSpPr>
            <p:cNvPr id="39946" name="AutoShape 1027">
              <a:extLst>
                <a:ext uri="{FF2B5EF4-FFF2-40B4-BE49-F238E27FC236}">
                  <a16:creationId xmlns:a16="http://schemas.microsoft.com/office/drawing/2014/main" id="{9E21AA91-9B5D-B846-A8CA-5FBEFA143EB3}"/>
                </a:ext>
              </a:extLst>
            </p:cNvPr>
            <p:cNvSpPr>
              <a:spLocks noChangeArrowheads="1"/>
            </p:cNvSpPr>
            <p:nvPr/>
          </p:nvSpPr>
          <p:spPr bwMode="auto">
            <a:xfrm>
              <a:off x="3651052" y="4337546"/>
              <a:ext cx="515937" cy="304800"/>
            </a:xfrm>
            <a:custGeom>
              <a:avLst/>
              <a:gdLst>
                <a:gd name="T0" fmla="*/ 2147483646 w 21600"/>
                <a:gd name="T1" fmla="*/ 71291577 h 21600"/>
                <a:gd name="T2" fmla="*/ 2147483646 w 21600"/>
                <a:gd name="T3" fmla="*/ 132391813 h 21600"/>
                <a:gd name="T4" fmla="*/ 2147483646 w 21600"/>
                <a:gd name="T5" fmla="*/ 249756563 h 21600"/>
                <a:gd name="T6" fmla="*/ 2147483646 w 21600"/>
                <a:gd name="T7" fmla="*/ 428221563 h 21600"/>
                <a:gd name="T8" fmla="*/ 2147483646 w 21600"/>
                <a:gd name="T9" fmla="*/ 642332444 h 21600"/>
                <a:gd name="T10" fmla="*/ 2147483646 w 21600"/>
                <a:gd name="T11" fmla="*/ 4282215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077" y="5399"/>
                    <a:pt x="9362" y="5544"/>
                    <a:pt x="8697" y="5826"/>
                  </a:cubicBezTo>
                  <a:lnTo>
                    <a:pt x="6594" y="852"/>
                  </a:lnTo>
                  <a:cubicBezTo>
                    <a:pt x="7925" y="289"/>
                    <a:pt x="9355"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rgbClr val="000000"/>
              </a:solidFill>
              <a:miter lim="800000"/>
              <a:headEnd/>
              <a:tailEnd/>
            </a:ln>
          </p:spPr>
          <p:txBody>
            <a:bodyPr lIns="74295" tIns="8890" rIns="74295" bIns="8890"/>
            <a:lstStyle/>
            <a:p>
              <a:endParaRPr lang="ja-JP" altLang="en-US"/>
            </a:p>
          </p:txBody>
        </p:sp>
        <p:sp>
          <p:nvSpPr>
            <p:cNvPr id="39947" name="AutoShape 1028">
              <a:extLst>
                <a:ext uri="{FF2B5EF4-FFF2-40B4-BE49-F238E27FC236}">
                  <a16:creationId xmlns:a16="http://schemas.microsoft.com/office/drawing/2014/main" id="{E9472FBF-CDA9-3C49-AA97-B1D0E034EB18}"/>
                </a:ext>
              </a:extLst>
            </p:cNvPr>
            <p:cNvSpPr>
              <a:spLocks noChangeArrowheads="1"/>
            </p:cNvSpPr>
            <p:nvPr/>
          </p:nvSpPr>
          <p:spPr bwMode="auto">
            <a:xfrm flipH="1" flipV="1">
              <a:off x="3785989" y="5005883"/>
              <a:ext cx="431800" cy="373063"/>
            </a:xfrm>
            <a:custGeom>
              <a:avLst/>
              <a:gdLst>
                <a:gd name="T0" fmla="*/ 841957464 w 21600"/>
                <a:gd name="T1" fmla="*/ 135346099 h 21600"/>
                <a:gd name="T2" fmla="*/ 326114631 w 21600"/>
                <a:gd name="T3" fmla="*/ 961033622 h 21600"/>
                <a:gd name="T4" fmla="*/ 1175901249 w 21600"/>
                <a:gd name="T5" fmla="*/ 447682509 h 21600"/>
                <a:gd name="T6" fmla="*/ 2147483646 w 21600"/>
                <a:gd name="T7" fmla="*/ -95478860 h 21600"/>
                <a:gd name="T8" fmla="*/ 2147483646 w 21600"/>
                <a:gd name="T9" fmla="*/ 476601143 h 21600"/>
                <a:gd name="T10" fmla="*/ 2029993873 w 21600"/>
                <a:gd name="T11" fmla="*/ 64682714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996" y="4894"/>
                  </a:moveTo>
                  <a:cubicBezTo>
                    <a:pt x="13014" y="4363"/>
                    <a:pt x="11916" y="4085"/>
                    <a:pt x="10800" y="4085"/>
                  </a:cubicBezTo>
                  <a:cubicBezTo>
                    <a:pt x="7091" y="4085"/>
                    <a:pt x="4085" y="7091"/>
                    <a:pt x="4085" y="10800"/>
                  </a:cubicBezTo>
                  <a:lnTo>
                    <a:pt x="0" y="10800"/>
                  </a:lnTo>
                  <a:cubicBezTo>
                    <a:pt x="0" y="4835"/>
                    <a:pt x="4835" y="0"/>
                    <a:pt x="10800" y="0"/>
                  </a:cubicBezTo>
                  <a:cubicBezTo>
                    <a:pt x="12595" y="0"/>
                    <a:pt x="14362" y="447"/>
                    <a:pt x="15941" y="1302"/>
                  </a:cubicBezTo>
                  <a:lnTo>
                    <a:pt x="17226" y="-1073"/>
                  </a:lnTo>
                  <a:lnTo>
                    <a:pt x="19140" y="5356"/>
                  </a:lnTo>
                  <a:lnTo>
                    <a:pt x="12711" y="7269"/>
                  </a:lnTo>
                  <a:lnTo>
                    <a:pt x="13996" y="4894"/>
                  </a:lnTo>
                  <a:close/>
                </a:path>
              </a:pathLst>
            </a:custGeom>
            <a:solidFill>
              <a:srgbClr val="FF0000"/>
            </a:solidFill>
            <a:ln w="9525">
              <a:solidFill>
                <a:srgbClr val="000000"/>
              </a:solidFill>
              <a:miter lim="800000"/>
              <a:headEnd/>
              <a:tailEnd/>
            </a:ln>
          </p:spPr>
          <p:txBody>
            <a:bodyPr lIns="74295" tIns="8890" rIns="74295" bIns="8890"/>
            <a:lstStyle/>
            <a:p>
              <a:endParaRPr lang="ja-JP" altLang="en-US"/>
            </a:p>
          </p:txBody>
        </p:sp>
        <p:sp>
          <p:nvSpPr>
            <p:cNvPr id="39948" name="AutoShape 1029">
              <a:extLst>
                <a:ext uri="{FF2B5EF4-FFF2-40B4-BE49-F238E27FC236}">
                  <a16:creationId xmlns:a16="http://schemas.microsoft.com/office/drawing/2014/main" id="{13A177D7-1D15-BA45-AE5A-014A23E97602}"/>
                </a:ext>
              </a:extLst>
            </p:cNvPr>
            <p:cNvSpPr>
              <a:spLocks noChangeArrowheads="1"/>
            </p:cNvSpPr>
            <p:nvPr/>
          </p:nvSpPr>
          <p:spPr bwMode="auto">
            <a:xfrm>
              <a:off x="3025577" y="4659808"/>
              <a:ext cx="423862" cy="381000"/>
            </a:xfrm>
            <a:custGeom>
              <a:avLst/>
              <a:gdLst>
                <a:gd name="T0" fmla="*/ 20613645 w 21600"/>
                <a:gd name="T1" fmla="*/ 1213028047 h 21600"/>
                <a:gd name="T2" fmla="*/ 1600238881 w 21600"/>
                <a:gd name="T3" fmla="*/ 1862087458 h 21600"/>
                <a:gd name="T4" fmla="*/ 712488317 w 21600"/>
                <a:gd name="T5" fmla="*/ 1139653550 h 21600"/>
                <a:gd name="T6" fmla="*/ 966193115 w 21600"/>
                <a:gd name="T7" fmla="*/ -193896474 h 21600"/>
                <a:gd name="T8" fmla="*/ 1916668740 w 21600"/>
                <a:gd name="T9" fmla="*/ 115390489 h 21600"/>
                <a:gd name="T10" fmla="*/ 1442620989 w 21600"/>
                <a:gd name="T11" fmla="*/ 73579198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873" y="5040"/>
                  </a:moveTo>
                  <a:cubicBezTo>
                    <a:pt x="6396" y="5869"/>
                    <a:pt x="4727" y="8188"/>
                    <a:pt x="4727" y="10799"/>
                  </a:cubicBezTo>
                  <a:cubicBezTo>
                    <a:pt x="4726" y="14151"/>
                    <a:pt x="7442" y="16870"/>
                    <a:pt x="10794" y="16872"/>
                  </a:cubicBezTo>
                  <a:lnTo>
                    <a:pt x="10790" y="21599"/>
                  </a:lnTo>
                  <a:cubicBezTo>
                    <a:pt x="4829" y="21594"/>
                    <a:pt x="0" y="16760"/>
                    <a:pt x="0" y="10800"/>
                  </a:cubicBezTo>
                  <a:cubicBezTo>
                    <a:pt x="-1" y="6155"/>
                    <a:pt x="2969" y="2031"/>
                    <a:pt x="7373" y="557"/>
                  </a:cubicBezTo>
                  <a:lnTo>
                    <a:pt x="6516" y="-2003"/>
                  </a:lnTo>
                  <a:lnTo>
                    <a:pt x="12926" y="1192"/>
                  </a:lnTo>
                  <a:lnTo>
                    <a:pt x="9729" y="7601"/>
                  </a:lnTo>
                  <a:lnTo>
                    <a:pt x="8873" y="5040"/>
                  </a:lnTo>
                  <a:close/>
                </a:path>
              </a:pathLst>
            </a:custGeom>
            <a:solidFill>
              <a:srgbClr val="FF0000"/>
            </a:solidFill>
            <a:ln w="9525">
              <a:solidFill>
                <a:srgbClr val="000000"/>
              </a:solidFill>
              <a:miter lim="800000"/>
              <a:headEnd/>
              <a:tailEnd/>
            </a:ln>
          </p:spPr>
          <p:txBody>
            <a:bodyPr lIns="74295" tIns="8890" rIns="74295" bIns="8890"/>
            <a:lstStyle/>
            <a:p>
              <a:endParaRPr lang="ja-JP" altLang="en-US"/>
            </a:p>
          </p:txBody>
        </p:sp>
        <p:sp>
          <p:nvSpPr>
            <p:cNvPr id="39949" name="Oval 1030">
              <a:extLst>
                <a:ext uri="{FF2B5EF4-FFF2-40B4-BE49-F238E27FC236}">
                  <a16:creationId xmlns:a16="http://schemas.microsoft.com/office/drawing/2014/main" id="{F93A6358-D8FB-EA46-9C6D-683BA13741EB}"/>
                </a:ext>
              </a:extLst>
            </p:cNvPr>
            <p:cNvSpPr>
              <a:spLocks noChangeArrowheads="1"/>
            </p:cNvSpPr>
            <p:nvPr/>
          </p:nvSpPr>
          <p:spPr bwMode="auto">
            <a:xfrm>
              <a:off x="4016177" y="4472483"/>
              <a:ext cx="971550" cy="363538"/>
            </a:xfrm>
            <a:prstGeom prst="ellipse">
              <a:avLst/>
            </a:prstGeom>
            <a:solidFill>
              <a:srgbClr val="FFFFFF"/>
            </a:solidFill>
            <a:ln w="9525">
              <a:solidFill>
                <a:srgbClr val="000000"/>
              </a:solidFill>
              <a:round/>
              <a:headEnd/>
              <a:tailEnd/>
            </a:ln>
          </p:spPr>
          <p:txBody>
            <a:bodyPr lIns="45360" tIns="8890" rIns="45360"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spcBef>
                  <a:spcPct val="0"/>
                </a:spcBef>
                <a:buClrTx/>
                <a:buFontTx/>
                <a:buNone/>
              </a:pPr>
              <a:r>
                <a:rPr lang="ja-JP" altLang="en-US" sz="1800"/>
                <a:t>マイカーへの移行</a:t>
              </a:r>
              <a:endParaRPr lang="ja-JP" altLang="ja-JP" sz="4800"/>
            </a:p>
          </p:txBody>
        </p:sp>
        <p:sp>
          <p:nvSpPr>
            <p:cNvPr id="39950" name="AutoShape 1031">
              <a:extLst>
                <a:ext uri="{FF2B5EF4-FFF2-40B4-BE49-F238E27FC236}">
                  <a16:creationId xmlns:a16="http://schemas.microsoft.com/office/drawing/2014/main" id="{6D2DD90C-7619-FB4E-8D2C-BDA00A9671C2}"/>
                </a:ext>
              </a:extLst>
            </p:cNvPr>
            <p:cNvSpPr>
              <a:spLocks noChangeArrowheads="1"/>
            </p:cNvSpPr>
            <p:nvPr/>
          </p:nvSpPr>
          <p:spPr bwMode="auto">
            <a:xfrm>
              <a:off x="5114727" y="4910633"/>
              <a:ext cx="693737" cy="381000"/>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96000"/>
                </a:lnSpc>
                <a:spcBef>
                  <a:spcPct val="0"/>
                </a:spcBef>
                <a:buClrTx/>
                <a:buFontTx/>
                <a:buNone/>
              </a:pPr>
              <a:r>
                <a:rPr lang="ja-JP" altLang="en-US" sz="1800">
                  <a:latin typeface="Century" panose="02040604050505020304" pitchFamily="18" charset="0"/>
                </a:rPr>
                <a:t>中心市街地の衰退</a:t>
              </a:r>
              <a:endParaRPr lang="ja-JP" altLang="ja-JP" sz="4800"/>
            </a:p>
          </p:txBody>
        </p:sp>
        <p:sp>
          <p:nvSpPr>
            <p:cNvPr id="39951" name="AutoShape 1032">
              <a:extLst>
                <a:ext uri="{FF2B5EF4-FFF2-40B4-BE49-F238E27FC236}">
                  <a16:creationId xmlns:a16="http://schemas.microsoft.com/office/drawing/2014/main" id="{7B3DBC3E-0D1A-A441-BAC9-E2D258BA75F4}"/>
                </a:ext>
              </a:extLst>
            </p:cNvPr>
            <p:cNvSpPr>
              <a:spLocks noChangeArrowheads="1"/>
            </p:cNvSpPr>
            <p:nvPr/>
          </p:nvSpPr>
          <p:spPr bwMode="auto">
            <a:xfrm>
              <a:off x="5148064" y="4293096"/>
              <a:ext cx="693738" cy="381000"/>
            </a:xfrm>
            <a:prstGeom prst="roundRect">
              <a:avLst>
                <a:gd name="adj" fmla="val 16667"/>
              </a:avLst>
            </a:prstGeom>
            <a:solidFill>
              <a:srgbClr val="FFFFFF"/>
            </a:solidFill>
            <a:ln w="9525">
              <a:solidFill>
                <a:srgbClr val="000000"/>
              </a:solidFill>
              <a:round/>
              <a:headEnd/>
              <a:tailEnd/>
            </a:ln>
          </p:spPr>
          <p:txBody>
            <a:bodyPr lIns="74295" tIns="8890" rIns="74295" bIns="8890"/>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lgn="just" eaLnBrk="1" hangingPunct="1">
                <a:lnSpc>
                  <a:spcPct val="96000"/>
                </a:lnSpc>
                <a:spcBef>
                  <a:spcPct val="0"/>
                </a:spcBef>
                <a:buClrTx/>
                <a:buFontTx/>
                <a:buNone/>
              </a:pPr>
              <a:r>
                <a:rPr lang="ja-JP" altLang="en-US" sz="1800">
                  <a:latin typeface="Century" panose="02040604050505020304" pitchFamily="18" charset="0"/>
                </a:rPr>
                <a:t>施設の　郊外展開</a:t>
              </a:r>
              <a:endParaRPr lang="ja-JP" altLang="ja-JP" sz="4800"/>
            </a:p>
          </p:txBody>
        </p:sp>
        <p:sp>
          <p:nvSpPr>
            <p:cNvPr id="39952" name="AutoShape 1033">
              <a:extLst>
                <a:ext uri="{FF2B5EF4-FFF2-40B4-BE49-F238E27FC236}">
                  <a16:creationId xmlns:a16="http://schemas.microsoft.com/office/drawing/2014/main" id="{70F6DF06-8A02-D548-BE36-0A9057D74837}"/>
                </a:ext>
              </a:extLst>
            </p:cNvPr>
            <p:cNvSpPr>
              <a:spLocks noChangeArrowheads="1"/>
            </p:cNvSpPr>
            <p:nvPr/>
          </p:nvSpPr>
          <p:spPr bwMode="auto">
            <a:xfrm flipH="1">
              <a:off x="4860727" y="4337546"/>
              <a:ext cx="515937" cy="304800"/>
            </a:xfrm>
            <a:custGeom>
              <a:avLst/>
              <a:gdLst>
                <a:gd name="T0" fmla="*/ 2147483646 w 21600"/>
                <a:gd name="T1" fmla="*/ 71291577 h 21600"/>
                <a:gd name="T2" fmla="*/ 2147483646 w 21600"/>
                <a:gd name="T3" fmla="*/ 132391813 h 21600"/>
                <a:gd name="T4" fmla="*/ 2147483646 w 21600"/>
                <a:gd name="T5" fmla="*/ 249756563 h 21600"/>
                <a:gd name="T6" fmla="*/ 2147483646 w 21600"/>
                <a:gd name="T7" fmla="*/ 428221563 h 21600"/>
                <a:gd name="T8" fmla="*/ 2147483646 w 21600"/>
                <a:gd name="T9" fmla="*/ 642332444 h 21600"/>
                <a:gd name="T10" fmla="*/ 2147483646 w 21600"/>
                <a:gd name="T11" fmla="*/ 4282215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077" y="5399"/>
                    <a:pt x="9362" y="5544"/>
                    <a:pt x="8697" y="5826"/>
                  </a:cubicBezTo>
                  <a:lnTo>
                    <a:pt x="6594" y="852"/>
                  </a:lnTo>
                  <a:cubicBezTo>
                    <a:pt x="7925" y="289"/>
                    <a:pt x="9355"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9900"/>
            </a:solidFill>
            <a:ln w="9525">
              <a:solidFill>
                <a:srgbClr val="000000"/>
              </a:solidFill>
              <a:miter lim="800000"/>
              <a:headEnd/>
              <a:tailEnd/>
            </a:ln>
          </p:spPr>
          <p:txBody>
            <a:bodyPr lIns="74295" tIns="8890" rIns="74295" bIns="8890"/>
            <a:lstStyle/>
            <a:p>
              <a:endParaRPr lang="ja-JP" altLang="en-US"/>
            </a:p>
          </p:txBody>
        </p:sp>
        <p:sp>
          <p:nvSpPr>
            <p:cNvPr id="39953" name="AutoShape 1034">
              <a:extLst>
                <a:ext uri="{FF2B5EF4-FFF2-40B4-BE49-F238E27FC236}">
                  <a16:creationId xmlns:a16="http://schemas.microsoft.com/office/drawing/2014/main" id="{9CD6964B-0924-DB49-A9F0-3C74D3A39D9B}"/>
                </a:ext>
              </a:extLst>
            </p:cNvPr>
            <p:cNvSpPr>
              <a:spLocks noChangeArrowheads="1"/>
            </p:cNvSpPr>
            <p:nvPr/>
          </p:nvSpPr>
          <p:spPr bwMode="auto">
            <a:xfrm flipV="1">
              <a:off x="4794052" y="4990008"/>
              <a:ext cx="431800" cy="371475"/>
            </a:xfrm>
            <a:custGeom>
              <a:avLst/>
              <a:gdLst>
                <a:gd name="T0" fmla="*/ 841957464 w 21600"/>
                <a:gd name="T1" fmla="*/ 133055225 h 21600"/>
                <a:gd name="T2" fmla="*/ 326114631 w 21600"/>
                <a:gd name="T3" fmla="*/ 944774878 h 21600"/>
                <a:gd name="T4" fmla="*/ 1175901249 w 21600"/>
                <a:gd name="T5" fmla="*/ 440107724 h 21600"/>
                <a:gd name="T6" fmla="*/ 2147483646 w 21600"/>
                <a:gd name="T7" fmla="*/ -93862962 h 21600"/>
                <a:gd name="T8" fmla="*/ 2147483646 w 21600"/>
                <a:gd name="T9" fmla="*/ 468536980 h 21600"/>
                <a:gd name="T10" fmla="*/ 2029993873 w 21600"/>
                <a:gd name="T11" fmla="*/ 63588595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996" y="4894"/>
                  </a:moveTo>
                  <a:cubicBezTo>
                    <a:pt x="13014" y="4363"/>
                    <a:pt x="11916" y="4085"/>
                    <a:pt x="10800" y="4085"/>
                  </a:cubicBezTo>
                  <a:cubicBezTo>
                    <a:pt x="7091" y="4085"/>
                    <a:pt x="4085" y="7091"/>
                    <a:pt x="4085" y="10800"/>
                  </a:cubicBezTo>
                  <a:lnTo>
                    <a:pt x="0" y="10800"/>
                  </a:lnTo>
                  <a:cubicBezTo>
                    <a:pt x="0" y="4835"/>
                    <a:pt x="4835" y="0"/>
                    <a:pt x="10800" y="0"/>
                  </a:cubicBezTo>
                  <a:cubicBezTo>
                    <a:pt x="12595" y="0"/>
                    <a:pt x="14362" y="447"/>
                    <a:pt x="15941" y="1302"/>
                  </a:cubicBezTo>
                  <a:lnTo>
                    <a:pt x="17226" y="-1073"/>
                  </a:lnTo>
                  <a:lnTo>
                    <a:pt x="19140" y="5356"/>
                  </a:lnTo>
                  <a:lnTo>
                    <a:pt x="12711" y="7269"/>
                  </a:lnTo>
                  <a:lnTo>
                    <a:pt x="13996" y="4894"/>
                  </a:lnTo>
                  <a:close/>
                </a:path>
              </a:pathLst>
            </a:custGeom>
            <a:solidFill>
              <a:srgbClr val="FF9900"/>
            </a:solidFill>
            <a:ln w="9525">
              <a:solidFill>
                <a:srgbClr val="000000"/>
              </a:solidFill>
              <a:miter lim="800000"/>
              <a:headEnd/>
              <a:tailEnd/>
            </a:ln>
          </p:spPr>
          <p:txBody>
            <a:bodyPr lIns="74295" tIns="8890" rIns="74295" bIns="8890"/>
            <a:lstStyle/>
            <a:p>
              <a:endParaRPr lang="ja-JP" altLang="en-US"/>
            </a:p>
          </p:txBody>
        </p:sp>
        <p:sp>
          <p:nvSpPr>
            <p:cNvPr id="39954" name="AutoShape 1035">
              <a:extLst>
                <a:ext uri="{FF2B5EF4-FFF2-40B4-BE49-F238E27FC236}">
                  <a16:creationId xmlns:a16="http://schemas.microsoft.com/office/drawing/2014/main" id="{0E2749B6-FBC8-CC4E-9939-724942418D6A}"/>
                </a:ext>
              </a:extLst>
            </p:cNvPr>
            <p:cNvSpPr>
              <a:spLocks noChangeArrowheads="1"/>
            </p:cNvSpPr>
            <p:nvPr/>
          </p:nvSpPr>
          <p:spPr bwMode="auto">
            <a:xfrm flipH="1">
              <a:off x="5614789" y="4675683"/>
              <a:ext cx="423863" cy="381000"/>
            </a:xfrm>
            <a:custGeom>
              <a:avLst/>
              <a:gdLst>
                <a:gd name="T0" fmla="*/ 20613753 w 21600"/>
                <a:gd name="T1" fmla="*/ 1213028047 h 21600"/>
                <a:gd name="T2" fmla="*/ 1600257982 w 21600"/>
                <a:gd name="T3" fmla="*/ 1862087458 h 21600"/>
                <a:gd name="T4" fmla="*/ 712493609 w 21600"/>
                <a:gd name="T5" fmla="*/ 1139653550 h 21600"/>
                <a:gd name="T6" fmla="*/ 966199967 w 21600"/>
                <a:gd name="T7" fmla="*/ -193896474 h 21600"/>
                <a:gd name="T8" fmla="*/ 1916689726 w 21600"/>
                <a:gd name="T9" fmla="*/ 115390489 h 21600"/>
                <a:gd name="T10" fmla="*/ 1442631261 w 21600"/>
                <a:gd name="T11" fmla="*/ 73579198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873" y="5040"/>
                  </a:moveTo>
                  <a:cubicBezTo>
                    <a:pt x="6396" y="5869"/>
                    <a:pt x="4727" y="8188"/>
                    <a:pt x="4727" y="10799"/>
                  </a:cubicBezTo>
                  <a:cubicBezTo>
                    <a:pt x="4726" y="14151"/>
                    <a:pt x="7442" y="16870"/>
                    <a:pt x="10794" y="16872"/>
                  </a:cubicBezTo>
                  <a:lnTo>
                    <a:pt x="10790" y="21599"/>
                  </a:lnTo>
                  <a:cubicBezTo>
                    <a:pt x="4829" y="21594"/>
                    <a:pt x="0" y="16760"/>
                    <a:pt x="0" y="10800"/>
                  </a:cubicBezTo>
                  <a:cubicBezTo>
                    <a:pt x="-1" y="6155"/>
                    <a:pt x="2969" y="2031"/>
                    <a:pt x="7373" y="557"/>
                  </a:cubicBezTo>
                  <a:lnTo>
                    <a:pt x="6516" y="-2003"/>
                  </a:lnTo>
                  <a:lnTo>
                    <a:pt x="12926" y="1192"/>
                  </a:lnTo>
                  <a:lnTo>
                    <a:pt x="9729" y="7601"/>
                  </a:lnTo>
                  <a:lnTo>
                    <a:pt x="8873" y="5040"/>
                  </a:lnTo>
                  <a:close/>
                </a:path>
              </a:pathLst>
            </a:custGeom>
            <a:solidFill>
              <a:srgbClr val="FF9900"/>
            </a:solidFill>
            <a:ln w="9525">
              <a:solidFill>
                <a:srgbClr val="000000"/>
              </a:solidFill>
              <a:miter lim="800000"/>
              <a:headEnd/>
              <a:tailEnd/>
            </a:ln>
          </p:spPr>
          <p:txBody>
            <a:bodyPr lIns="74295" tIns="8890" rIns="74295" bIns="8890"/>
            <a:lstStyle/>
            <a:p>
              <a:endParaRPr lang="ja-JP" altLang="en-US"/>
            </a:p>
          </p:txBody>
        </p:sp>
      </p:grpSp>
      <p:sp>
        <p:nvSpPr>
          <p:cNvPr id="39940" name="下矢印 18">
            <a:extLst>
              <a:ext uri="{FF2B5EF4-FFF2-40B4-BE49-F238E27FC236}">
                <a16:creationId xmlns:a16="http://schemas.microsoft.com/office/drawing/2014/main" id="{52039929-0C3E-2441-95DC-6FA45AB6AA4C}"/>
              </a:ext>
            </a:extLst>
          </p:cNvPr>
          <p:cNvSpPr>
            <a:spLocks noChangeArrowheads="1"/>
          </p:cNvSpPr>
          <p:nvPr/>
        </p:nvSpPr>
        <p:spPr bwMode="auto">
          <a:xfrm flipV="1">
            <a:off x="5724525" y="5343443"/>
            <a:ext cx="576263" cy="307955"/>
          </a:xfrm>
          <a:prstGeom prst="downArrow">
            <a:avLst>
              <a:gd name="adj1" fmla="val 50000"/>
              <a:gd name="adj2" fmla="val 50000"/>
            </a:avLst>
          </a:prstGeom>
          <a:solidFill>
            <a:schemeClr val="accent1"/>
          </a:solidFill>
          <a:ln w="9525" algn="ctr">
            <a:solidFill>
              <a:schemeClr val="tx1"/>
            </a:solidFill>
            <a:round/>
            <a:headEnd/>
            <a:tailEnd/>
          </a:ln>
        </p:spPr>
        <p:txBody>
          <a:bodyPr wrap="none"/>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endParaRPr lang="ja-JP" altLang="en-US" sz="2400"/>
          </a:p>
        </p:txBody>
      </p:sp>
      <p:sp>
        <p:nvSpPr>
          <p:cNvPr id="39941" name="角丸四角形 19">
            <a:extLst>
              <a:ext uri="{FF2B5EF4-FFF2-40B4-BE49-F238E27FC236}">
                <a16:creationId xmlns:a16="http://schemas.microsoft.com/office/drawing/2014/main" id="{16437984-B486-9249-826A-D3AC713A57FA}"/>
              </a:ext>
            </a:extLst>
          </p:cNvPr>
          <p:cNvSpPr>
            <a:spLocks noChangeArrowheads="1"/>
          </p:cNvSpPr>
          <p:nvPr/>
        </p:nvSpPr>
        <p:spPr bwMode="auto">
          <a:xfrm>
            <a:off x="5287090" y="5651398"/>
            <a:ext cx="1451131" cy="471177"/>
          </a:xfrm>
          <a:prstGeom prst="roundRect">
            <a:avLst>
              <a:gd name="adj" fmla="val 16667"/>
            </a:avLst>
          </a:prstGeom>
          <a:solidFill>
            <a:schemeClr val="accent1"/>
          </a:solidFill>
          <a:ln w="9525" algn="ctr">
            <a:solidFill>
              <a:schemeClr val="tx1"/>
            </a:solidFill>
            <a:round/>
            <a:headEnd/>
            <a:tailEnd/>
          </a:ln>
        </p:spPr>
        <p:txBody>
          <a:bodyPr wrap="none"/>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FontTx/>
              <a:buNone/>
            </a:pPr>
            <a:r>
              <a:rPr lang="ja-JP" altLang="en-US" sz="2400"/>
              <a:t>人口減少</a:t>
            </a:r>
          </a:p>
        </p:txBody>
      </p:sp>
      <p:sp>
        <p:nvSpPr>
          <p:cNvPr id="2" name="下矢印 1">
            <a:extLst>
              <a:ext uri="{FF2B5EF4-FFF2-40B4-BE49-F238E27FC236}">
                <a16:creationId xmlns:a16="http://schemas.microsoft.com/office/drawing/2014/main" id="{056553A7-B12A-FF4A-947A-096023EF9B2C}"/>
              </a:ext>
            </a:extLst>
          </p:cNvPr>
          <p:cNvSpPr/>
          <p:nvPr/>
        </p:nvSpPr>
        <p:spPr bwMode="auto">
          <a:xfrm>
            <a:off x="5724525" y="4479372"/>
            <a:ext cx="503659" cy="254006"/>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p:txBody>
      </p:sp>
      <p:sp>
        <p:nvSpPr>
          <p:cNvPr id="3" name="スライド番号プレースホルダー 3">
            <a:extLst>
              <a:ext uri="{FF2B5EF4-FFF2-40B4-BE49-F238E27FC236}">
                <a16:creationId xmlns:a16="http://schemas.microsoft.com/office/drawing/2014/main" id="{F476EC34-30C7-A6F3-8452-48A7AD82036E}"/>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ja-JP"/>
            </a:defPPr>
            <a:lvl1pPr marL="0" algn="l" defTabSz="457200" rtl="0" eaLnBrk="1" latinLnBrk="0" hangingPunct="1">
              <a:defRPr kumimoji="1" sz="18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AE8594C-6D3F-7542-86DF-96927638C157}" type="slidenum">
              <a:rPr lang="ja-JP" altLang="en-US" smtClean="0"/>
              <a:pPr/>
              <a:t>37</a:t>
            </a:fld>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18B1DA-EF2B-945C-A10C-C03A0E92462D}"/>
              </a:ext>
            </a:extLst>
          </p:cNvPr>
          <p:cNvSpPr>
            <a:spLocks noGrp="1"/>
          </p:cNvSpPr>
          <p:nvPr>
            <p:ph type="title"/>
          </p:nvPr>
        </p:nvSpPr>
        <p:spPr/>
        <p:txBody>
          <a:bodyPr>
            <a:noAutofit/>
          </a:bodyPr>
          <a:lstStyle/>
          <a:p>
            <a:r>
              <a:rPr lang="ja-JP" altLang="en-US" sz="3600"/>
              <a:t>シャドウ効果や正</a:t>
            </a:r>
            <a:r>
              <a:rPr kumimoji="1" lang="ja-JP" altLang="en-US" sz="3600"/>
              <a:t>のフィードバックループを持つシステムの計画は難しい</a:t>
            </a:r>
          </a:p>
        </p:txBody>
      </p:sp>
      <p:sp>
        <p:nvSpPr>
          <p:cNvPr id="3" name="テキスト ボックス 2">
            <a:extLst>
              <a:ext uri="{FF2B5EF4-FFF2-40B4-BE49-F238E27FC236}">
                <a16:creationId xmlns:a16="http://schemas.microsoft.com/office/drawing/2014/main" id="{B797AA5D-A2F0-EAAD-3BE7-FF47A7D8116A}"/>
              </a:ext>
            </a:extLst>
          </p:cNvPr>
          <p:cNvSpPr txBox="1"/>
          <p:nvPr/>
        </p:nvSpPr>
        <p:spPr>
          <a:xfrm>
            <a:off x="652409" y="1495120"/>
            <a:ext cx="8034391" cy="1815882"/>
          </a:xfrm>
          <a:prstGeom prst="rect">
            <a:avLst/>
          </a:prstGeom>
          <a:noFill/>
        </p:spPr>
        <p:txBody>
          <a:bodyPr wrap="square" rtlCol="0">
            <a:spAutoFit/>
          </a:bodyPr>
          <a:lstStyle/>
          <a:p>
            <a:r>
              <a:rPr lang="ja-JP" altLang="en-US" sz="2800"/>
              <a:t>「経路依存性」「鋭敏性」</a:t>
            </a:r>
            <a:endParaRPr lang="en-US" altLang="ja-JP" sz="2800" dirty="0"/>
          </a:p>
          <a:p>
            <a:r>
              <a:rPr lang="ja-JP" altLang="en-US" sz="2800"/>
              <a:t>・</a:t>
            </a:r>
            <a:r>
              <a:rPr kumimoji="1" lang="ja-JP" altLang="en-US" sz="2800"/>
              <a:t>最初の段階での選択によって，その後の発展経路が大きく変わってしまう</a:t>
            </a:r>
            <a:endParaRPr kumimoji="1" lang="en-US" altLang="ja-JP" sz="2800" dirty="0"/>
          </a:p>
          <a:p>
            <a:r>
              <a:rPr kumimoji="1" lang="ja-JP" altLang="en-US" sz="2800"/>
              <a:t>・やり直し，</a:t>
            </a:r>
            <a:r>
              <a:rPr lang="ja-JP" altLang="en-US" sz="2800"/>
              <a:t>微調整が効かない．</a:t>
            </a:r>
            <a:endParaRPr lang="en-US" altLang="ja-JP" sz="2800" dirty="0"/>
          </a:p>
        </p:txBody>
      </p:sp>
      <p:sp>
        <p:nvSpPr>
          <p:cNvPr id="7" name="スライド番号プレースホルダー 3">
            <a:extLst>
              <a:ext uri="{FF2B5EF4-FFF2-40B4-BE49-F238E27FC236}">
                <a16:creationId xmlns:a16="http://schemas.microsoft.com/office/drawing/2014/main" id="{A9D7AA5A-6159-73CB-2C17-B2F1416B9AEF}"/>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l" defTabSz="457200" rtl="0" eaLnBrk="1" latinLnBrk="0" hangingPunct="1">
              <a:defRPr kumimoji="1" sz="18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AE8594C-6D3F-7542-86DF-96927638C157}" type="slidenum">
              <a:rPr lang="ja-JP" altLang="en-US" smtClean="0"/>
              <a:pPr/>
              <a:t>38</a:t>
            </a:fld>
            <a:endParaRPr lang="ja-JP" altLang="en-US"/>
          </a:p>
        </p:txBody>
      </p:sp>
      <p:pic>
        <p:nvPicPr>
          <p:cNvPr id="1026" name="Picture 2" descr="スポンジのイラスト">
            <a:extLst>
              <a:ext uri="{FF2B5EF4-FFF2-40B4-BE49-F238E27FC236}">
                <a16:creationId xmlns:a16="http://schemas.microsoft.com/office/drawing/2014/main" id="{0B47E181-9495-29C0-A5D3-983F1D3C6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8722" y="4615386"/>
            <a:ext cx="2696488" cy="220710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C6254D7A-E91E-972C-B530-757BE8BCE801}"/>
              </a:ext>
            </a:extLst>
          </p:cNvPr>
          <p:cNvPicPr>
            <a:picLocks noChangeAspect="1"/>
          </p:cNvPicPr>
          <p:nvPr/>
        </p:nvPicPr>
        <p:blipFill>
          <a:blip r:embed="rId3"/>
          <a:stretch>
            <a:fillRect/>
          </a:stretch>
        </p:blipFill>
        <p:spPr>
          <a:xfrm rot="19936737">
            <a:off x="4206848" y="2791405"/>
            <a:ext cx="2234941" cy="1676206"/>
          </a:xfrm>
          <a:prstGeom prst="rect">
            <a:avLst/>
          </a:prstGeom>
        </p:spPr>
      </p:pic>
      <p:sp>
        <p:nvSpPr>
          <p:cNvPr id="8" name="テキスト ボックス 7">
            <a:extLst>
              <a:ext uri="{FF2B5EF4-FFF2-40B4-BE49-F238E27FC236}">
                <a16:creationId xmlns:a16="http://schemas.microsoft.com/office/drawing/2014/main" id="{034D659E-3D08-5C3F-D363-6E55A2DFE2DD}"/>
              </a:ext>
            </a:extLst>
          </p:cNvPr>
          <p:cNvSpPr txBox="1"/>
          <p:nvPr/>
        </p:nvSpPr>
        <p:spPr>
          <a:xfrm>
            <a:off x="5382187" y="4089175"/>
            <a:ext cx="3918060" cy="1938992"/>
          </a:xfrm>
          <a:prstGeom prst="rect">
            <a:avLst/>
          </a:prstGeom>
          <a:noFill/>
        </p:spPr>
        <p:txBody>
          <a:bodyPr wrap="none" rtlCol="0">
            <a:spAutoFit/>
          </a:bodyPr>
          <a:lstStyle/>
          <a:p>
            <a:r>
              <a:rPr kumimoji="1" lang="ja-JP" altLang="en-US" sz="2400"/>
              <a:t>柔らかいスポンジの上に，</a:t>
            </a:r>
            <a:endParaRPr kumimoji="1" lang="en-US" altLang="ja-JP" sz="2400" dirty="0"/>
          </a:p>
          <a:p>
            <a:r>
              <a:rPr kumimoji="1" lang="ja-JP" altLang="en-US" sz="2400"/>
              <a:t>パチンコ玉を落とす．</a:t>
            </a:r>
            <a:endParaRPr kumimoji="1" lang="en-US" altLang="ja-JP" sz="2400" dirty="0"/>
          </a:p>
          <a:p>
            <a:r>
              <a:rPr lang="ja-JP" altLang="en-US" sz="2400"/>
              <a:t>スポンジは重みで凹む．</a:t>
            </a:r>
            <a:endParaRPr lang="en-US" altLang="ja-JP" sz="2400" dirty="0"/>
          </a:p>
          <a:p>
            <a:r>
              <a:rPr lang="ja-JP" altLang="en-US" sz="2400">
                <a:solidFill>
                  <a:srgbClr val="FF0000"/>
                </a:solidFill>
              </a:rPr>
              <a:t>パチンコ玉が</a:t>
            </a:r>
            <a:r>
              <a:rPr kumimoji="1" lang="ja-JP" altLang="en-US" sz="2400">
                <a:solidFill>
                  <a:srgbClr val="FF0000"/>
                </a:solidFill>
              </a:rPr>
              <a:t>一箇所に</a:t>
            </a:r>
            <a:endParaRPr kumimoji="1" lang="en-US" altLang="ja-JP" sz="2400" dirty="0">
              <a:solidFill>
                <a:srgbClr val="FF0000"/>
              </a:solidFill>
            </a:endParaRPr>
          </a:p>
          <a:p>
            <a:r>
              <a:rPr kumimoji="1" lang="ja-JP" altLang="en-US" sz="2400">
                <a:solidFill>
                  <a:srgbClr val="FF0000"/>
                </a:solidFill>
              </a:rPr>
              <a:t>固まらないように</a:t>
            </a:r>
            <a:r>
              <a:rPr lang="ja-JP" altLang="en-US" sz="2400"/>
              <a:t>落としたい．</a:t>
            </a:r>
            <a:endParaRPr kumimoji="1" lang="ja-JP" altLang="en-US" sz="2400"/>
          </a:p>
        </p:txBody>
      </p:sp>
      <p:sp>
        <p:nvSpPr>
          <p:cNvPr id="9" name="曲折矢印 8">
            <a:extLst>
              <a:ext uri="{FF2B5EF4-FFF2-40B4-BE49-F238E27FC236}">
                <a16:creationId xmlns:a16="http://schemas.microsoft.com/office/drawing/2014/main" id="{0541D285-B196-CA0B-35F7-F47E4D9FB91D}"/>
              </a:ext>
            </a:extLst>
          </p:cNvPr>
          <p:cNvSpPr/>
          <p:nvPr/>
        </p:nvSpPr>
        <p:spPr>
          <a:xfrm rot="5400000" flipV="1">
            <a:off x="3650054" y="4077180"/>
            <a:ext cx="1093825" cy="50343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テキスト ボックス 4">
            <a:extLst>
              <a:ext uri="{FF2B5EF4-FFF2-40B4-BE49-F238E27FC236}">
                <a16:creationId xmlns:a16="http://schemas.microsoft.com/office/drawing/2014/main" id="{BAFBC80C-B0FB-DDBD-25E7-D320B3337DCC}"/>
              </a:ext>
            </a:extLst>
          </p:cNvPr>
          <p:cNvSpPr txBox="1"/>
          <p:nvPr/>
        </p:nvSpPr>
        <p:spPr>
          <a:xfrm>
            <a:off x="260575" y="3478446"/>
            <a:ext cx="3316934" cy="2308324"/>
          </a:xfrm>
          <a:prstGeom prst="rect">
            <a:avLst/>
          </a:prstGeom>
          <a:noFill/>
        </p:spPr>
        <p:txBody>
          <a:bodyPr wrap="none" rtlCol="0">
            <a:spAutoFit/>
          </a:bodyPr>
          <a:lstStyle/>
          <a:p>
            <a:r>
              <a:rPr kumimoji="1" lang="ja-JP" altLang="en-US" sz="2400">
                <a:solidFill>
                  <a:schemeClr val="accent1"/>
                </a:solidFill>
              </a:rPr>
              <a:t>ある場所，時間に</a:t>
            </a:r>
            <a:endParaRPr kumimoji="1" lang="en-US" altLang="ja-JP" sz="2400" dirty="0">
              <a:solidFill>
                <a:schemeClr val="accent1"/>
              </a:solidFill>
            </a:endParaRPr>
          </a:p>
          <a:p>
            <a:r>
              <a:rPr kumimoji="1" lang="ja-JP" altLang="en-US" sz="2400">
                <a:solidFill>
                  <a:schemeClr val="accent1"/>
                </a:solidFill>
              </a:rPr>
              <a:t>サービスを提供すると，</a:t>
            </a:r>
            <a:endParaRPr kumimoji="1" lang="en-US" altLang="ja-JP" sz="2400" dirty="0">
              <a:solidFill>
                <a:schemeClr val="accent1"/>
              </a:solidFill>
            </a:endParaRPr>
          </a:p>
          <a:p>
            <a:r>
              <a:rPr kumimoji="1" lang="ja-JP" altLang="en-US" sz="2400">
                <a:solidFill>
                  <a:schemeClr val="accent1"/>
                </a:solidFill>
              </a:rPr>
              <a:t>利用者が集中する．</a:t>
            </a:r>
            <a:endParaRPr kumimoji="1" lang="en-US" altLang="ja-JP" sz="2400" dirty="0">
              <a:solidFill>
                <a:schemeClr val="accent1"/>
              </a:solidFill>
            </a:endParaRPr>
          </a:p>
          <a:p>
            <a:endParaRPr lang="en-US" altLang="ja-JP" sz="2400" dirty="0">
              <a:solidFill>
                <a:schemeClr val="accent1"/>
              </a:solidFill>
            </a:endParaRPr>
          </a:p>
          <a:p>
            <a:r>
              <a:rPr kumimoji="1" lang="ja-JP" altLang="en-US" sz="2400">
                <a:solidFill>
                  <a:schemeClr val="accent1"/>
                </a:solidFill>
              </a:rPr>
              <a:t>地域全体にそれなりの，</a:t>
            </a:r>
            <a:endParaRPr kumimoji="1" lang="en-US" altLang="ja-JP" sz="2400" dirty="0">
              <a:solidFill>
                <a:schemeClr val="accent1"/>
              </a:solidFill>
            </a:endParaRPr>
          </a:p>
          <a:p>
            <a:r>
              <a:rPr kumimoji="1" lang="ja-JP" altLang="en-US" sz="2400">
                <a:solidFill>
                  <a:schemeClr val="accent1"/>
                </a:solidFill>
              </a:rPr>
              <a:t>便利さを提供したい</a:t>
            </a:r>
          </a:p>
        </p:txBody>
      </p:sp>
    </p:spTree>
    <p:extLst>
      <p:ext uri="{BB962C8B-B14F-4D97-AF65-F5344CB8AC3E}">
        <p14:creationId xmlns:p14="http://schemas.microsoft.com/office/powerpoint/2010/main" val="2554079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18B1DA-EF2B-945C-A10C-C03A0E92462D}"/>
              </a:ext>
            </a:extLst>
          </p:cNvPr>
          <p:cNvSpPr>
            <a:spLocks noGrp="1"/>
          </p:cNvSpPr>
          <p:nvPr>
            <p:ph type="title"/>
          </p:nvPr>
        </p:nvSpPr>
        <p:spPr/>
        <p:txBody>
          <a:bodyPr>
            <a:noAutofit/>
          </a:bodyPr>
          <a:lstStyle/>
          <a:p>
            <a:r>
              <a:rPr lang="ja-JP" altLang="en-US" sz="3600"/>
              <a:t>シャドウ効果や正</a:t>
            </a:r>
            <a:r>
              <a:rPr kumimoji="1" lang="ja-JP" altLang="en-US" sz="3600"/>
              <a:t>のフィードバックループを持つシステムの計画は難しい</a:t>
            </a:r>
          </a:p>
        </p:txBody>
      </p:sp>
      <p:sp>
        <p:nvSpPr>
          <p:cNvPr id="3" name="テキスト ボックス 2">
            <a:extLst>
              <a:ext uri="{FF2B5EF4-FFF2-40B4-BE49-F238E27FC236}">
                <a16:creationId xmlns:a16="http://schemas.microsoft.com/office/drawing/2014/main" id="{B797AA5D-A2F0-EAAD-3BE7-FF47A7D8116A}"/>
              </a:ext>
            </a:extLst>
          </p:cNvPr>
          <p:cNvSpPr txBox="1"/>
          <p:nvPr/>
        </p:nvSpPr>
        <p:spPr>
          <a:xfrm>
            <a:off x="648408" y="1536951"/>
            <a:ext cx="8034391" cy="2677656"/>
          </a:xfrm>
          <a:prstGeom prst="rect">
            <a:avLst/>
          </a:prstGeom>
          <a:noFill/>
        </p:spPr>
        <p:txBody>
          <a:bodyPr wrap="square" rtlCol="0">
            <a:spAutoFit/>
          </a:bodyPr>
          <a:lstStyle/>
          <a:p>
            <a:r>
              <a:rPr lang="ja-JP" altLang="en-US" sz="2800"/>
              <a:t>「経路依存性」「鋭敏性」</a:t>
            </a:r>
            <a:endParaRPr lang="en-US" altLang="ja-JP" sz="2800" dirty="0"/>
          </a:p>
          <a:p>
            <a:r>
              <a:rPr kumimoji="1" lang="ja-JP" altLang="en-US" sz="2800"/>
              <a:t>失敗が起きやすい問題なので，過去の事例から成功例を見つけ出すことが難しい</a:t>
            </a:r>
            <a:endParaRPr kumimoji="1" lang="en-US" altLang="ja-JP" sz="2800" dirty="0"/>
          </a:p>
          <a:p>
            <a:r>
              <a:rPr lang="ja-JP" altLang="en-US" sz="2800"/>
              <a:t>二番煎じには新しさが感じられず，利用されなくなる</a:t>
            </a:r>
            <a:endParaRPr kumimoji="1" lang="en-US" altLang="ja-JP" sz="2800" dirty="0"/>
          </a:p>
          <a:p>
            <a:r>
              <a:rPr lang="ja-JP" altLang="en-US" sz="2800"/>
              <a:t>過去の成功例を繰り返しても，うまくいくとは限らない</a:t>
            </a:r>
            <a:endParaRPr lang="en-US" altLang="ja-JP" sz="2800" dirty="0"/>
          </a:p>
          <a:p>
            <a:r>
              <a:rPr lang="ja-JP" altLang="en-US" sz="2800">
                <a:solidFill>
                  <a:srgbClr val="FF0000"/>
                </a:solidFill>
              </a:rPr>
              <a:t>「柳の下に</a:t>
            </a:r>
            <a:r>
              <a:rPr lang="en-US" altLang="ja-JP" sz="2800" dirty="0">
                <a:solidFill>
                  <a:srgbClr val="FF0000"/>
                </a:solidFill>
              </a:rPr>
              <a:t>2</a:t>
            </a:r>
            <a:r>
              <a:rPr lang="ja-JP" altLang="en-US" sz="2800">
                <a:solidFill>
                  <a:srgbClr val="FF0000"/>
                </a:solidFill>
              </a:rPr>
              <a:t>匹目のドジョウはいない」</a:t>
            </a:r>
            <a:endParaRPr kumimoji="1" lang="ja-JP" altLang="en-US" sz="2800">
              <a:solidFill>
                <a:srgbClr val="FF0000"/>
              </a:solidFill>
            </a:endParaRPr>
          </a:p>
        </p:txBody>
      </p:sp>
      <p:sp>
        <p:nvSpPr>
          <p:cNvPr id="5" name="テキスト ボックス 4">
            <a:extLst>
              <a:ext uri="{FF2B5EF4-FFF2-40B4-BE49-F238E27FC236}">
                <a16:creationId xmlns:a16="http://schemas.microsoft.com/office/drawing/2014/main" id="{3B922EDF-45D1-7A97-7C8C-7D54B50C8B41}"/>
              </a:ext>
            </a:extLst>
          </p:cNvPr>
          <p:cNvSpPr txBox="1"/>
          <p:nvPr/>
        </p:nvSpPr>
        <p:spPr>
          <a:xfrm>
            <a:off x="755718" y="4275662"/>
            <a:ext cx="8034391" cy="954107"/>
          </a:xfrm>
          <a:prstGeom prst="rect">
            <a:avLst/>
          </a:prstGeom>
          <a:noFill/>
        </p:spPr>
        <p:txBody>
          <a:bodyPr wrap="square" rtlCol="0">
            <a:spAutoFit/>
          </a:bodyPr>
          <a:lstStyle/>
          <a:p>
            <a:r>
              <a:rPr kumimoji="1" lang="ja-JP" altLang="en-US" sz="2800">
                <a:solidFill>
                  <a:srgbClr val="0070C0"/>
                </a:solidFill>
              </a:rPr>
              <a:t>過去の成功例のデータをマネして「おすすめ」を出す，</a:t>
            </a:r>
            <a:r>
              <a:rPr kumimoji="1" lang="en-US" altLang="ja-JP" sz="2800" dirty="0">
                <a:solidFill>
                  <a:srgbClr val="0070C0"/>
                </a:solidFill>
              </a:rPr>
              <a:t>Deep Learning </a:t>
            </a:r>
            <a:r>
              <a:rPr kumimoji="1" lang="ja-JP" altLang="en-US" sz="2800">
                <a:solidFill>
                  <a:srgbClr val="0070C0"/>
                </a:solidFill>
              </a:rPr>
              <a:t>などの</a:t>
            </a:r>
            <a:r>
              <a:rPr kumimoji="1" lang="en-US" altLang="ja-JP" sz="2800" dirty="0">
                <a:solidFill>
                  <a:srgbClr val="0070C0"/>
                </a:solidFill>
              </a:rPr>
              <a:t>AI </a:t>
            </a:r>
            <a:r>
              <a:rPr kumimoji="1" lang="ja-JP" altLang="en-US" sz="2800">
                <a:solidFill>
                  <a:srgbClr val="0070C0"/>
                </a:solidFill>
              </a:rPr>
              <a:t>では解決し難い</a:t>
            </a:r>
            <a:endParaRPr kumimoji="1" lang="en-US" altLang="ja-JP" sz="2800" dirty="0">
              <a:solidFill>
                <a:srgbClr val="0070C0"/>
              </a:solidFill>
            </a:endParaRPr>
          </a:p>
        </p:txBody>
      </p:sp>
      <p:sp>
        <p:nvSpPr>
          <p:cNvPr id="6" name="テキスト ボックス 5">
            <a:extLst>
              <a:ext uri="{FF2B5EF4-FFF2-40B4-BE49-F238E27FC236}">
                <a16:creationId xmlns:a16="http://schemas.microsoft.com/office/drawing/2014/main" id="{ED920A79-F804-CDA1-ABB2-C82BFFC0E8E5}"/>
              </a:ext>
            </a:extLst>
          </p:cNvPr>
          <p:cNvSpPr txBox="1"/>
          <p:nvPr/>
        </p:nvSpPr>
        <p:spPr>
          <a:xfrm>
            <a:off x="755718" y="5493588"/>
            <a:ext cx="7819769" cy="461665"/>
          </a:xfrm>
          <a:prstGeom prst="rect">
            <a:avLst/>
          </a:prstGeom>
          <a:noFill/>
        </p:spPr>
        <p:txBody>
          <a:bodyPr wrap="none" rtlCol="0">
            <a:spAutoFit/>
          </a:bodyPr>
          <a:lstStyle/>
          <a:p>
            <a:r>
              <a:rPr kumimoji="1" lang="ja-JP" altLang="en-US" sz="2400"/>
              <a:t>だからこそ，将来も人間が考えるべき「問題」として残るはず</a:t>
            </a:r>
          </a:p>
        </p:txBody>
      </p:sp>
      <p:sp>
        <p:nvSpPr>
          <p:cNvPr id="7" name="スライド番号プレースホルダー 3">
            <a:extLst>
              <a:ext uri="{FF2B5EF4-FFF2-40B4-BE49-F238E27FC236}">
                <a16:creationId xmlns:a16="http://schemas.microsoft.com/office/drawing/2014/main" id="{A9D7AA5A-6159-73CB-2C17-B2F1416B9AEF}"/>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ja-JP"/>
            </a:defPPr>
            <a:lvl1pPr marL="0" algn="l" defTabSz="457200" rtl="0" eaLnBrk="1" latinLnBrk="0" hangingPunct="1">
              <a:defRPr kumimoji="1" sz="1800" kern="1200">
                <a:solidFill>
                  <a:schemeClr val="tx1">
                    <a:tint val="75000"/>
                  </a:schemeClr>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DAE8594C-6D3F-7542-86DF-96927638C157}" type="slidenum">
              <a:rPr lang="ja-JP" altLang="en-US" smtClean="0"/>
              <a:pPr/>
              <a:t>39</a:t>
            </a:fld>
            <a:endParaRPr lang="ja-JP" altLang="en-US"/>
          </a:p>
        </p:txBody>
      </p:sp>
    </p:spTree>
    <p:extLst>
      <p:ext uri="{BB962C8B-B14F-4D97-AF65-F5344CB8AC3E}">
        <p14:creationId xmlns:p14="http://schemas.microsoft.com/office/powerpoint/2010/main" val="211908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20" descr="1.png"/>
          <p:cNvPicPr preferRelativeResize="0"/>
          <p:nvPr/>
        </p:nvPicPr>
        <p:blipFill rotWithShape="1">
          <a:blip r:embed="rId3">
            <a:alphaModFix/>
          </a:blip>
          <a:srcRect t="84002"/>
          <a:stretch/>
        </p:blipFill>
        <p:spPr>
          <a:xfrm>
            <a:off x="741679" y="1098092"/>
            <a:ext cx="7704000" cy="109245"/>
          </a:xfrm>
          <a:prstGeom prst="rect">
            <a:avLst/>
          </a:prstGeom>
          <a:noFill/>
          <a:ln>
            <a:noFill/>
          </a:ln>
        </p:spPr>
      </p:pic>
      <p:sp>
        <p:nvSpPr>
          <p:cNvPr id="504" name="Google Shape;504;p20"/>
          <p:cNvSpPr txBox="1">
            <a:spLocks noGrp="1"/>
          </p:cNvSpPr>
          <p:nvPr>
            <p:ph type="title"/>
          </p:nvPr>
        </p:nvSpPr>
        <p:spPr>
          <a:xfrm>
            <a:off x="753015" y="238424"/>
            <a:ext cx="7661275" cy="803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sz="1800" dirty="0">
                <a:solidFill>
                  <a:schemeClr val="dk1"/>
                </a:solidFill>
                <a:latin typeface="Arial"/>
                <a:ea typeface="Arial"/>
                <a:cs typeface="Arial"/>
                <a:sym typeface="Arial"/>
              </a:rPr>
              <a:t>東北大学工学部／大学院で</a:t>
            </a:r>
            <a:br>
              <a:rPr lang="ja-JP" sz="1800" dirty="0">
                <a:solidFill>
                  <a:schemeClr val="dk1"/>
                </a:solidFill>
                <a:latin typeface="Arial"/>
                <a:ea typeface="Arial"/>
                <a:cs typeface="Arial"/>
                <a:sym typeface="Arial"/>
              </a:rPr>
            </a:br>
            <a:r>
              <a:rPr lang="ja-JP" sz="3200" dirty="0">
                <a:solidFill>
                  <a:schemeClr val="dk1"/>
                </a:solidFill>
                <a:latin typeface="Arial"/>
                <a:ea typeface="Arial"/>
                <a:cs typeface="Arial"/>
                <a:sym typeface="Arial"/>
              </a:rPr>
              <a:t>身につけることができるもの</a:t>
            </a:r>
            <a:endParaRPr dirty="0"/>
          </a:p>
        </p:txBody>
      </p:sp>
      <p:sp>
        <p:nvSpPr>
          <p:cNvPr id="505" name="Google Shape;505;p20"/>
          <p:cNvSpPr/>
          <p:nvPr/>
        </p:nvSpPr>
        <p:spPr>
          <a:xfrm>
            <a:off x="1115616" y="1302974"/>
            <a:ext cx="7652999" cy="570848"/>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000" b="0" i="0" u="none" strike="noStrike" cap="none" dirty="0">
                <a:solidFill>
                  <a:schemeClr val="dk1"/>
                </a:solidFill>
                <a:latin typeface="Arial"/>
                <a:ea typeface="Arial"/>
                <a:cs typeface="Arial"/>
                <a:sym typeface="Arial"/>
              </a:rPr>
              <a:t>工学部</a:t>
            </a:r>
            <a:endParaRPr sz="1200" b="0" i="0" u="none" strike="noStrike" cap="none" dirty="0">
              <a:solidFill>
                <a:schemeClr val="dk1"/>
              </a:solidFill>
              <a:latin typeface="Arial"/>
              <a:ea typeface="Arial"/>
              <a:cs typeface="Arial"/>
              <a:sym typeface="Arial"/>
            </a:endParaRPr>
          </a:p>
        </p:txBody>
      </p:sp>
      <p:sp>
        <p:nvSpPr>
          <p:cNvPr id="506" name="Google Shape;506;p20"/>
          <p:cNvSpPr/>
          <p:nvPr/>
        </p:nvSpPr>
        <p:spPr>
          <a:xfrm>
            <a:off x="2158999" y="2263607"/>
            <a:ext cx="6609616" cy="721476"/>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000" b="0" i="0" u="sng" strike="noStrike" cap="none" dirty="0">
                <a:solidFill>
                  <a:schemeClr val="dk1"/>
                </a:solidFill>
                <a:latin typeface="Arial"/>
                <a:ea typeface="Arial"/>
                <a:cs typeface="Arial"/>
                <a:sym typeface="Arial"/>
              </a:rPr>
              <a:t>大学院</a:t>
            </a:r>
            <a:endParaRPr sz="2000" b="0" i="0" u="sng" strike="noStrike" cap="none" dirty="0">
              <a:solidFill>
                <a:schemeClr val="dk1"/>
              </a:solidFill>
              <a:latin typeface="Arial"/>
              <a:ea typeface="Arial"/>
              <a:cs typeface="Arial"/>
              <a:sym typeface="Arial"/>
            </a:endParaRPr>
          </a:p>
          <a:p>
            <a:pPr marL="0" marR="0" lvl="0" indent="0" algn="l" rtl="0">
              <a:spcBef>
                <a:spcPts val="600"/>
              </a:spcBef>
              <a:spcAft>
                <a:spcPts val="0"/>
              </a:spcAft>
              <a:buNone/>
            </a:pPr>
            <a:r>
              <a:rPr lang="ja-JP" sz="1200" b="0" i="0" u="none" strike="noStrike" cap="none" dirty="0">
                <a:solidFill>
                  <a:schemeClr val="dk1"/>
                </a:solidFill>
                <a:latin typeface="Arial"/>
                <a:ea typeface="Arial"/>
                <a:cs typeface="Arial"/>
                <a:sym typeface="Arial"/>
              </a:rPr>
              <a:t>[工学／情報科学／環境科学／医工学　研究科]</a:t>
            </a:r>
            <a:endParaRPr sz="1200" b="0" i="0" u="none" strike="noStrike" cap="none" dirty="0">
              <a:solidFill>
                <a:schemeClr val="dk1"/>
              </a:solidFill>
              <a:latin typeface="Arial"/>
              <a:ea typeface="Arial"/>
              <a:cs typeface="Arial"/>
              <a:sym typeface="Arial"/>
            </a:endParaRPr>
          </a:p>
        </p:txBody>
      </p:sp>
      <p:sp>
        <p:nvSpPr>
          <p:cNvPr id="507" name="Google Shape;507;p20"/>
          <p:cNvSpPr/>
          <p:nvPr/>
        </p:nvSpPr>
        <p:spPr>
          <a:xfrm>
            <a:off x="868835" y="3419825"/>
            <a:ext cx="7377698" cy="1918561"/>
          </a:xfrm>
          <a:prstGeom prst="rect">
            <a:avLst/>
          </a:prstGeom>
          <a:solidFill>
            <a:srgbClr val="00B0F0"/>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8" name="Google Shape;508;p20"/>
          <p:cNvSpPr/>
          <p:nvPr/>
        </p:nvSpPr>
        <p:spPr>
          <a:xfrm>
            <a:off x="5691734" y="1882129"/>
            <a:ext cx="675075" cy="394743"/>
          </a:xfrm>
          <a:prstGeom prst="down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9" name="Google Shape;509;p20"/>
          <p:cNvSpPr/>
          <p:nvPr/>
        </p:nvSpPr>
        <p:spPr>
          <a:xfrm>
            <a:off x="4589312" y="2975536"/>
            <a:ext cx="675075" cy="410692"/>
          </a:xfrm>
          <a:prstGeom prst="down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0" name="Google Shape;510;p20"/>
          <p:cNvSpPr/>
          <p:nvPr/>
        </p:nvSpPr>
        <p:spPr>
          <a:xfrm>
            <a:off x="1622506" y="1882130"/>
            <a:ext cx="249197" cy="1495632"/>
          </a:xfrm>
          <a:prstGeom prst="downArrow">
            <a:avLst>
              <a:gd name="adj1" fmla="val 50000"/>
              <a:gd name="adj2" fmla="val 50000"/>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1" name="Google Shape;511;p20"/>
          <p:cNvSpPr txBox="1"/>
          <p:nvPr/>
        </p:nvSpPr>
        <p:spPr>
          <a:xfrm>
            <a:off x="2820202" y="1372540"/>
            <a:ext cx="5755907" cy="43084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0" i="0" u="none" strike="noStrike" cap="none" dirty="0">
                <a:solidFill>
                  <a:srgbClr val="000000"/>
                </a:solidFill>
                <a:latin typeface="Arial"/>
                <a:ea typeface="Arial"/>
                <a:cs typeface="Arial"/>
                <a:sym typeface="Arial"/>
              </a:rPr>
              <a:t>［1～3年]</a:t>
            </a:r>
            <a:endParaRPr dirty="0"/>
          </a:p>
          <a:p>
            <a:pPr marL="0" marR="0" lvl="0" indent="0" algn="l" rtl="0">
              <a:spcBef>
                <a:spcPts val="0"/>
              </a:spcBef>
              <a:spcAft>
                <a:spcPts val="0"/>
              </a:spcAft>
              <a:buNone/>
            </a:pPr>
            <a:r>
              <a:rPr lang="ja-JP" sz="1100" b="0" i="0" u="none" strike="noStrike" cap="none" dirty="0">
                <a:solidFill>
                  <a:srgbClr val="000000"/>
                </a:solidFill>
                <a:latin typeface="Arial"/>
                <a:ea typeface="Arial"/>
                <a:cs typeface="Arial"/>
                <a:sym typeface="Arial"/>
              </a:rPr>
              <a:t>将来の研究者・技術者としての基盤となる</a:t>
            </a:r>
            <a:r>
              <a:rPr lang="ja-JP" sz="1100" b="0" i="0" u="none" strike="noStrike" cap="none" dirty="0">
                <a:solidFill>
                  <a:srgbClr val="FF0000"/>
                </a:solidFill>
                <a:latin typeface="Arial"/>
                <a:ea typeface="Arial"/>
                <a:cs typeface="Arial"/>
                <a:sym typeface="Arial"/>
              </a:rPr>
              <a:t>基礎学問をしっかり学ぶ</a:t>
            </a:r>
            <a:r>
              <a:rPr lang="ja-JP" sz="900" b="0" i="0" u="none" strike="noStrike" cap="none" dirty="0">
                <a:solidFill>
                  <a:srgbClr val="000000"/>
                </a:solidFill>
                <a:latin typeface="Arial"/>
                <a:ea typeface="Arial"/>
                <a:cs typeface="Arial"/>
                <a:sym typeface="Arial"/>
              </a:rPr>
              <a:t>（座学・実験・演習等）</a:t>
            </a:r>
            <a:endParaRPr dirty="0"/>
          </a:p>
        </p:txBody>
      </p:sp>
      <p:sp>
        <p:nvSpPr>
          <p:cNvPr id="512" name="Google Shape;512;p20"/>
          <p:cNvSpPr txBox="1"/>
          <p:nvPr/>
        </p:nvSpPr>
        <p:spPr>
          <a:xfrm>
            <a:off x="5486400" y="2321967"/>
            <a:ext cx="3089709" cy="6001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0" i="0" u="none" strike="noStrike" cap="none" dirty="0">
                <a:solidFill>
                  <a:srgbClr val="000000"/>
                </a:solidFill>
                <a:latin typeface="Arial"/>
                <a:ea typeface="Arial"/>
                <a:cs typeface="Arial"/>
                <a:sym typeface="Arial"/>
              </a:rPr>
              <a:t>［4年～大学院]</a:t>
            </a:r>
            <a:endParaRPr dirty="0"/>
          </a:p>
          <a:p>
            <a:pPr marL="0" marR="0" lvl="0" indent="0" algn="l" rtl="0">
              <a:spcBef>
                <a:spcPts val="0"/>
              </a:spcBef>
              <a:spcAft>
                <a:spcPts val="0"/>
              </a:spcAft>
              <a:buNone/>
            </a:pPr>
            <a:r>
              <a:rPr lang="ja-JP" sz="1100" b="0" i="0" u="none" strike="noStrike" cap="none" dirty="0">
                <a:solidFill>
                  <a:srgbClr val="FF0000"/>
                </a:solidFill>
                <a:latin typeface="Arial"/>
                <a:ea typeface="Arial"/>
                <a:cs typeface="Arial"/>
                <a:sym typeface="Arial"/>
              </a:rPr>
              <a:t>世界の最先端を感じ、そこで戦う経験をする</a:t>
            </a:r>
            <a:endParaRPr sz="1100" b="0" i="0" u="none" strike="noStrike" cap="none" dirty="0">
              <a:solidFill>
                <a:srgbClr val="FF0000"/>
              </a:solidFill>
              <a:latin typeface="Arial"/>
              <a:ea typeface="Arial"/>
              <a:cs typeface="Arial"/>
              <a:sym typeface="Arial"/>
            </a:endParaRPr>
          </a:p>
          <a:p>
            <a:pPr marL="0" marR="0" lvl="0" indent="0" algn="l" rtl="0">
              <a:spcBef>
                <a:spcPts val="0"/>
              </a:spcBef>
              <a:spcAft>
                <a:spcPts val="0"/>
              </a:spcAft>
              <a:buNone/>
            </a:pPr>
            <a:r>
              <a:rPr lang="ja-JP" sz="1100" b="0" i="0" u="none" strike="noStrike" cap="none" dirty="0">
                <a:solidFill>
                  <a:srgbClr val="000000"/>
                </a:solidFill>
                <a:latin typeface="Arial"/>
                <a:ea typeface="Arial"/>
                <a:cs typeface="Arial"/>
                <a:sym typeface="Arial"/>
              </a:rPr>
              <a:t>【研究】</a:t>
            </a:r>
            <a:endParaRPr sz="1100" b="0" i="0" u="none" strike="noStrike" cap="none" dirty="0">
              <a:solidFill>
                <a:srgbClr val="000000"/>
              </a:solidFill>
              <a:latin typeface="Arial"/>
              <a:ea typeface="Arial"/>
              <a:cs typeface="Arial"/>
              <a:sym typeface="Arial"/>
            </a:endParaRPr>
          </a:p>
        </p:txBody>
      </p:sp>
      <p:sp>
        <p:nvSpPr>
          <p:cNvPr id="513" name="Google Shape;513;p20"/>
          <p:cNvSpPr/>
          <p:nvPr/>
        </p:nvSpPr>
        <p:spPr>
          <a:xfrm>
            <a:off x="336760" y="5564431"/>
            <a:ext cx="8826108" cy="576064"/>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0" i="0" u="none" strike="noStrike" cap="none" dirty="0">
                <a:solidFill>
                  <a:srgbClr val="0070C0"/>
                </a:solidFill>
                <a:latin typeface="Arial"/>
                <a:ea typeface="Arial"/>
                <a:cs typeface="Arial"/>
                <a:sym typeface="Arial"/>
              </a:rPr>
              <a:t>企業などの『研究者』『技術者』などとして社会へ</a:t>
            </a:r>
            <a:r>
              <a:rPr lang="ja-JP" b="0" i="0" u="none" strike="noStrike" cap="none" dirty="0">
                <a:solidFill>
                  <a:srgbClr val="0070C0"/>
                </a:solidFill>
                <a:latin typeface="Arial"/>
                <a:ea typeface="Arial"/>
                <a:cs typeface="Arial"/>
                <a:sym typeface="Arial"/>
              </a:rPr>
              <a:t>（就職）</a:t>
            </a:r>
            <a:endParaRPr sz="2400" b="0" i="0" u="none" strike="noStrike" cap="none" dirty="0">
              <a:solidFill>
                <a:srgbClr val="0070C0"/>
              </a:solidFill>
              <a:latin typeface="Arial"/>
              <a:ea typeface="Arial"/>
              <a:cs typeface="Arial"/>
              <a:sym typeface="Arial"/>
            </a:endParaRPr>
          </a:p>
        </p:txBody>
      </p:sp>
      <p:sp>
        <p:nvSpPr>
          <p:cNvPr id="514" name="Google Shape;514;p20"/>
          <p:cNvSpPr/>
          <p:nvPr/>
        </p:nvSpPr>
        <p:spPr>
          <a:xfrm>
            <a:off x="4195285" y="5227023"/>
            <a:ext cx="675075" cy="410692"/>
          </a:xfrm>
          <a:prstGeom prst="downArrow">
            <a:avLst>
              <a:gd name="adj1" fmla="val 50000"/>
              <a:gd name="adj2" fmla="val 50000"/>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5" name="Google Shape;515;p20"/>
          <p:cNvSpPr/>
          <p:nvPr/>
        </p:nvSpPr>
        <p:spPr>
          <a:xfrm>
            <a:off x="65311" y="1969460"/>
            <a:ext cx="2004121" cy="1088418"/>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200" b="0" i="0" u="none" strike="noStrike" cap="none" dirty="0">
                <a:solidFill>
                  <a:schemeClr val="lt1"/>
                </a:solidFill>
                <a:latin typeface="Arial"/>
                <a:ea typeface="Arial"/>
                <a:cs typeface="Arial"/>
                <a:sym typeface="Arial"/>
              </a:rPr>
              <a:t>学部だけで</a:t>
            </a:r>
            <a:endParaRPr sz="1200" b="0" i="0" u="none" strike="noStrike" cap="none" dirty="0">
              <a:solidFill>
                <a:schemeClr val="lt1"/>
              </a:solidFill>
              <a:latin typeface="Arial"/>
              <a:ea typeface="Arial"/>
              <a:cs typeface="Arial"/>
              <a:sym typeface="Arial"/>
            </a:endParaRPr>
          </a:p>
          <a:p>
            <a:pPr marL="0" marR="0" lvl="0" indent="0" algn="ctr" rtl="0">
              <a:spcBef>
                <a:spcPts val="0"/>
              </a:spcBef>
              <a:spcAft>
                <a:spcPts val="0"/>
              </a:spcAft>
              <a:buNone/>
            </a:pPr>
            <a:r>
              <a:rPr lang="ja-JP" sz="1200" b="0" i="0" u="none" strike="noStrike" cap="none" dirty="0">
                <a:solidFill>
                  <a:schemeClr val="lt1"/>
                </a:solidFill>
                <a:latin typeface="Arial"/>
                <a:ea typeface="Arial"/>
                <a:cs typeface="Arial"/>
                <a:sym typeface="Arial"/>
              </a:rPr>
              <a:t>身につけることが</a:t>
            </a:r>
            <a:endParaRPr sz="1200" b="0" i="0" u="none" strike="noStrike" cap="none" dirty="0">
              <a:solidFill>
                <a:schemeClr val="lt1"/>
              </a:solidFill>
              <a:latin typeface="Arial"/>
              <a:ea typeface="Arial"/>
              <a:cs typeface="Arial"/>
              <a:sym typeface="Arial"/>
            </a:endParaRPr>
          </a:p>
          <a:p>
            <a:pPr marL="0" marR="0" lvl="0" indent="0" algn="ctr" rtl="0">
              <a:spcBef>
                <a:spcPts val="0"/>
              </a:spcBef>
              <a:spcAft>
                <a:spcPts val="0"/>
              </a:spcAft>
              <a:buNone/>
            </a:pPr>
            <a:r>
              <a:rPr lang="ja-JP" sz="1200" b="0" i="0" u="none" strike="noStrike" cap="none" dirty="0">
                <a:solidFill>
                  <a:schemeClr val="lt1"/>
                </a:solidFill>
                <a:latin typeface="Arial"/>
                <a:ea typeface="Arial"/>
                <a:cs typeface="Arial"/>
                <a:sym typeface="Arial"/>
              </a:rPr>
              <a:t>できる範囲には</a:t>
            </a:r>
            <a:endParaRPr sz="1200" b="0" i="0" u="none" strike="noStrike" cap="none" dirty="0">
              <a:solidFill>
                <a:schemeClr val="lt1"/>
              </a:solidFill>
              <a:latin typeface="Arial"/>
              <a:ea typeface="Arial"/>
              <a:cs typeface="Arial"/>
              <a:sym typeface="Arial"/>
            </a:endParaRPr>
          </a:p>
          <a:p>
            <a:pPr marL="0" marR="0" lvl="0" indent="0" algn="ctr" rtl="0">
              <a:spcBef>
                <a:spcPts val="0"/>
              </a:spcBef>
              <a:spcAft>
                <a:spcPts val="0"/>
              </a:spcAft>
              <a:buNone/>
            </a:pPr>
            <a:r>
              <a:rPr lang="ja-JP" sz="1200" b="0" i="0" u="none" strike="noStrike" cap="none" dirty="0">
                <a:solidFill>
                  <a:schemeClr val="lt1"/>
                </a:solidFill>
                <a:latin typeface="Arial"/>
                <a:ea typeface="Arial"/>
                <a:cs typeface="Arial"/>
                <a:sym typeface="Arial"/>
              </a:rPr>
              <a:t>限界がある</a:t>
            </a:r>
            <a:endParaRPr dirty="0"/>
          </a:p>
        </p:txBody>
      </p:sp>
      <p:sp>
        <p:nvSpPr>
          <p:cNvPr id="516" name="Google Shape;516;p20"/>
          <p:cNvSpPr txBox="1"/>
          <p:nvPr/>
        </p:nvSpPr>
        <p:spPr>
          <a:xfrm>
            <a:off x="2467117" y="1930215"/>
            <a:ext cx="343273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b="0" i="0" u="none" strike="noStrike" cap="none" dirty="0">
                <a:solidFill>
                  <a:srgbClr val="000000"/>
                </a:solidFill>
                <a:latin typeface="Arial"/>
                <a:ea typeface="Arial"/>
                <a:cs typeface="Arial"/>
                <a:sym typeface="Arial"/>
              </a:rPr>
              <a:t>工学部生の９割が大学院修士課程に進学</a:t>
            </a:r>
            <a:endParaRPr sz="1200" b="1" i="0" u="none" strike="noStrike" cap="none" dirty="0">
              <a:solidFill>
                <a:srgbClr val="000000"/>
              </a:solidFill>
              <a:latin typeface="Arial"/>
              <a:ea typeface="Arial"/>
              <a:cs typeface="Arial"/>
              <a:sym typeface="Arial"/>
            </a:endParaRPr>
          </a:p>
        </p:txBody>
      </p:sp>
      <p:sp>
        <p:nvSpPr>
          <p:cNvPr id="517" name="Google Shape;517;p20"/>
          <p:cNvSpPr/>
          <p:nvPr/>
        </p:nvSpPr>
        <p:spPr>
          <a:xfrm>
            <a:off x="2715561" y="3395979"/>
            <a:ext cx="437825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2400" b="0" i="0" u="sng" strike="noStrike" cap="none" dirty="0">
                <a:solidFill>
                  <a:schemeClr val="lt1"/>
                </a:solidFill>
                <a:latin typeface="Arial"/>
                <a:ea typeface="Arial"/>
                <a:cs typeface="Arial"/>
                <a:sym typeface="Arial"/>
              </a:rPr>
              <a:t>身につけることができるもの</a:t>
            </a:r>
            <a:endParaRPr sz="2400" b="0" i="0" u="none" strike="noStrike" cap="none" dirty="0">
              <a:solidFill>
                <a:schemeClr val="lt1"/>
              </a:solidFill>
              <a:latin typeface="Arial"/>
              <a:ea typeface="Arial"/>
              <a:cs typeface="Arial"/>
              <a:sym typeface="Arial"/>
            </a:endParaRPr>
          </a:p>
        </p:txBody>
      </p:sp>
      <p:sp>
        <p:nvSpPr>
          <p:cNvPr id="518" name="Google Shape;518;p20"/>
          <p:cNvSpPr/>
          <p:nvPr/>
        </p:nvSpPr>
        <p:spPr>
          <a:xfrm>
            <a:off x="1224464" y="3978662"/>
            <a:ext cx="7050701" cy="120028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lt1"/>
              </a:buClr>
              <a:buSzPts val="1800"/>
            </a:pPr>
            <a:r>
              <a:rPr lang="ja-JP" altLang="en-US" sz="1800" b="0" i="0" u="none" strike="noStrike" cap="none" dirty="0">
                <a:solidFill>
                  <a:schemeClr val="lt1"/>
                </a:solidFill>
                <a:latin typeface="Arial"/>
                <a:ea typeface="Arial"/>
                <a:cs typeface="Arial"/>
                <a:sym typeface="Arial"/>
              </a:rPr>
              <a:t>・</a:t>
            </a:r>
            <a:r>
              <a:rPr lang="ja-JP" sz="1800" b="0" i="0" u="none" strike="noStrike" cap="none" dirty="0">
                <a:solidFill>
                  <a:schemeClr val="lt1"/>
                </a:solidFill>
                <a:latin typeface="Arial"/>
                <a:ea typeface="Arial"/>
                <a:cs typeface="Arial"/>
                <a:sym typeface="Arial"/>
              </a:rPr>
              <a:t>研究者に求められる研究に対する姿勢、研究の方法論</a:t>
            </a:r>
            <a:endParaRPr sz="1800" b="0" i="0" u="none" strike="noStrike" cap="none" dirty="0">
              <a:solidFill>
                <a:schemeClr val="lt1"/>
              </a:solidFill>
              <a:latin typeface="Arial"/>
              <a:ea typeface="Arial"/>
              <a:cs typeface="Arial"/>
              <a:sym typeface="Arial"/>
            </a:endParaRPr>
          </a:p>
          <a:p>
            <a:pPr marR="0" lvl="0" algn="l" rtl="0">
              <a:spcBef>
                <a:spcPts val="0"/>
              </a:spcBef>
              <a:spcAft>
                <a:spcPts val="0"/>
              </a:spcAft>
              <a:buClr>
                <a:schemeClr val="lt1"/>
              </a:buClr>
              <a:buSzPts val="1800"/>
            </a:pPr>
            <a:r>
              <a:rPr lang="ja-JP" altLang="en-US" sz="1800" b="0" i="0" u="none" strike="noStrike" cap="none" dirty="0">
                <a:solidFill>
                  <a:schemeClr val="lt1"/>
                </a:solidFill>
                <a:latin typeface="Arial"/>
                <a:ea typeface="Arial"/>
                <a:cs typeface="Arial"/>
                <a:sym typeface="Arial"/>
              </a:rPr>
              <a:t>・</a:t>
            </a:r>
            <a:r>
              <a:rPr lang="ja-JP" sz="1800" b="0" i="0" u="none" strike="noStrike" cap="none" dirty="0">
                <a:solidFill>
                  <a:schemeClr val="lt1"/>
                </a:solidFill>
                <a:latin typeface="Arial"/>
                <a:ea typeface="Arial"/>
                <a:cs typeface="Arial"/>
                <a:sym typeface="Arial"/>
              </a:rPr>
              <a:t>課題発見・分析・解決能力、論理的思考力、提案力、語学力</a:t>
            </a:r>
            <a:endParaRPr sz="1800" b="0" i="0" u="none" strike="noStrike" cap="none" dirty="0">
              <a:solidFill>
                <a:schemeClr val="lt1"/>
              </a:solidFill>
              <a:latin typeface="Arial"/>
              <a:ea typeface="Arial"/>
              <a:cs typeface="Arial"/>
              <a:sym typeface="Arial"/>
            </a:endParaRPr>
          </a:p>
          <a:p>
            <a:pPr marR="0" lvl="0" algn="l" rtl="0">
              <a:spcBef>
                <a:spcPts val="0"/>
              </a:spcBef>
              <a:spcAft>
                <a:spcPts val="0"/>
              </a:spcAft>
              <a:buClr>
                <a:schemeClr val="lt1"/>
              </a:buClr>
              <a:buSzPts val="1800"/>
            </a:pPr>
            <a:r>
              <a:rPr lang="ja-JP" altLang="en-US" sz="1800" b="0" i="0" u="none" strike="noStrike" cap="none" dirty="0">
                <a:solidFill>
                  <a:schemeClr val="lt1"/>
                </a:solidFill>
                <a:latin typeface="Arial"/>
                <a:ea typeface="Arial"/>
                <a:cs typeface="Arial"/>
                <a:sym typeface="Arial"/>
              </a:rPr>
              <a:t>・</a:t>
            </a:r>
            <a:r>
              <a:rPr lang="ja-JP" sz="1800" b="0" i="0" u="none" strike="noStrike" cap="none" dirty="0">
                <a:solidFill>
                  <a:schemeClr val="lt1"/>
                </a:solidFill>
                <a:latin typeface="Arial"/>
                <a:ea typeface="Arial"/>
                <a:cs typeface="Arial"/>
                <a:sym typeface="Arial"/>
              </a:rPr>
              <a:t>専門分野の専門基礎学力・スキル、研究能力</a:t>
            </a:r>
            <a:endParaRPr sz="1800" b="0" i="0" u="none" strike="noStrike" cap="none" dirty="0">
              <a:solidFill>
                <a:schemeClr val="lt1"/>
              </a:solidFill>
              <a:latin typeface="Arial"/>
              <a:ea typeface="Arial"/>
              <a:cs typeface="Arial"/>
              <a:sym typeface="Arial"/>
            </a:endParaRPr>
          </a:p>
          <a:p>
            <a:pPr marR="0" lvl="0" algn="l" rtl="0">
              <a:spcBef>
                <a:spcPts val="0"/>
              </a:spcBef>
              <a:spcAft>
                <a:spcPts val="0"/>
              </a:spcAft>
              <a:buClr>
                <a:schemeClr val="lt1"/>
              </a:buClr>
              <a:buSzPts val="1800"/>
            </a:pPr>
            <a:r>
              <a:rPr lang="ja-JP" altLang="en-US" sz="1800" b="0" i="0" u="none" strike="noStrike" cap="none" dirty="0">
                <a:solidFill>
                  <a:schemeClr val="lt1"/>
                </a:solidFill>
                <a:latin typeface="Arial"/>
                <a:ea typeface="Arial"/>
                <a:cs typeface="Arial"/>
                <a:sym typeface="Arial"/>
              </a:rPr>
              <a:t>・</a:t>
            </a:r>
            <a:r>
              <a:rPr lang="ja-JP" sz="1800" b="0" i="0" u="none" strike="noStrike" cap="none" dirty="0">
                <a:solidFill>
                  <a:schemeClr val="lt1"/>
                </a:solidFill>
                <a:latin typeface="Arial"/>
                <a:ea typeface="Arial"/>
                <a:cs typeface="Arial"/>
                <a:sym typeface="Arial"/>
              </a:rPr>
              <a:t>研究者・技術者として成長していくための人とのネットワーク</a:t>
            </a:r>
            <a:endParaRPr dirty="0"/>
          </a:p>
        </p:txBody>
      </p:sp>
      <p:sp>
        <p:nvSpPr>
          <p:cNvPr id="2" name="スライド番号プレースホルダー 3">
            <a:extLst>
              <a:ext uri="{FF2B5EF4-FFF2-40B4-BE49-F238E27FC236}">
                <a16:creationId xmlns:a16="http://schemas.microsoft.com/office/drawing/2014/main" id="{FC2B4424-7BE9-0383-B190-072913D3E535}"/>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4</a:t>
            </a:fld>
            <a:endParaRPr lang="ja-JP"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7EE8DF-B0AE-F14A-A60A-B8FADD09A26A}"/>
              </a:ext>
            </a:extLst>
          </p:cNvPr>
          <p:cNvSpPr>
            <a:spLocks noGrp="1"/>
          </p:cNvSpPr>
          <p:nvPr>
            <p:ph type="title"/>
          </p:nvPr>
        </p:nvSpPr>
        <p:spPr>
          <a:xfrm>
            <a:off x="436721" y="148779"/>
            <a:ext cx="8470973" cy="1143000"/>
          </a:xfrm>
        </p:spPr>
        <p:txBody>
          <a:bodyPr>
            <a:normAutofit fontScale="90000"/>
          </a:bodyPr>
          <a:lstStyle/>
          <a:p>
            <a:r>
              <a:rPr kumimoji="1" lang="en-US" altLang="ja-JP" sz="3600" dirty="0"/>
              <a:t>AI</a:t>
            </a:r>
            <a:r>
              <a:rPr kumimoji="1" lang="ja-JP" altLang="en-US" sz="3600"/>
              <a:t>（人工知能）</a:t>
            </a:r>
            <a:r>
              <a:rPr lang="ja-JP" altLang="en-US" sz="3600"/>
              <a:t>・</a:t>
            </a:r>
            <a:r>
              <a:rPr lang="en-US" altLang="ja-JP" sz="3600" dirty="0"/>
              <a:t>Deep Learning</a:t>
            </a:r>
            <a:r>
              <a:rPr lang="ja-JP" altLang="en-US" sz="3600"/>
              <a:t>（深層学習）の原理</a:t>
            </a:r>
            <a:endParaRPr kumimoji="1" lang="ja-JP" altLang="en-US" sz="3600"/>
          </a:p>
        </p:txBody>
      </p:sp>
      <p:sp>
        <p:nvSpPr>
          <p:cNvPr id="3" name="コンテンツ プレースホルダー 2">
            <a:extLst>
              <a:ext uri="{FF2B5EF4-FFF2-40B4-BE49-F238E27FC236}">
                <a16:creationId xmlns:a16="http://schemas.microsoft.com/office/drawing/2014/main" id="{5213F189-FE2B-7E4D-A92F-F30E90844BE7}"/>
              </a:ext>
            </a:extLst>
          </p:cNvPr>
          <p:cNvSpPr>
            <a:spLocks noGrp="1"/>
          </p:cNvSpPr>
          <p:nvPr>
            <p:ph idx="1"/>
          </p:nvPr>
        </p:nvSpPr>
        <p:spPr>
          <a:xfrm>
            <a:off x="572785" y="1070492"/>
            <a:ext cx="7772400" cy="4114800"/>
          </a:xfrm>
        </p:spPr>
        <p:txBody>
          <a:bodyPr>
            <a:noAutofit/>
          </a:bodyPr>
          <a:lstStyle/>
          <a:p>
            <a:r>
              <a:rPr kumimoji="1" lang="en-US" altLang="ja-JP" sz="2000" dirty="0"/>
              <a:t>AI,</a:t>
            </a:r>
            <a:r>
              <a:rPr kumimoji="1" lang="ja-JP" altLang="en-US" sz="2000"/>
              <a:t> </a:t>
            </a:r>
            <a:r>
              <a:rPr kumimoji="1" lang="en-US" altLang="ja-JP" sz="2000" dirty="0"/>
              <a:t>Deep Learning</a:t>
            </a:r>
            <a:r>
              <a:rPr kumimoji="1" lang="ja-JP" altLang="en-US" sz="2000"/>
              <a:t>の原理</a:t>
            </a:r>
            <a:endParaRPr lang="en-US" altLang="ja-JP" sz="2000" dirty="0"/>
          </a:p>
          <a:p>
            <a:pPr lvl="1"/>
            <a:r>
              <a:rPr lang="ja-JP" altLang="en-US" sz="2000"/>
              <a:t>大量のデータに基づき</a:t>
            </a:r>
            <a:r>
              <a:rPr lang="en-US" altLang="ja-JP" sz="2000" dirty="0"/>
              <a:t> y=f(X) </a:t>
            </a:r>
            <a:r>
              <a:rPr lang="ja-JP" altLang="en-US" sz="2000"/>
              <a:t>を作成</a:t>
            </a:r>
            <a:endParaRPr lang="en-US" altLang="ja-JP" sz="2000" dirty="0"/>
          </a:p>
          <a:p>
            <a:pPr lvl="1"/>
            <a:r>
              <a:rPr lang="ja-JP" altLang="en-US" sz="2000"/>
              <a:t>いろいろな変数</a:t>
            </a:r>
            <a:r>
              <a:rPr lang="en-US" altLang="ja-JP" sz="2000" dirty="0"/>
              <a:t>X</a:t>
            </a:r>
            <a:r>
              <a:rPr lang="ja-JP" altLang="en-US" sz="2000"/>
              <a:t>を使い、結果</a:t>
            </a:r>
            <a:r>
              <a:rPr lang="en-US" altLang="ja-JP" sz="2000" dirty="0"/>
              <a:t>y</a:t>
            </a:r>
            <a:r>
              <a:rPr lang="ja-JP" altLang="en-US" sz="2000"/>
              <a:t>を当てはめにいく</a:t>
            </a:r>
            <a:endParaRPr lang="en-US" altLang="ja-JP" sz="2000" dirty="0"/>
          </a:p>
          <a:p>
            <a:r>
              <a:rPr lang="ja-JP" altLang="en-US" sz="2000"/>
              <a:t>関数</a:t>
            </a:r>
            <a:r>
              <a:rPr lang="en-US" altLang="ja-JP" sz="2000" dirty="0"/>
              <a:t> f(X)</a:t>
            </a:r>
            <a:r>
              <a:rPr lang="ja-JP" altLang="en-US" sz="2000"/>
              <a:t>の決めかた</a:t>
            </a:r>
            <a:endParaRPr lang="en-US" altLang="ja-JP" sz="2000" dirty="0"/>
          </a:p>
          <a:p>
            <a:pPr lvl="1"/>
            <a:r>
              <a:rPr lang="ja-JP" altLang="en-US" sz="2000"/>
              <a:t>これまで：原理・理論で式の形を絞る。</a:t>
            </a:r>
            <a:endParaRPr lang="en-US" altLang="ja-JP" sz="2000" dirty="0"/>
          </a:p>
          <a:p>
            <a:pPr marL="457200" lvl="1" indent="0">
              <a:buNone/>
            </a:pPr>
            <a:r>
              <a:rPr lang="ja-JP" altLang="en-US" sz="2000"/>
              <a:t>　　物性などのパラメータは当てはめ</a:t>
            </a:r>
            <a:r>
              <a:rPr lang="en-US" altLang="ja-JP" sz="2000" dirty="0"/>
              <a:t> or </a:t>
            </a:r>
            <a:r>
              <a:rPr lang="ja-JP" altLang="en-US" sz="2000"/>
              <a:t>決め打ちで</a:t>
            </a:r>
            <a:endParaRPr lang="en-US" altLang="ja-JP" sz="2000" dirty="0"/>
          </a:p>
          <a:p>
            <a:pPr lvl="1"/>
            <a:r>
              <a:rPr lang="en-US" altLang="ja-JP" sz="2000" dirty="0">
                <a:solidFill>
                  <a:srgbClr val="FF0000"/>
                </a:solidFill>
              </a:rPr>
              <a:t>AI</a:t>
            </a:r>
            <a:r>
              <a:rPr lang="ja-JP" altLang="en-US" sz="2000"/>
              <a:t> ：式・パラメータは当てはまるように自動調整</a:t>
            </a:r>
            <a:endParaRPr lang="en-US" altLang="ja-JP" sz="2000" dirty="0"/>
          </a:p>
          <a:p>
            <a:pPr lvl="1"/>
            <a:r>
              <a:rPr lang="ja-JP" altLang="en-US" sz="2000">
                <a:solidFill>
                  <a:srgbClr val="FF0000"/>
                </a:solidFill>
              </a:rPr>
              <a:t>深層学習</a:t>
            </a:r>
            <a:r>
              <a:rPr lang="ja-JP" altLang="en-US" sz="2000"/>
              <a:t>：式を何段にも組み合わせている</a:t>
            </a:r>
            <a:endParaRPr lang="en-US" altLang="ja-JP" sz="2000" dirty="0"/>
          </a:p>
          <a:p>
            <a:r>
              <a:rPr lang="ja-JP" altLang="en-US" sz="2400"/>
              <a:t>すごく上手く当てはまる．</a:t>
            </a:r>
            <a:endParaRPr lang="en-US" altLang="ja-JP" sz="2400" dirty="0"/>
          </a:p>
          <a:p>
            <a:pPr lvl="1">
              <a:buFont typeface="Arial" panose="020B0604020202020204" pitchFamily="34" charset="0"/>
              <a:buChar char="•"/>
            </a:pPr>
            <a:r>
              <a:rPr lang="ja-JP" altLang="en-US" sz="2000"/>
              <a:t>学習先の</a:t>
            </a:r>
            <a:r>
              <a:rPr lang="ja-JP" altLang="en-US" sz="2000">
                <a:solidFill>
                  <a:srgbClr val="C00000"/>
                </a:solidFill>
              </a:rPr>
              <a:t>教師データの質・量に依存</a:t>
            </a:r>
            <a:r>
              <a:rPr lang="ja-JP" altLang="en-US" sz="2000"/>
              <a:t>する</a:t>
            </a:r>
            <a:endParaRPr lang="en-US" altLang="ja-JP" sz="2000" dirty="0"/>
          </a:p>
          <a:p>
            <a:r>
              <a:rPr lang="ja-JP" altLang="en-US" sz="2400"/>
              <a:t>（あてはまりの）</a:t>
            </a:r>
            <a:r>
              <a:rPr lang="ja-JP" altLang="en-US" sz="2400">
                <a:solidFill>
                  <a:srgbClr val="C00000"/>
                </a:solidFill>
              </a:rPr>
              <a:t>結果よければ全てよし</a:t>
            </a:r>
            <a:endParaRPr lang="en-US" altLang="ja-JP" sz="2400" dirty="0">
              <a:solidFill>
                <a:srgbClr val="C00000"/>
              </a:solidFill>
            </a:endParaRPr>
          </a:p>
          <a:p>
            <a:pPr lvl="1"/>
            <a:r>
              <a:rPr lang="ja-JP" altLang="en-US" sz="2400"/>
              <a:t>意味・原理は問わない（よくわからない）</a:t>
            </a:r>
            <a:endParaRPr lang="en-US" altLang="ja-JP" sz="2400" dirty="0"/>
          </a:p>
        </p:txBody>
      </p:sp>
      <p:sp>
        <p:nvSpPr>
          <p:cNvPr id="4" name="スライド番号プレースホルダー 3">
            <a:extLst>
              <a:ext uri="{FF2B5EF4-FFF2-40B4-BE49-F238E27FC236}">
                <a16:creationId xmlns:a16="http://schemas.microsoft.com/office/drawing/2014/main" id="{C2184E5A-0A94-BE45-A527-CD923D629AE1}"/>
              </a:ext>
            </a:extLst>
          </p:cNvPr>
          <p:cNvSpPr>
            <a:spLocks noGrp="1"/>
          </p:cNvSpPr>
          <p:nvPr>
            <p:ph type="sldNum" sz="quarter" idx="12"/>
          </p:nvPr>
        </p:nvSpPr>
        <p:spPr/>
        <p:txBody>
          <a:bodyPr/>
          <a:lstStyle/>
          <a:p>
            <a:pPr>
              <a:defRPr/>
            </a:pPr>
            <a:fld id="{C1CC8DCD-B8B2-433C-8C9D-35105ECD55A0}" type="slidenum">
              <a:rPr lang="ja-JP" altLang="en-US" smtClean="0"/>
              <a:pPr>
                <a:defRPr/>
              </a:pPr>
              <a:t>40</a:t>
            </a:fld>
            <a:endParaRPr lang="ja-JP" altLang="en-US"/>
          </a:p>
        </p:txBody>
      </p:sp>
    </p:spTree>
    <p:extLst>
      <p:ext uri="{BB962C8B-B14F-4D97-AF65-F5344CB8AC3E}">
        <p14:creationId xmlns:p14="http://schemas.microsoft.com/office/powerpoint/2010/main" val="57313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ED01159C-FDD0-1A48-90FB-A3D0C7AC4BB8}"/>
              </a:ext>
            </a:extLst>
          </p:cNvPr>
          <p:cNvSpPr/>
          <p:nvPr/>
        </p:nvSpPr>
        <p:spPr bwMode="auto">
          <a:xfrm>
            <a:off x="2151607" y="3890027"/>
            <a:ext cx="2736304" cy="218531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5" name="フリーフォーム 54">
            <a:extLst>
              <a:ext uri="{FF2B5EF4-FFF2-40B4-BE49-F238E27FC236}">
                <a16:creationId xmlns:a16="http://schemas.microsoft.com/office/drawing/2014/main" id="{92D047F0-940F-304F-9051-CDCA16490BF6}"/>
              </a:ext>
            </a:extLst>
          </p:cNvPr>
          <p:cNvSpPr/>
          <p:nvPr/>
        </p:nvSpPr>
        <p:spPr bwMode="auto">
          <a:xfrm>
            <a:off x="2324499" y="3664484"/>
            <a:ext cx="2213113" cy="1648063"/>
          </a:xfrm>
          <a:custGeom>
            <a:avLst/>
            <a:gdLst>
              <a:gd name="connsiteX0" fmla="*/ 0 w 2213113"/>
              <a:gd name="connsiteY0" fmla="*/ 1643269 h 1648063"/>
              <a:gd name="connsiteX1" fmla="*/ 463826 w 2213113"/>
              <a:gd name="connsiteY1" fmla="*/ 1205948 h 1648063"/>
              <a:gd name="connsiteX2" fmla="*/ 636105 w 2213113"/>
              <a:gd name="connsiteY2" fmla="*/ 914400 h 1648063"/>
              <a:gd name="connsiteX3" fmla="*/ 861392 w 2213113"/>
              <a:gd name="connsiteY3" fmla="*/ 1060174 h 1648063"/>
              <a:gd name="connsiteX4" fmla="*/ 967409 w 2213113"/>
              <a:gd name="connsiteY4" fmla="*/ 1563756 h 1648063"/>
              <a:gd name="connsiteX5" fmla="*/ 1179444 w 2213113"/>
              <a:gd name="connsiteY5" fmla="*/ 1577008 h 1648063"/>
              <a:gd name="connsiteX6" fmla="*/ 1272209 w 2213113"/>
              <a:gd name="connsiteY6" fmla="*/ 861391 h 1648063"/>
              <a:gd name="connsiteX7" fmla="*/ 1470992 w 2213113"/>
              <a:gd name="connsiteY7" fmla="*/ 1086678 h 1648063"/>
              <a:gd name="connsiteX8" fmla="*/ 1630018 w 2213113"/>
              <a:gd name="connsiteY8" fmla="*/ 1563756 h 1648063"/>
              <a:gd name="connsiteX9" fmla="*/ 1789044 w 2213113"/>
              <a:gd name="connsiteY9" fmla="*/ 1139687 h 1648063"/>
              <a:gd name="connsiteX10" fmla="*/ 1881809 w 2213113"/>
              <a:gd name="connsiteY10" fmla="*/ 344556 h 1648063"/>
              <a:gd name="connsiteX11" fmla="*/ 2213113 w 2213113"/>
              <a:gd name="connsiteY11" fmla="*/ 0 h 1648063"/>
              <a:gd name="connsiteX12" fmla="*/ 2213113 w 2213113"/>
              <a:gd name="connsiteY12" fmla="*/ 0 h 16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113" h="1648063">
                <a:moveTo>
                  <a:pt x="0" y="1643269"/>
                </a:moveTo>
                <a:cubicBezTo>
                  <a:pt x="178904" y="1485347"/>
                  <a:pt x="357809" y="1327426"/>
                  <a:pt x="463826" y="1205948"/>
                </a:cubicBezTo>
                <a:cubicBezTo>
                  <a:pt x="569844" y="1084470"/>
                  <a:pt x="569844" y="938696"/>
                  <a:pt x="636105" y="914400"/>
                </a:cubicBezTo>
                <a:cubicBezTo>
                  <a:pt x="702366" y="890104"/>
                  <a:pt x="806175" y="951948"/>
                  <a:pt x="861392" y="1060174"/>
                </a:cubicBezTo>
                <a:cubicBezTo>
                  <a:pt x="916609" y="1168400"/>
                  <a:pt x="914400" y="1477617"/>
                  <a:pt x="967409" y="1563756"/>
                </a:cubicBezTo>
                <a:cubicBezTo>
                  <a:pt x="1020418" y="1649895"/>
                  <a:pt x="1128644" y="1694069"/>
                  <a:pt x="1179444" y="1577008"/>
                </a:cubicBezTo>
                <a:cubicBezTo>
                  <a:pt x="1230244" y="1459947"/>
                  <a:pt x="1223618" y="943113"/>
                  <a:pt x="1272209" y="861391"/>
                </a:cubicBezTo>
                <a:cubicBezTo>
                  <a:pt x="1320800" y="779669"/>
                  <a:pt x="1411357" y="969617"/>
                  <a:pt x="1470992" y="1086678"/>
                </a:cubicBezTo>
                <a:cubicBezTo>
                  <a:pt x="1530627" y="1203739"/>
                  <a:pt x="1577009" y="1554921"/>
                  <a:pt x="1630018" y="1563756"/>
                </a:cubicBezTo>
                <a:cubicBezTo>
                  <a:pt x="1683027" y="1572591"/>
                  <a:pt x="1747079" y="1342887"/>
                  <a:pt x="1789044" y="1139687"/>
                </a:cubicBezTo>
                <a:cubicBezTo>
                  <a:pt x="1831009" y="936487"/>
                  <a:pt x="1811131" y="534504"/>
                  <a:pt x="1881809" y="344556"/>
                </a:cubicBezTo>
                <a:cubicBezTo>
                  <a:pt x="1952487" y="154608"/>
                  <a:pt x="2213113" y="0"/>
                  <a:pt x="2213113" y="0"/>
                </a:cubicBezTo>
                <a:lnTo>
                  <a:pt x="2213113" y="0"/>
                </a:lnTo>
              </a:path>
            </a:pathLst>
          </a:custGeom>
          <a:noFill/>
          <a:ln w="28575"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6" name="フリーフォーム 55">
            <a:extLst>
              <a:ext uri="{FF2B5EF4-FFF2-40B4-BE49-F238E27FC236}">
                <a16:creationId xmlns:a16="http://schemas.microsoft.com/office/drawing/2014/main" id="{CE93CE12-82AE-784C-A274-BA86DA8D6D2B}"/>
              </a:ext>
            </a:extLst>
          </p:cNvPr>
          <p:cNvSpPr/>
          <p:nvPr/>
        </p:nvSpPr>
        <p:spPr bwMode="auto">
          <a:xfrm>
            <a:off x="2311247" y="3730745"/>
            <a:ext cx="2252870" cy="1484243"/>
          </a:xfrm>
          <a:custGeom>
            <a:avLst/>
            <a:gdLst>
              <a:gd name="connsiteX0" fmla="*/ 0 w 2252870"/>
              <a:gd name="connsiteY0" fmla="*/ 1484243 h 1484243"/>
              <a:gd name="connsiteX1" fmla="*/ 1033670 w 2252870"/>
              <a:gd name="connsiteY1" fmla="*/ 861391 h 1484243"/>
              <a:gd name="connsiteX2" fmla="*/ 1815548 w 2252870"/>
              <a:gd name="connsiteY2" fmla="*/ 397565 h 1484243"/>
              <a:gd name="connsiteX3" fmla="*/ 2252870 w 2252870"/>
              <a:gd name="connsiteY3" fmla="*/ 0 h 1484243"/>
            </a:gdLst>
            <a:ahLst/>
            <a:cxnLst>
              <a:cxn ang="0">
                <a:pos x="connsiteX0" y="connsiteY0"/>
              </a:cxn>
              <a:cxn ang="0">
                <a:pos x="connsiteX1" y="connsiteY1"/>
              </a:cxn>
              <a:cxn ang="0">
                <a:pos x="connsiteX2" y="connsiteY2"/>
              </a:cxn>
              <a:cxn ang="0">
                <a:pos x="connsiteX3" y="connsiteY3"/>
              </a:cxn>
            </a:cxnLst>
            <a:rect l="l" t="t" r="r" b="b"/>
            <a:pathLst>
              <a:path w="2252870" h="1484243">
                <a:moveTo>
                  <a:pt x="0" y="1484243"/>
                </a:moveTo>
                <a:lnTo>
                  <a:pt x="1033670" y="861391"/>
                </a:lnTo>
                <a:cubicBezTo>
                  <a:pt x="1336261" y="680278"/>
                  <a:pt x="1612348" y="541130"/>
                  <a:pt x="1815548" y="397565"/>
                </a:cubicBezTo>
                <a:cubicBezTo>
                  <a:pt x="2018748" y="254000"/>
                  <a:pt x="2135809" y="127000"/>
                  <a:pt x="2252870" y="0"/>
                </a:cubicBezTo>
              </a:path>
            </a:pathLst>
          </a:custGeom>
          <a:noFill/>
          <a:ln w="28575" cap="flat" cmpd="sng" algn="ctr">
            <a:solidFill>
              <a:srgbClr val="FF99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2" name="正方形/長方形 11">
            <a:extLst>
              <a:ext uri="{FF2B5EF4-FFF2-40B4-BE49-F238E27FC236}">
                <a16:creationId xmlns:a16="http://schemas.microsoft.com/office/drawing/2014/main" id="{71D7DF3C-E5F2-3248-AEC0-6260F63FF29F}"/>
              </a:ext>
            </a:extLst>
          </p:cNvPr>
          <p:cNvSpPr/>
          <p:nvPr/>
        </p:nvSpPr>
        <p:spPr bwMode="auto">
          <a:xfrm>
            <a:off x="5783204" y="1243837"/>
            <a:ext cx="2736304" cy="218531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 name="タイトル 1">
            <a:extLst>
              <a:ext uri="{FF2B5EF4-FFF2-40B4-BE49-F238E27FC236}">
                <a16:creationId xmlns:a16="http://schemas.microsoft.com/office/drawing/2014/main" id="{CB867856-E359-5A4E-9D2E-C11BBE8FDBC4}"/>
              </a:ext>
            </a:extLst>
          </p:cNvPr>
          <p:cNvSpPr>
            <a:spLocks noGrp="1"/>
          </p:cNvSpPr>
          <p:nvPr>
            <p:ph type="title"/>
          </p:nvPr>
        </p:nvSpPr>
        <p:spPr>
          <a:xfrm>
            <a:off x="685800" y="25279"/>
            <a:ext cx="8089396" cy="756917"/>
          </a:xfrm>
        </p:spPr>
        <p:txBody>
          <a:bodyPr>
            <a:normAutofit fontScale="90000"/>
          </a:bodyPr>
          <a:lstStyle/>
          <a:p>
            <a:r>
              <a:rPr kumimoji="1" lang="en-US" altLang="ja-JP" dirty="0"/>
              <a:t>Deep Learning</a:t>
            </a:r>
            <a:r>
              <a:rPr lang="ja-JP" altLang="en-US"/>
              <a:t>と過適合問題</a:t>
            </a:r>
            <a:endParaRPr kumimoji="1" lang="ja-JP" altLang="en-US"/>
          </a:p>
        </p:txBody>
      </p:sp>
      <p:sp>
        <p:nvSpPr>
          <p:cNvPr id="4" name="スライド番号プレースホルダー 3">
            <a:extLst>
              <a:ext uri="{FF2B5EF4-FFF2-40B4-BE49-F238E27FC236}">
                <a16:creationId xmlns:a16="http://schemas.microsoft.com/office/drawing/2014/main" id="{0E751D84-A4AE-A74B-94E5-307A88806DBD}"/>
              </a:ext>
            </a:extLst>
          </p:cNvPr>
          <p:cNvSpPr>
            <a:spLocks noGrp="1"/>
          </p:cNvSpPr>
          <p:nvPr>
            <p:ph type="sldNum" sz="quarter" idx="12"/>
          </p:nvPr>
        </p:nvSpPr>
        <p:spPr>
          <a:xfrm>
            <a:off x="8753285" y="5685215"/>
            <a:ext cx="591618" cy="365125"/>
          </a:xfrm>
        </p:spPr>
        <p:txBody>
          <a:bodyPr/>
          <a:lstStyle/>
          <a:p>
            <a:pPr>
              <a:defRPr/>
            </a:pPr>
            <a:fld id="{C1CC8DCD-B8B2-433C-8C9D-35105ECD55A0}" type="slidenum">
              <a:rPr lang="ja-JP" altLang="en-US" smtClean="0"/>
              <a:pPr>
                <a:defRPr/>
              </a:pPr>
              <a:t>41</a:t>
            </a:fld>
            <a:endParaRPr lang="ja-JP" altLang="en-US"/>
          </a:p>
        </p:txBody>
      </p:sp>
      <p:pic>
        <p:nvPicPr>
          <p:cNvPr id="2054" name="Picture 6" descr="シグモイド関数 │ Python 数値計算入門">
            <a:extLst>
              <a:ext uri="{FF2B5EF4-FFF2-40B4-BE49-F238E27FC236}">
                <a16:creationId xmlns:a16="http://schemas.microsoft.com/office/drawing/2014/main" id="{357DDA56-98A1-0B43-B143-12D54B334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7" y="1457606"/>
            <a:ext cx="2320506" cy="2244253"/>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10D72DCF-59BD-EC40-83FC-682CC1E889AB}"/>
              </a:ext>
            </a:extLst>
          </p:cNvPr>
          <p:cNvSpPr txBox="1"/>
          <p:nvPr/>
        </p:nvSpPr>
        <p:spPr>
          <a:xfrm>
            <a:off x="368804" y="1110170"/>
            <a:ext cx="2852063" cy="461665"/>
          </a:xfrm>
          <a:prstGeom prst="rect">
            <a:avLst/>
          </a:prstGeom>
          <a:noFill/>
        </p:spPr>
        <p:txBody>
          <a:bodyPr wrap="none" rtlCol="0">
            <a:spAutoFit/>
          </a:bodyPr>
          <a:lstStyle/>
          <a:p>
            <a:r>
              <a:rPr kumimoji="1" lang="ja-JP" altLang="en-US"/>
              <a:t>シグモイド</a:t>
            </a:r>
            <a:r>
              <a:rPr lang="ja-JP" altLang="en-US"/>
              <a:t>（</a:t>
            </a:r>
            <a:r>
              <a:rPr lang="en-US" altLang="ja-JP" dirty="0"/>
              <a:t>S</a:t>
            </a:r>
            <a:r>
              <a:rPr lang="ja-JP" altLang="en-US"/>
              <a:t>字</a:t>
            </a:r>
            <a:r>
              <a:rPr lang="en-US" altLang="ja-JP" dirty="0"/>
              <a:t>)</a:t>
            </a:r>
            <a:r>
              <a:rPr kumimoji="1" lang="ja-JP" altLang="en-US"/>
              <a:t>関数</a:t>
            </a:r>
          </a:p>
        </p:txBody>
      </p:sp>
      <p:pic>
        <p:nvPicPr>
          <p:cNvPr id="2056" name="Picture 8">
            <a:extLst>
              <a:ext uri="{FF2B5EF4-FFF2-40B4-BE49-F238E27FC236}">
                <a16:creationId xmlns:a16="http://schemas.microsoft.com/office/drawing/2014/main" id="{D5E7F7ED-CA1B-9F43-830B-6256839AC6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357" b="45122"/>
          <a:stretch/>
        </p:blipFill>
        <p:spPr bwMode="auto">
          <a:xfrm>
            <a:off x="3615191" y="1506164"/>
            <a:ext cx="1252116" cy="2097360"/>
          </a:xfrm>
          <a:prstGeom prst="rect">
            <a:avLst/>
          </a:prstGeom>
          <a:noFill/>
          <a:extLst>
            <a:ext uri="{909E8E84-426E-40DD-AFC4-6F175D3DCCD1}">
              <a14:hiddenFill xmlns:a14="http://schemas.microsoft.com/office/drawing/2010/main">
                <a:solidFill>
                  <a:srgbClr val="FFFFFF"/>
                </a:solidFill>
              </a14:hiddenFill>
            </a:ext>
          </a:extLst>
        </p:spPr>
      </p:pic>
      <p:sp>
        <p:nvSpPr>
          <p:cNvPr id="11" name="右矢印 10">
            <a:extLst>
              <a:ext uri="{FF2B5EF4-FFF2-40B4-BE49-F238E27FC236}">
                <a16:creationId xmlns:a16="http://schemas.microsoft.com/office/drawing/2014/main" id="{9E8BCEEB-3A7C-1945-A25E-3EC61B40EE48}"/>
              </a:ext>
            </a:extLst>
          </p:cNvPr>
          <p:cNvSpPr/>
          <p:nvPr/>
        </p:nvSpPr>
        <p:spPr bwMode="auto">
          <a:xfrm>
            <a:off x="2114822" y="1590480"/>
            <a:ext cx="1512170" cy="194759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a:ln>
                  <a:noFill/>
                </a:ln>
                <a:solidFill>
                  <a:schemeClr val="bg1"/>
                </a:solidFill>
                <a:effectLst/>
                <a:latin typeface="Times New Roman" pitchFamily="18" charset="0"/>
                <a:ea typeface="ＭＳ Ｐゴシック" pitchFamily="50" charset="-128"/>
              </a:rPr>
              <a:t>2</a:t>
            </a:r>
            <a:r>
              <a:rPr kumimoji="1" lang="ja-JP" altLang="en-US" sz="2400" b="0" i="0" u="none" strike="noStrike" cap="none" normalizeH="0" baseline="0">
                <a:ln>
                  <a:noFill/>
                </a:ln>
                <a:solidFill>
                  <a:schemeClr val="bg1"/>
                </a:solidFill>
                <a:effectLst/>
                <a:latin typeface="Times New Roman" pitchFamily="18" charset="0"/>
                <a:ea typeface="ＭＳ Ｐゴシック" pitchFamily="50" charset="-128"/>
              </a:rPr>
              <a:t>つ組み</a:t>
            </a:r>
            <a:endParaRPr kumimoji="1" lang="en-US" altLang="ja-JP" sz="2400" b="0" i="0" u="none" strike="noStrike" cap="none" normalizeH="0" baseline="0" dirty="0">
              <a:ln>
                <a:noFill/>
              </a:ln>
              <a:solidFill>
                <a:schemeClr val="bg1"/>
              </a:solidFill>
              <a:effectLst/>
              <a:latin typeface="Times New Roman" pitchFamily="18"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bg1"/>
                </a:solidFill>
                <a:effectLst/>
                <a:latin typeface="Times New Roman" pitchFamily="18" charset="0"/>
                <a:ea typeface="ＭＳ Ｐゴシック" pitchFamily="50" charset="-128"/>
              </a:rPr>
              <a:t>合わせる</a:t>
            </a:r>
          </a:p>
        </p:txBody>
      </p:sp>
      <p:sp>
        <p:nvSpPr>
          <p:cNvPr id="14" name="右矢印 13">
            <a:extLst>
              <a:ext uri="{FF2B5EF4-FFF2-40B4-BE49-F238E27FC236}">
                <a16:creationId xmlns:a16="http://schemas.microsoft.com/office/drawing/2014/main" id="{8B31B94C-7098-E947-90F9-BEE805BF09AE}"/>
              </a:ext>
            </a:extLst>
          </p:cNvPr>
          <p:cNvSpPr/>
          <p:nvPr/>
        </p:nvSpPr>
        <p:spPr bwMode="auto">
          <a:xfrm>
            <a:off x="4685927" y="1506164"/>
            <a:ext cx="1512170" cy="1947597"/>
          </a:xfrm>
          <a:prstGeom prst="rightArrow">
            <a:avLst>
              <a:gd name="adj1" fmla="val 5949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dirty="0">
                <a:solidFill>
                  <a:schemeClr val="bg1"/>
                </a:solidFill>
              </a:rPr>
              <a:t>Deep</a:t>
            </a:r>
          </a:p>
          <a:p>
            <a:pPr marL="0" marR="0" indent="0" algn="l"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多数</a:t>
            </a:r>
            <a:r>
              <a:rPr kumimoji="1" lang="ja-JP" altLang="en-US" sz="2400" b="0" i="0" u="none" strike="noStrike" cap="none" normalizeH="0" baseline="0">
                <a:ln>
                  <a:noFill/>
                </a:ln>
                <a:solidFill>
                  <a:schemeClr val="bg1"/>
                </a:solidFill>
                <a:effectLst/>
                <a:latin typeface="Times New Roman" pitchFamily="18" charset="0"/>
                <a:ea typeface="ＭＳ Ｐゴシック" pitchFamily="50" charset="-128"/>
              </a:rPr>
              <a:t>組み</a:t>
            </a:r>
            <a:endParaRPr kumimoji="1" lang="en-US" altLang="ja-JP" sz="2400" b="0" i="0" u="none" strike="noStrike" cap="none" normalizeH="0" baseline="0" dirty="0">
              <a:ln>
                <a:noFill/>
              </a:ln>
              <a:solidFill>
                <a:schemeClr val="bg1"/>
              </a:solidFill>
              <a:effectLst/>
              <a:latin typeface="Times New Roman" pitchFamily="18"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bg1"/>
                </a:solidFill>
                <a:effectLst/>
                <a:latin typeface="Times New Roman" pitchFamily="18" charset="0"/>
                <a:ea typeface="ＭＳ Ｐゴシック" pitchFamily="50" charset="-128"/>
              </a:rPr>
              <a:t>合わせる</a:t>
            </a:r>
          </a:p>
        </p:txBody>
      </p:sp>
      <p:cxnSp>
        <p:nvCxnSpPr>
          <p:cNvPr id="15" name="直線矢印コネクタ 14">
            <a:extLst>
              <a:ext uri="{FF2B5EF4-FFF2-40B4-BE49-F238E27FC236}">
                <a16:creationId xmlns:a16="http://schemas.microsoft.com/office/drawing/2014/main" id="{938496B7-AF89-3B42-9B8B-5992A8A9313A}"/>
              </a:ext>
            </a:extLst>
          </p:cNvPr>
          <p:cNvCxnSpPr/>
          <p:nvPr/>
        </p:nvCxnSpPr>
        <p:spPr bwMode="auto">
          <a:xfrm flipV="1">
            <a:off x="6198449" y="1435253"/>
            <a:ext cx="0" cy="17272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 name="直線矢印コネクタ 16">
            <a:extLst>
              <a:ext uri="{FF2B5EF4-FFF2-40B4-BE49-F238E27FC236}">
                <a16:creationId xmlns:a16="http://schemas.microsoft.com/office/drawing/2014/main" id="{A59F573A-9217-0245-AC30-881D981D14DE}"/>
              </a:ext>
            </a:extLst>
          </p:cNvPr>
          <p:cNvCxnSpPr>
            <a:cxnSpLocks/>
          </p:cNvCxnSpPr>
          <p:nvPr/>
        </p:nvCxnSpPr>
        <p:spPr bwMode="auto">
          <a:xfrm>
            <a:off x="6198449" y="3162485"/>
            <a:ext cx="232105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円/楕円 17">
            <a:extLst>
              <a:ext uri="{FF2B5EF4-FFF2-40B4-BE49-F238E27FC236}">
                <a16:creationId xmlns:a16="http://schemas.microsoft.com/office/drawing/2014/main" id="{E842B606-A9D7-8D40-96D3-85BB75E96ADE}"/>
              </a:ext>
            </a:extLst>
          </p:cNvPr>
          <p:cNvSpPr/>
          <p:nvPr/>
        </p:nvSpPr>
        <p:spPr bwMode="auto">
          <a:xfrm>
            <a:off x="6414473" y="2802445"/>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1" name="円/楕円 20">
            <a:extLst>
              <a:ext uri="{FF2B5EF4-FFF2-40B4-BE49-F238E27FC236}">
                <a16:creationId xmlns:a16="http://schemas.microsoft.com/office/drawing/2014/main" id="{360433A0-74AA-6F45-B300-312D35164A25}"/>
              </a:ext>
            </a:extLst>
          </p:cNvPr>
          <p:cNvSpPr/>
          <p:nvPr/>
        </p:nvSpPr>
        <p:spPr bwMode="auto">
          <a:xfrm>
            <a:off x="6702504" y="2628749"/>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2" name="円/楕円 21">
            <a:extLst>
              <a:ext uri="{FF2B5EF4-FFF2-40B4-BE49-F238E27FC236}">
                <a16:creationId xmlns:a16="http://schemas.microsoft.com/office/drawing/2014/main" id="{39B448DC-0ACC-244B-9158-F596A51161AE}"/>
              </a:ext>
            </a:extLst>
          </p:cNvPr>
          <p:cNvSpPr/>
          <p:nvPr/>
        </p:nvSpPr>
        <p:spPr bwMode="auto">
          <a:xfrm>
            <a:off x="6924805" y="2298869"/>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3" name="円/楕円 22">
            <a:extLst>
              <a:ext uri="{FF2B5EF4-FFF2-40B4-BE49-F238E27FC236}">
                <a16:creationId xmlns:a16="http://schemas.microsoft.com/office/drawing/2014/main" id="{676A37D7-F005-0045-A571-28877F9992F1}"/>
              </a:ext>
            </a:extLst>
          </p:cNvPr>
          <p:cNvSpPr/>
          <p:nvPr/>
        </p:nvSpPr>
        <p:spPr bwMode="auto">
          <a:xfrm>
            <a:off x="7223366" y="2919282"/>
            <a:ext cx="144016"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4" name="円/楕円 23">
            <a:extLst>
              <a:ext uri="{FF2B5EF4-FFF2-40B4-BE49-F238E27FC236}">
                <a16:creationId xmlns:a16="http://schemas.microsoft.com/office/drawing/2014/main" id="{60B93E71-844A-1442-AA4C-0D69F4E96285}"/>
              </a:ext>
            </a:extLst>
          </p:cNvPr>
          <p:cNvSpPr/>
          <p:nvPr/>
        </p:nvSpPr>
        <p:spPr bwMode="auto">
          <a:xfrm>
            <a:off x="7534464" y="2251929"/>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5" name="円/楕円 24">
            <a:extLst>
              <a:ext uri="{FF2B5EF4-FFF2-40B4-BE49-F238E27FC236}">
                <a16:creationId xmlns:a16="http://schemas.microsoft.com/office/drawing/2014/main" id="{87CEABC5-1121-6347-9D68-0DBF9026C730}"/>
              </a:ext>
            </a:extLst>
          </p:cNvPr>
          <p:cNvSpPr/>
          <p:nvPr/>
        </p:nvSpPr>
        <p:spPr bwMode="auto">
          <a:xfrm>
            <a:off x="7830595" y="2797713"/>
            <a:ext cx="144016"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6" name="円/楕円 25">
            <a:extLst>
              <a:ext uri="{FF2B5EF4-FFF2-40B4-BE49-F238E27FC236}">
                <a16:creationId xmlns:a16="http://schemas.microsoft.com/office/drawing/2014/main" id="{5A1B138F-5F8E-CC4A-B40C-EBD548B84B9D}"/>
              </a:ext>
            </a:extLst>
          </p:cNvPr>
          <p:cNvSpPr/>
          <p:nvPr/>
        </p:nvSpPr>
        <p:spPr bwMode="auto">
          <a:xfrm>
            <a:off x="8087188" y="1732719"/>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7" name="円/楕円 26">
            <a:extLst>
              <a:ext uri="{FF2B5EF4-FFF2-40B4-BE49-F238E27FC236}">
                <a16:creationId xmlns:a16="http://schemas.microsoft.com/office/drawing/2014/main" id="{6B3A5E56-1662-F444-AB6F-5CC403C43D4D}"/>
              </a:ext>
            </a:extLst>
          </p:cNvPr>
          <p:cNvSpPr/>
          <p:nvPr/>
        </p:nvSpPr>
        <p:spPr bwMode="auto">
          <a:xfrm>
            <a:off x="8266938" y="1444991"/>
            <a:ext cx="144016" cy="144016"/>
          </a:xfrm>
          <a:prstGeom prst="ellipse">
            <a:avLst/>
          </a:prstGeom>
          <a:solidFill>
            <a:schemeClr val="accent6"/>
          </a:solidFill>
          <a:ln w="952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0" name="フリーフォーム 19">
            <a:extLst>
              <a:ext uri="{FF2B5EF4-FFF2-40B4-BE49-F238E27FC236}">
                <a16:creationId xmlns:a16="http://schemas.microsoft.com/office/drawing/2014/main" id="{E66B85F0-EC7F-0E48-AF64-79E889101CFD}"/>
              </a:ext>
            </a:extLst>
          </p:cNvPr>
          <p:cNvSpPr/>
          <p:nvPr/>
        </p:nvSpPr>
        <p:spPr bwMode="auto">
          <a:xfrm>
            <a:off x="6261058" y="1423543"/>
            <a:ext cx="2213113" cy="1648063"/>
          </a:xfrm>
          <a:custGeom>
            <a:avLst/>
            <a:gdLst>
              <a:gd name="connsiteX0" fmla="*/ 0 w 2213113"/>
              <a:gd name="connsiteY0" fmla="*/ 1643269 h 1648063"/>
              <a:gd name="connsiteX1" fmla="*/ 463826 w 2213113"/>
              <a:gd name="connsiteY1" fmla="*/ 1205948 h 1648063"/>
              <a:gd name="connsiteX2" fmla="*/ 636105 w 2213113"/>
              <a:gd name="connsiteY2" fmla="*/ 914400 h 1648063"/>
              <a:gd name="connsiteX3" fmla="*/ 861392 w 2213113"/>
              <a:gd name="connsiteY3" fmla="*/ 1060174 h 1648063"/>
              <a:gd name="connsiteX4" fmla="*/ 967409 w 2213113"/>
              <a:gd name="connsiteY4" fmla="*/ 1563756 h 1648063"/>
              <a:gd name="connsiteX5" fmla="*/ 1179444 w 2213113"/>
              <a:gd name="connsiteY5" fmla="*/ 1577008 h 1648063"/>
              <a:gd name="connsiteX6" fmla="*/ 1272209 w 2213113"/>
              <a:gd name="connsiteY6" fmla="*/ 861391 h 1648063"/>
              <a:gd name="connsiteX7" fmla="*/ 1470992 w 2213113"/>
              <a:gd name="connsiteY7" fmla="*/ 1086678 h 1648063"/>
              <a:gd name="connsiteX8" fmla="*/ 1630018 w 2213113"/>
              <a:gd name="connsiteY8" fmla="*/ 1563756 h 1648063"/>
              <a:gd name="connsiteX9" fmla="*/ 1789044 w 2213113"/>
              <a:gd name="connsiteY9" fmla="*/ 1139687 h 1648063"/>
              <a:gd name="connsiteX10" fmla="*/ 1881809 w 2213113"/>
              <a:gd name="connsiteY10" fmla="*/ 344556 h 1648063"/>
              <a:gd name="connsiteX11" fmla="*/ 2213113 w 2213113"/>
              <a:gd name="connsiteY11" fmla="*/ 0 h 1648063"/>
              <a:gd name="connsiteX12" fmla="*/ 2213113 w 2213113"/>
              <a:gd name="connsiteY12" fmla="*/ 0 h 16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113" h="1648063">
                <a:moveTo>
                  <a:pt x="0" y="1643269"/>
                </a:moveTo>
                <a:cubicBezTo>
                  <a:pt x="178904" y="1485347"/>
                  <a:pt x="357809" y="1327426"/>
                  <a:pt x="463826" y="1205948"/>
                </a:cubicBezTo>
                <a:cubicBezTo>
                  <a:pt x="569844" y="1084470"/>
                  <a:pt x="569844" y="938696"/>
                  <a:pt x="636105" y="914400"/>
                </a:cubicBezTo>
                <a:cubicBezTo>
                  <a:pt x="702366" y="890104"/>
                  <a:pt x="806175" y="951948"/>
                  <a:pt x="861392" y="1060174"/>
                </a:cubicBezTo>
                <a:cubicBezTo>
                  <a:pt x="916609" y="1168400"/>
                  <a:pt x="914400" y="1477617"/>
                  <a:pt x="967409" y="1563756"/>
                </a:cubicBezTo>
                <a:cubicBezTo>
                  <a:pt x="1020418" y="1649895"/>
                  <a:pt x="1128644" y="1694069"/>
                  <a:pt x="1179444" y="1577008"/>
                </a:cubicBezTo>
                <a:cubicBezTo>
                  <a:pt x="1230244" y="1459947"/>
                  <a:pt x="1223618" y="943113"/>
                  <a:pt x="1272209" y="861391"/>
                </a:cubicBezTo>
                <a:cubicBezTo>
                  <a:pt x="1320800" y="779669"/>
                  <a:pt x="1411357" y="969617"/>
                  <a:pt x="1470992" y="1086678"/>
                </a:cubicBezTo>
                <a:cubicBezTo>
                  <a:pt x="1530627" y="1203739"/>
                  <a:pt x="1577009" y="1554921"/>
                  <a:pt x="1630018" y="1563756"/>
                </a:cubicBezTo>
                <a:cubicBezTo>
                  <a:pt x="1683027" y="1572591"/>
                  <a:pt x="1747079" y="1342887"/>
                  <a:pt x="1789044" y="1139687"/>
                </a:cubicBezTo>
                <a:cubicBezTo>
                  <a:pt x="1831009" y="936487"/>
                  <a:pt x="1811131" y="534504"/>
                  <a:pt x="1881809" y="344556"/>
                </a:cubicBezTo>
                <a:cubicBezTo>
                  <a:pt x="1952487" y="154608"/>
                  <a:pt x="2213113" y="0"/>
                  <a:pt x="2213113" y="0"/>
                </a:cubicBezTo>
                <a:lnTo>
                  <a:pt x="2213113" y="0"/>
                </a:lnTo>
              </a:path>
            </a:pathLst>
          </a:custGeom>
          <a:noFill/>
          <a:ln w="28575"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28" name="フリーフォーム 27">
            <a:extLst>
              <a:ext uri="{FF2B5EF4-FFF2-40B4-BE49-F238E27FC236}">
                <a16:creationId xmlns:a16="http://schemas.microsoft.com/office/drawing/2014/main" id="{A2A79750-4DC7-1646-96DE-D161C6928353}"/>
              </a:ext>
            </a:extLst>
          </p:cNvPr>
          <p:cNvSpPr/>
          <p:nvPr/>
        </p:nvSpPr>
        <p:spPr bwMode="auto">
          <a:xfrm>
            <a:off x="6247806" y="1489804"/>
            <a:ext cx="2252870" cy="1484243"/>
          </a:xfrm>
          <a:custGeom>
            <a:avLst/>
            <a:gdLst>
              <a:gd name="connsiteX0" fmla="*/ 0 w 2252870"/>
              <a:gd name="connsiteY0" fmla="*/ 1484243 h 1484243"/>
              <a:gd name="connsiteX1" fmla="*/ 1033670 w 2252870"/>
              <a:gd name="connsiteY1" fmla="*/ 861391 h 1484243"/>
              <a:gd name="connsiteX2" fmla="*/ 1815548 w 2252870"/>
              <a:gd name="connsiteY2" fmla="*/ 397565 h 1484243"/>
              <a:gd name="connsiteX3" fmla="*/ 2252870 w 2252870"/>
              <a:gd name="connsiteY3" fmla="*/ 0 h 1484243"/>
            </a:gdLst>
            <a:ahLst/>
            <a:cxnLst>
              <a:cxn ang="0">
                <a:pos x="connsiteX0" y="connsiteY0"/>
              </a:cxn>
              <a:cxn ang="0">
                <a:pos x="connsiteX1" y="connsiteY1"/>
              </a:cxn>
              <a:cxn ang="0">
                <a:pos x="connsiteX2" y="connsiteY2"/>
              </a:cxn>
              <a:cxn ang="0">
                <a:pos x="connsiteX3" y="connsiteY3"/>
              </a:cxn>
            </a:cxnLst>
            <a:rect l="l" t="t" r="r" b="b"/>
            <a:pathLst>
              <a:path w="2252870" h="1484243">
                <a:moveTo>
                  <a:pt x="0" y="1484243"/>
                </a:moveTo>
                <a:lnTo>
                  <a:pt x="1033670" y="861391"/>
                </a:lnTo>
                <a:cubicBezTo>
                  <a:pt x="1336261" y="680278"/>
                  <a:pt x="1612348" y="541130"/>
                  <a:pt x="1815548" y="397565"/>
                </a:cubicBezTo>
                <a:cubicBezTo>
                  <a:pt x="2018748" y="254000"/>
                  <a:pt x="2135809" y="127000"/>
                  <a:pt x="2252870" y="0"/>
                </a:cubicBezTo>
              </a:path>
            </a:pathLst>
          </a:custGeom>
          <a:noFill/>
          <a:ln w="28575" cap="flat" cmpd="sng" algn="ctr">
            <a:solidFill>
              <a:srgbClr val="FF99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1" name="正方形/長方形 30">
            <a:extLst>
              <a:ext uri="{FF2B5EF4-FFF2-40B4-BE49-F238E27FC236}">
                <a16:creationId xmlns:a16="http://schemas.microsoft.com/office/drawing/2014/main" id="{4F3162EB-C291-7E4C-918F-C01E4697FB54}"/>
              </a:ext>
            </a:extLst>
          </p:cNvPr>
          <p:cNvSpPr/>
          <p:nvPr/>
        </p:nvSpPr>
        <p:spPr bwMode="auto">
          <a:xfrm>
            <a:off x="5999230" y="4030063"/>
            <a:ext cx="2736288" cy="2042288"/>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cxnSp>
        <p:nvCxnSpPr>
          <p:cNvPr id="32" name="直線矢印コネクタ 31">
            <a:extLst>
              <a:ext uri="{FF2B5EF4-FFF2-40B4-BE49-F238E27FC236}">
                <a16:creationId xmlns:a16="http://schemas.microsoft.com/office/drawing/2014/main" id="{EBF4D345-91E1-F04C-AC7D-8BE8035DABE9}"/>
              </a:ext>
            </a:extLst>
          </p:cNvPr>
          <p:cNvCxnSpPr>
            <a:cxnSpLocks/>
          </p:cNvCxnSpPr>
          <p:nvPr/>
        </p:nvCxnSpPr>
        <p:spPr bwMode="auto">
          <a:xfrm flipV="1">
            <a:off x="6014081" y="3906994"/>
            <a:ext cx="0" cy="14860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3" name="直線矢印コネクタ 32">
            <a:extLst>
              <a:ext uri="{FF2B5EF4-FFF2-40B4-BE49-F238E27FC236}">
                <a16:creationId xmlns:a16="http://schemas.microsoft.com/office/drawing/2014/main" id="{12F02369-0F07-FA46-ACD8-FBD441D9FB2E}"/>
              </a:ext>
            </a:extLst>
          </p:cNvPr>
          <p:cNvCxnSpPr>
            <a:cxnSpLocks/>
          </p:cNvCxnSpPr>
          <p:nvPr/>
        </p:nvCxnSpPr>
        <p:spPr bwMode="auto">
          <a:xfrm>
            <a:off x="6014081" y="5393051"/>
            <a:ext cx="232105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円/楕円 33">
            <a:extLst>
              <a:ext uri="{FF2B5EF4-FFF2-40B4-BE49-F238E27FC236}">
                <a16:creationId xmlns:a16="http://schemas.microsoft.com/office/drawing/2014/main" id="{B6FCAAE4-CF3F-A847-9BAA-BCB26600125F}"/>
              </a:ext>
            </a:extLst>
          </p:cNvPr>
          <p:cNvSpPr/>
          <p:nvPr/>
        </p:nvSpPr>
        <p:spPr bwMode="auto">
          <a:xfrm>
            <a:off x="6102892" y="5151296"/>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5" name="円/楕円 34">
            <a:extLst>
              <a:ext uri="{FF2B5EF4-FFF2-40B4-BE49-F238E27FC236}">
                <a16:creationId xmlns:a16="http://schemas.microsoft.com/office/drawing/2014/main" id="{93448589-0F65-7F4A-BA8B-6BB4C088601E}"/>
              </a:ext>
            </a:extLst>
          </p:cNvPr>
          <p:cNvSpPr/>
          <p:nvPr/>
        </p:nvSpPr>
        <p:spPr bwMode="auto">
          <a:xfrm>
            <a:off x="6390924" y="4791256"/>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6" name="円/楕円 35">
            <a:extLst>
              <a:ext uri="{FF2B5EF4-FFF2-40B4-BE49-F238E27FC236}">
                <a16:creationId xmlns:a16="http://schemas.microsoft.com/office/drawing/2014/main" id="{CADA3482-BA1A-F34B-8EEA-BC42DD19B654}"/>
              </a:ext>
            </a:extLst>
          </p:cNvPr>
          <p:cNvSpPr/>
          <p:nvPr/>
        </p:nvSpPr>
        <p:spPr bwMode="auto">
          <a:xfrm>
            <a:off x="6740437" y="4575232"/>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7" name="円/楕円 36">
            <a:extLst>
              <a:ext uri="{FF2B5EF4-FFF2-40B4-BE49-F238E27FC236}">
                <a16:creationId xmlns:a16="http://schemas.microsoft.com/office/drawing/2014/main" id="{3B6EE93B-8343-4E4D-8121-841DF7213EFB}"/>
              </a:ext>
            </a:extLst>
          </p:cNvPr>
          <p:cNvSpPr/>
          <p:nvPr/>
        </p:nvSpPr>
        <p:spPr bwMode="auto">
          <a:xfrm>
            <a:off x="7038998" y="4575232"/>
            <a:ext cx="144016" cy="144016"/>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8" name="円/楕円 37">
            <a:extLst>
              <a:ext uri="{FF2B5EF4-FFF2-40B4-BE49-F238E27FC236}">
                <a16:creationId xmlns:a16="http://schemas.microsoft.com/office/drawing/2014/main" id="{0A4D984F-265E-B742-8082-44021C22BBBF}"/>
              </a:ext>
            </a:extLst>
          </p:cNvPr>
          <p:cNvSpPr/>
          <p:nvPr/>
        </p:nvSpPr>
        <p:spPr bwMode="auto">
          <a:xfrm>
            <a:off x="7350096" y="4359208"/>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39" name="円/楕円 38">
            <a:extLst>
              <a:ext uri="{FF2B5EF4-FFF2-40B4-BE49-F238E27FC236}">
                <a16:creationId xmlns:a16="http://schemas.microsoft.com/office/drawing/2014/main" id="{D211ED40-89C7-5145-B7DD-836FB0A19BE1}"/>
              </a:ext>
            </a:extLst>
          </p:cNvPr>
          <p:cNvSpPr/>
          <p:nvPr/>
        </p:nvSpPr>
        <p:spPr bwMode="auto">
          <a:xfrm>
            <a:off x="7594516" y="4017884"/>
            <a:ext cx="144016" cy="144016"/>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0" name="円/楕円 39">
            <a:extLst>
              <a:ext uri="{FF2B5EF4-FFF2-40B4-BE49-F238E27FC236}">
                <a16:creationId xmlns:a16="http://schemas.microsoft.com/office/drawing/2014/main" id="{38E9E239-7EA1-B54D-AD0B-2993AAFB1F4B}"/>
              </a:ext>
            </a:extLst>
          </p:cNvPr>
          <p:cNvSpPr/>
          <p:nvPr/>
        </p:nvSpPr>
        <p:spPr bwMode="auto">
          <a:xfrm>
            <a:off x="7831084" y="4071176"/>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1" name="円/楕円 40">
            <a:extLst>
              <a:ext uri="{FF2B5EF4-FFF2-40B4-BE49-F238E27FC236}">
                <a16:creationId xmlns:a16="http://schemas.microsoft.com/office/drawing/2014/main" id="{396F0FE5-3511-4440-8DCB-60F8FCAFD8FC}"/>
              </a:ext>
            </a:extLst>
          </p:cNvPr>
          <p:cNvSpPr/>
          <p:nvPr/>
        </p:nvSpPr>
        <p:spPr bwMode="auto">
          <a:xfrm>
            <a:off x="8082570" y="3855152"/>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2" name="フリーフォーム 41">
            <a:extLst>
              <a:ext uri="{FF2B5EF4-FFF2-40B4-BE49-F238E27FC236}">
                <a16:creationId xmlns:a16="http://schemas.microsoft.com/office/drawing/2014/main" id="{91EB47FF-55A1-244D-B2CC-5EAD619F71E1}"/>
              </a:ext>
            </a:extLst>
          </p:cNvPr>
          <p:cNvSpPr/>
          <p:nvPr/>
        </p:nvSpPr>
        <p:spPr bwMode="auto">
          <a:xfrm>
            <a:off x="6076690" y="3654109"/>
            <a:ext cx="2213113" cy="1648063"/>
          </a:xfrm>
          <a:custGeom>
            <a:avLst/>
            <a:gdLst>
              <a:gd name="connsiteX0" fmla="*/ 0 w 2213113"/>
              <a:gd name="connsiteY0" fmla="*/ 1643269 h 1648063"/>
              <a:gd name="connsiteX1" fmla="*/ 463826 w 2213113"/>
              <a:gd name="connsiteY1" fmla="*/ 1205948 h 1648063"/>
              <a:gd name="connsiteX2" fmla="*/ 636105 w 2213113"/>
              <a:gd name="connsiteY2" fmla="*/ 914400 h 1648063"/>
              <a:gd name="connsiteX3" fmla="*/ 861392 w 2213113"/>
              <a:gd name="connsiteY3" fmla="*/ 1060174 h 1648063"/>
              <a:gd name="connsiteX4" fmla="*/ 967409 w 2213113"/>
              <a:gd name="connsiteY4" fmla="*/ 1563756 h 1648063"/>
              <a:gd name="connsiteX5" fmla="*/ 1179444 w 2213113"/>
              <a:gd name="connsiteY5" fmla="*/ 1577008 h 1648063"/>
              <a:gd name="connsiteX6" fmla="*/ 1272209 w 2213113"/>
              <a:gd name="connsiteY6" fmla="*/ 861391 h 1648063"/>
              <a:gd name="connsiteX7" fmla="*/ 1470992 w 2213113"/>
              <a:gd name="connsiteY7" fmla="*/ 1086678 h 1648063"/>
              <a:gd name="connsiteX8" fmla="*/ 1630018 w 2213113"/>
              <a:gd name="connsiteY8" fmla="*/ 1563756 h 1648063"/>
              <a:gd name="connsiteX9" fmla="*/ 1789044 w 2213113"/>
              <a:gd name="connsiteY9" fmla="*/ 1139687 h 1648063"/>
              <a:gd name="connsiteX10" fmla="*/ 1881809 w 2213113"/>
              <a:gd name="connsiteY10" fmla="*/ 344556 h 1648063"/>
              <a:gd name="connsiteX11" fmla="*/ 2213113 w 2213113"/>
              <a:gd name="connsiteY11" fmla="*/ 0 h 1648063"/>
              <a:gd name="connsiteX12" fmla="*/ 2213113 w 2213113"/>
              <a:gd name="connsiteY12" fmla="*/ 0 h 16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113" h="1648063">
                <a:moveTo>
                  <a:pt x="0" y="1643269"/>
                </a:moveTo>
                <a:cubicBezTo>
                  <a:pt x="178904" y="1485347"/>
                  <a:pt x="357809" y="1327426"/>
                  <a:pt x="463826" y="1205948"/>
                </a:cubicBezTo>
                <a:cubicBezTo>
                  <a:pt x="569844" y="1084470"/>
                  <a:pt x="569844" y="938696"/>
                  <a:pt x="636105" y="914400"/>
                </a:cubicBezTo>
                <a:cubicBezTo>
                  <a:pt x="702366" y="890104"/>
                  <a:pt x="806175" y="951948"/>
                  <a:pt x="861392" y="1060174"/>
                </a:cubicBezTo>
                <a:cubicBezTo>
                  <a:pt x="916609" y="1168400"/>
                  <a:pt x="914400" y="1477617"/>
                  <a:pt x="967409" y="1563756"/>
                </a:cubicBezTo>
                <a:cubicBezTo>
                  <a:pt x="1020418" y="1649895"/>
                  <a:pt x="1128644" y="1694069"/>
                  <a:pt x="1179444" y="1577008"/>
                </a:cubicBezTo>
                <a:cubicBezTo>
                  <a:pt x="1230244" y="1459947"/>
                  <a:pt x="1223618" y="943113"/>
                  <a:pt x="1272209" y="861391"/>
                </a:cubicBezTo>
                <a:cubicBezTo>
                  <a:pt x="1320800" y="779669"/>
                  <a:pt x="1411357" y="969617"/>
                  <a:pt x="1470992" y="1086678"/>
                </a:cubicBezTo>
                <a:cubicBezTo>
                  <a:pt x="1530627" y="1203739"/>
                  <a:pt x="1577009" y="1554921"/>
                  <a:pt x="1630018" y="1563756"/>
                </a:cubicBezTo>
                <a:cubicBezTo>
                  <a:pt x="1683027" y="1572591"/>
                  <a:pt x="1747079" y="1342887"/>
                  <a:pt x="1789044" y="1139687"/>
                </a:cubicBezTo>
                <a:cubicBezTo>
                  <a:pt x="1831009" y="936487"/>
                  <a:pt x="1811131" y="534504"/>
                  <a:pt x="1881809" y="344556"/>
                </a:cubicBezTo>
                <a:cubicBezTo>
                  <a:pt x="1952487" y="154608"/>
                  <a:pt x="2213113" y="0"/>
                  <a:pt x="2213113" y="0"/>
                </a:cubicBezTo>
                <a:lnTo>
                  <a:pt x="2213113" y="0"/>
                </a:lnTo>
              </a:path>
            </a:pathLst>
          </a:custGeom>
          <a:noFill/>
          <a:ln w="28575" cap="flat" cmpd="sng" algn="ctr">
            <a:solidFill>
              <a:srgbClr val="7030A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3" name="フリーフォーム 42">
            <a:extLst>
              <a:ext uri="{FF2B5EF4-FFF2-40B4-BE49-F238E27FC236}">
                <a16:creationId xmlns:a16="http://schemas.microsoft.com/office/drawing/2014/main" id="{ADC42711-5FD0-B740-8E79-DDD460BAAA46}"/>
              </a:ext>
            </a:extLst>
          </p:cNvPr>
          <p:cNvSpPr/>
          <p:nvPr/>
        </p:nvSpPr>
        <p:spPr bwMode="auto">
          <a:xfrm>
            <a:off x="6063438" y="3720370"/>
            <a:ext cx="2252870" cy="1484243"/>
          </a:xfrm>
          <a:custGeom>
            <a:avLst/>
            <a:gdLst>
              <a:gd name="connsiteX0" fmla="*/ 0 w 2252870"/>
              <a:gd name="connsiteY0" fmla="*/ 1484243 h 1484243"/>
              <a:gd name="connsiteX1" fmla="*/ 1033670 w 2252870"/>
              <a:gd name="connsiteY1" fmla="*/ 861391 h 1484243"/>
              <a:gd name="connsiteX2" fmla="*/ 1815548 w 2252870"/>
              <a:gd name="connsiteY2" fmla="*/ 397565 h 1484243"/>
              <a:gd name="connsiteX3" fmla="*/ 2252870 w 2252870"/>
              <a:gd name="connsiteY3" fmla="*/ 0 h 1484243"/>
            </a:gdLst>
            <a:ahLst/>
            <a:cxnLst>
              <a:cxn ang="0">
                <a:pos x="connsiteX0" y="connsiteY0"/>
              </a:cxn>
              <a:cxn ang="0">
                <a:pos x="connsiteX1" y="connsiteY1"/>
              </a:cxn>
              <a:cxn ang="0">
                <a:pos x="connsiteX2" y="connsiteY2"/>
              </a:cxn>
              <a:cxn ang="0">
                <a:pos x="connsiteX3" y="connsiteY3"/>
              </a:cxn>
            </a:cxnLst>
            <a:rect l="l" t="t" r="r" b="b"/>
            <a:pathLst>
              <a:path w="2252870" h="1484243">
                <a:moveTo>
                  <a:pt x="0" y="1484243"/>
                </a:moveTo>
                <a:lnTo>
                  <a:pt x="1033670" y="861391"/>
                </a:lnTo>
                <a:cubicBezTo>
                  <a:pt x="1336261" y="680278"/>
                  <a:pt x="1612348" y="541130"/>
                  <a:pt x="1815548" y="397565"/>
                </a:cubicBezTo>
                <a:cubicBezTo>
                  <a:pt x="2018748" y="254000"/>
                  <a:pt x="2135809" y="127000"/>
                  <a:pt x="2252870" y="0"/>
                </a:cubicBezTo>
              </a:path>
            </a:pathLst>
          </a:custGeom>
          <a:noFill/>
          <a:ln w="28575" cap="flat" cmpd="sng" algn="ctr">
            <a:solidFill>
              <a:srgbClr val="FF99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cxnSp>
        <p:nvCxnSpPr>
          <p:cNvPr id="45" name="直線矢印コネクタ 44">
            <a:extLst>
              <a:ext uri="{FF2B5EF4-FFF2-40B4-BE49-F238E27FC236}">
                <a16:creationId xmlns:a16="http://schemas.microsoft.com/office/drawing/2014/main" id="{C3395584-A55A-7643-8AEA-0AC176EA8E5D}"/>
              </a:ext>
            </a:extLst>
          </p:cNvPr>
          <p:cNvCxnSpPr>
            <a:cxnSpLocks/>
          </p:cNvCxnSpPr>
          <p:nvPr/>
        </p:nvCxnSpPr>
        <p:spPr bwMode="auto">
          <a:xfrm flipV="1">
            <a:off x="2261890" y="3883100"/>
            <a:ext cx="0" cy="152032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6" name="直線矢印コネクタ 45">
            <a:extLst>
              <a:ext uri="{FF2B5EF4-FFF2-40B4-BE49-F238E27FC236}">
                <a16:creationId xmlns:a16="http://schemas.microsoft.com/office/drawing/2014/main" id="{970C5328-F396-4344-AD54-6F5EF40D0357}"/>
              </a:ext>
            </a:extLst>
          </p:cNvPr>
          <p:cNvCxnSpPr>
            <a:cxnSpLocks/>
          </p:cNvCxnSpPr>
          <p:nvPr/>
        </p:nvCxnSpPr>
        <p:spPr bwMode="auto">
          <a:xfrm>
            <a:off x="2261890" y="5403426"/>
            <a:ext cx="2321059"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円/楕円 48">
            <a:extLst>
              <a:ext uri="{FF2B5EF4-FFF2-40B4-BE49-F238E27FC236}">
                <a16:creationId xmlns:a16="http://schemas.microsoft.com/office/drawing/2014/main" id="{B1853C93-15AF-A049-9BA2-0A64D3E64C49}"/>
              </a:ext>
            </a:extLst>
          </p:cNvPr>
          <p:cNvSpPr/>
          <p:nvPr/>
        </p:nvSpPr>
        <p:spPr bwMode="auto">
          <a:xfrm>
            <a:off x="2991369" y="4577599"/>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0" name="円/楕円 49">
            <a:extLst>
              <a:ext uri="{FF2B5EF4-FFF2-40B4-BE49-F238E27FC236}">
                <a16:creationId xmlns:a16="http://schemas.microsoft.com/office/drawing/2014/main" id="{25A99325-B60C-3D42-BDE3-AC2062882370}"/>
              </a:ext>
            </a:extLst>
          </p:cNvPr>
          <p:cNvSpPr/>
          <p:nvPr/>
        </p:nvSpPr>
        <p:spPr bwMode="auto">
          <a:xfrm>
            <a:off x="2727671" y="4891212"/>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1" name="円/楕円 50">
            <a:extLst>
              <a:ext uri="{FF2B5EF4-FFF2-40B4-BE49-F238E27FC236}">
                <a16:creationId xmlns:a16="http://schemas.microsoft.com/office/drawing/2014/main" id="{88205BFD-4063-0147-9F53-3F86AE38D352}"/>
              </a:ext>
            </a:extLst>
          </p:cNvPr>
          <p:cNvSpPr/>
          <p:nvPr/>
        </p:nvSpPr>
        <p:spPr bwMode="auto">
          <a:xfrm>
            <a:off x="3519759" y="4315148"/>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3" name="円/楕円 52">
            <a:extLst>
              <a:ext uri="{FF2B5EF4-FFF2-40B4-BE49-F238E27FC236}">
                <a16:creationId xmlns:a16="http://schemas.microsoft.com/office/drawing/2014/main" id="{F7102E62-E573-6D40-8034-56D0808F4757}"/>
              </a:ext>
            </a:extLst>
          </p:cNvPr>
          <p:cNvSpPr/>
          <p:nvPr/>
        </p:nvSpPr>
        <p:spPr bwMode="auto">
          <a:xfrm>
            <a:off x="4210582" y="3921598"/>
            <a:ext cx="144016" cy="144016"/>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58" name="テキスト ボックス 57">
            <a:extLst>
              <a:ext uri="{FF2B5EF4-FFF2-40B4-BE49-F238E27FC236}">
                <a16:creationId xmlns:a16="http://schemas.microsoft.com/office/drawing/2014/main" id="{E2E9FF2B-4718-604F-8E73-5B03832A3F3C}"/>
              </a:ext>
            </a:extLst>
          </p:cNvPr>
          <p:cNvSpPr txBox="1"/>
          <p:nvPr/>
        </p:nvSpPr>
        <p:spPr>
          <a:xfrm>
            <a:off x="6715481" y="1491790"/>
            <a:ext cx="1408020" cy="646331"/>
          </a:xfrm>
          <a:prstGeom prst="rect">
            <a:avLst/>
          </a:prstGeom>
          <a:noFill/>
        </p:spPr>
        <p:txBody>
          <a:bodyPr wrap="square" rtlCol="0">
            <a:spAutoFit/>
          </a:bodyPr>
          <a:lstStyle/>
          <a:p>
            <a:r>
              <a:rPr kumimoji="1" lang="ja-JP" altLang="en-US">
                <a:solidFill>
                  <a:schemeClr val="accent6">
                    <a:lumMod val="75000"/>
                  </a:schemeClr>
                </a:solidFill>
              </a:rPr>
              <a:t>（安定的な真の関係）</a:t>
            </a:r>
          </a:p>
        </p:txBody>
      </p:sp>
      <p:sp>
        <p:nvSpPr>
          <p:cNvPr id="60" name="テキスト ボックス 59">
            <a:extLst>
              <a:ext uri="{FF2B5EF4-FFF2-40B4-BE49-F238E27FC236}">
                <a16:creationId xmlns:a16="http://schemas.microsoft.com/office/drawing/2014/main" id="{F849BD3F-CFDC-3F4D-A13F-EEE15641E3FC}"/>
              </a:ext>
            </a:extLst>
          </p:cNvPr>
          <p:cNvSpPr txBox="1"/>
          <p:nvPr/>
        </p:nvSpPr>
        <p:spPr>
          <a:xfrm>
            <a:off x="8045027" y="1864597"/>
            <a:ext cx="1028552" cy="1200329"/>
          </a:xfrm>
          <a:prstGeom prst="rect">
            <a:avLst/>
          </a:prstGeom>
          <a:noFill/>
        </p:spPr>
        <p:txBody>
          <a:bodyPr wrap="square" rtlCol="0">
            <a:spAutoFit/>
          </a:bodyPr>
          <a:lstStyle/>
          <a:p>
            <a:pPr algn="ctr"/>
            <a:r>
              <a:rPr lang="en-US" altLang="ja-JP" dirty="0">
                <a:solidFill>
                  <a:srgbClr val="7030A0"/>
                </a:solidFill>
              </a:rPr>
              <a:t>Learning</a:t>
            </a:r>
          </a:p>
          <a:p>
            <a:pPr algn="ctr"/>
            <a:r>
              <a:rPr lang="ja-JP" altLang="en-US">
                <a:solidFill>
                  <a:srgbClr val="FF0000"/>
                </a:solidFill>
              </a:rPr>
              <a:t>強力な</a:t>
            </a:r>
            <a:endParaRPr kumimoji="1" lang="en-US" altLang="ja-JP" dirty="0">
              <a:solidFill>
                <a:srgbClr val="FF0000"/>
              </a:solidFill>
            </a:endParaRPr>
          </a:p>
          <a:p>
            <a:pPr algn="ctr"/>
            <a:r>
              <a:rPr kumimoji="1" lang="ja-JP" altLang="en-US">
                <a:solidFill>
                  <a:srgbClr val="FF0000"/>
                </a:solidFill>
              </a:rPr>
              <a:t>当て</a:t>
            </a:r>
            <a:endParaRPr kumimoji="1" lang="en-US" altLang="ja-JP" dirty="0">
              <a:solidFill>
                <a:srgbClr val="FF0000"/>
              </a:solidFill>
            </a:endParaRPr>
          </a:p>
          <a:p>
            <a:pPr algn="ctr"/>
            <a:r>
              <a:rPr kumimoji="1" lang="ja-JP" altLang="en-US">
                <a:solidFill>
                  <a:srgbClr val="FF0000"/>
                </a:solidFill>
              </a:rPr>
              <a:t>はめ</a:t>
            </a:r>
          </a:p>
        </p:txBody>
      </p:sp>
      <p:sp>
        <p:nvSpPr>
          <p:cNvPr id="5" name="テキスト ボックス 4">
            <a:extLst>
              <a:ext uri="{FF2B5EF4-FFF2-40B4-BE49-F238E27FC236}">
                <a16:creationId xmlns:a16="http://schemas.microsoft.com/office/drawing/2014/main" id="{C36269BC-D7BD-E960-0786-B9A407A18230}"/>
              </a:ext>
            </a:extLst>
          </p:cNvPr>
          <p:cNvSpPr txBox="1"/>
          <p:nvPr/>
        </p:nvSpPr>
        <p:spPr>
          <a:xfrm>
            <a:off x="8047963" y="4159994"/>
            <a:ext cx="1104206" cy="1200329"/>
          </a:xfrm>
          <a:prstGeom prst="rect">
            <a:avLst/>
          </a:prstGeom>
          <a:noFill/>
        </p:spPr>
        <p:txBody>
          <a:bodyPr wrap="square" rtlCol="0">
            <a:spAutoFit/>
          </a:bodyPr>
          <a:lstStyle/>
          <a:p>
            <a:r>
              <a:rPr kumimoji="1" lang="ja-JP" altLang="en-US">
                <a:solidFill>
                  <a:srgbClr val="7030A0"/>
                </a:solidFill>
              </a:rPr>
              <a:t>「当てはめ過ぎ」が検出できる！</a:t>
            </a:r>
          </a:p>
        </p:txBody>
      </p:sp>
      <p:sp>
        <p:nvSpPr>
          <p:cNvPr id="6" name="テキスト ボックス 5">
            <a:extLst>
              <a:ext uri="{FF2B5EF4-FFF2-40B4-BE49-F238E27FC236}">
                <a16:creationId xmlns:a16="http://schemas.microsoft.com/office/drawing/2014/main" id="{5E56220D-F746-A6EE-1D25-4F00D0373487}"/>
              </a:ext>
            </a:extLst>
          </p:cNvPr>
          <p:cNvSpPr txBox="1"/>
          <p:nvPr/>
        </p:nvSpPr>
        <p:spPr>
          <a:xfrm>
            <a:off x="4399919" y="4065181"/>
            <a:ext cx="1148641" cy="1200329"/>
          </a:xfrm>
          <a:prstGeom prst="rect">
            <a:avLst/>
          </a:prstGeom>
          <a:noFill/>
        </p:spPr>
        <p:txBody>
          <a:bodyPr wrap="square" rtlCol="0">
            <a:spAutoFit/>
          </a:bodyPr>
          <a:lstStyle/>
          <a:p>
            <a:r>
              <a:rPr kumimoji="1" lang="ja-JP" altLang="en-US">
                <a:solidFill>
                  <a:srgbClr val="7030A0"/>
                </a:solidFill>
              </a:rPr>
              <a:t>「当てはめ過ぎ」が見逃される</a:t>
            </a:r>
          </a:p>
        </p:txBody>
      </p:sp>
      <p:sp>
        <p:nvSpPr>
          <p:cNvPr id="7" name="テキスト ボックス 6">
            <a:extLst>
              <a:ext uri="{FF2B5EF4-FFF2-40B4-BE49-F238E27FC236}">
                <a16:creationId xmlns:a16="http://schemas.microsoft.com/office/drawing/2014/main" id="{12C368B5-EC83-6F53-A83B-52FA7FFD8094}"/>
              </a:ext>
            </a:extLst>
          </p:cNvPr>
          <p:cNvSpPr txBox="1"/>
          <p:nvPr/>
        </p:nvSpPr>
        <p:spPr>
          <a:xfrm>
            <a:off x="5899318" y="3193216"/>
            <a:ext cx="3039615" cy="369332"/>
          </a:xfrm>
          <a:prstGeom prst="rect">
            <a:avLst/>
          </a:prstGeom>
          <a:noFill/>
        </p:spPr>
        <p:txBody>
          <a:bodyPr wrap="none" rtlCol="0">
            <a:spAutoFit/>
          </a:bodyPr>
          <a:lstStyle/>
          <a:p>
            <a:r>
              <a:rPr kumimoji="1" lang="ja-JP" altLang="en-US">
                <a:solidFill>
                  <a:srgbClr val="FF0000"/>
                </a:solidFill>
              </a:rPr>
              <a:t>教師データ</a:t>
            </a:r>
            <a:r>
              <a:rPr kumimoji="1" lang="en-US" altLang="ja-JP" dirty="0">
                <a:solidFill>
                  <a:srgbClr val="FF0000"/>
                </a:solidFill>
              </a:rPr>
              <a:t>(</a:t>
            </a:r>
            <a:r>
              <a:rPr kumimoji="1" lang="ja-JP" altLang="en-US">
                <a:solidFill>
                  <a:srgbClr val="FF0000"/>
                </a:solidFill>
              </a:rPr>
              <a:t>誤差</a:t>
            </a:r>
            <a:r>
              <a:rPr kumimoji="1" lang="en-US" altLang="ja-JP" dirty="0">
                <a:solidFill>
                  <a:srgbClr val="FF0000"/>
                </a:solidFill>
              </a:rPr>
              <a:t>/</a:t>
            </a:r>
            <a:r>
              <a:rPr kumimoji="1" lang="ja-JP" altLang="en-US">
                <a:solidFill>
                  <a:srgbClr val="FF0000"/>
                </a:solidFill>
              </a:rPr>
              <a:t>誤入力あり</a:t>
            </a:r>
            <a:r>
              <a:rPr kumimoji="1" lang="en-US" altLang="ja-JP" dirty="0">
                <a:solidFill>
                  <a:srgbClr val="FF0000"/>
                </a:solidFill>
              </a:rPr>
              <a:t>)</a:t>
            </a:r>
            <a:endParaRPr kumimoji="1" lang="ja-JP" altLang="en-US">
              <a:solidFill>
                <a:srgbClr val="FF0000"/>
              </a:solidFill>
            </a:endParaRPr>
          </a:p>
        </p:txBody>
      </p:sp>
      <p:sp>
        <p:nvSpPr>
          <p:cNvPr id="8" name="テキスト ボックス 7">
            <a:extLst>
              <a:ext uri="{FF2B5EF4-FFF2-40B4-BE49-F238E27FC236}">
                <a16:creationId xmlns:a16="http://schemas.microsoft.com/office/drawing/2014/main" id="{B772661A-17FD-A9D7-7E05-039310E64B23}"/>
              </a:ext>
            </a:extLst>
          </p:cNvPr>
          <p:cNvSpPr txBox="1"/>
          <p:nvPr/>
        </p:nvSpPr>
        <p:spPr>
          <a:xfrm>
            <a:off x="6089943" y="3824491"/>
            <a:ext cx="1265090" cy="646331"/>
          </a:xfrm>
          <a:prstGeom prst="rect">
            <a:avLst/>
          </a:prstGeom>
          <a:noFill/>
        </p:spPr>
        <p:txBody>
          <a:bodyPr wrap="none" rtlCol="0">
            <a:spAutoFit/>
          </a:bodyPr>
          <a:lstStyle/>
          <a:p>
            <a:r>
              <a:rPr kumimoji="1" lang="ja-JP" altLang="en-US">
                <a:solidFill>
                  <a:srgbClr val="00B050"/>
                </a:solidFill>
              </a:rPr>
              <a:t>十分な</a:t>
            </a:r>
            <a:endParaRPr kumimoji="1" lang="en-US" altLang="ja-JP" dirty="0">
              <a:solidFill>
                <a:srgbClr val="00B050"/>
              </a:solidFill>
            </a:endParaRPr>
          </a:p>
          <a:p>
            <a:r>
              <a:rPr kumimoji="1" lang="ja-JP" altLang="en-US">
                <a:solidFill>
                  <a:srgbClr val="00B050"/>
                </a:solidFill>
              </a:rPr>
              <a:t>検証データ</a:t>
            </a:r>
          </a:p>
        </p:txBody>
      </p:sp>
      <p:sp>
        <p:nvSpPr>
          <p:cNvPr id="9" name="テキスト ボックス 8">
            <a:extLst>
              <a:ext uri="{FF2B5EF4-FFF2-40B4-BE49-F238E27FC236}">
                <a16:creationId xmlns:a16="http://schemas.microsoft.com/office/drawing/2014/main" id="{1421B622-64F0-4706-BB30-C74DA3EDA02F}"/>
              </a:ext>
            </a:extLst>
          </p:cNvPr>
          <p:cNvSpPr txBox="1"/>
          <p:nvPr/>
        </p:nvSpPr>
        <p:spPr>
          <a:xfrm>
            <a:off x="2293966" y="3812833"/>
            <a:ext cx="1265090" cy="646331"/>
          </a:xfrm>
          <a:prstGeom prst="rect">
            <a:avLst/>
          </a:prstGeom>
          <a:noFill/>
        </p:spPr>
        <p:txBody>
          <a:bodyPr wrap="none" rtlCol="0">
            <a:spAutoFit/>
          </a:bodyPr>
          <a:lstStyle/>
          <a:p>
            <a:r>
              <a:rPr kumimoji="1" lang="ja-JP" altLang="en-US">
                <a:solidFill>
                  <a:srgbClr val="00B050"/>
                </a:solidFill>
              </a:rPr>
              <a:t>少ない</a:t>
            </a:r>
            <a:endParaRPr kumimoji="1" lang="en-US" altLang="ja-JP" dirty="0">
              <a:solidFill>
                <a:srgbClr val="00B050"/>
              </a:solidFill>
            </a:endParaRPr>
          </a:p>
          <a:p>
            <a:r>
              <a:rPr kumimoji="1" lang="ja-JP" altLang="en-US">
                <a:solidFill>
                  <a:srgbClr val="00B050"/>
                </a:solidFill>
              </a:rPr>
              <a:t>検証データ</a:t>
            </a:r>
          </a:p>
        </p:txBody>
      </p:sp>
      <p:sp>
        <p:nvSpPr>
          <p:cNvPr id="19" name="右矢印 18">
            <a:extLst>
              <a:ext uri="{FF2B5EF4-FFF2-40B4-BE49-F238E27FC236}">
                <a16:creationId xmlns:a16="http://schemas.microsoft.com/office/drawing/2014/main" id="{FCDC20EF-6450-4C7B-6284-9FF12BED4562}"/>
              </a:ext>
            </a:extLst>
          </p:cNvPr>
          <p:cNvSpPr/>
          <p:nvPr/>
        </p:nvSpPr>
        <p:spPr bwMode="auto">
          <a:xfrm>
            <a:off x="693503" y="4065181"/>
            <a:ext cx="1534828" cy="1398325"/>
          </a:xfrm>
          <a:prstGeom prst="rightArrow">
            <a:avLst>
              <a:gd name="adj1" fmla="val 61671"/>
              <a:gd name="adj2" fmla="val 50000"/>
            </a:avLst>
          </a:prstGeom>
          <a:solidFill>
            <a:srgbClr val="C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別データ</a:t>
            </a:r>
            <a:endParaRPr lang="en-US" altLang="ja-JP" dirty="0">
              <a:solidFill>
                <a:schemeClr val="bg1"/>
              </a:solidFill>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を用いた</a:t>
            </a:r>
            <a:endParaRPr lang="en-US" altLang="ja-JP" dirty="0">
              <a:solidFill>
                <a:schemeClr val="bg1"/>
              </a:solidFill>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a:solidFill>
                  <a:schemeClr val="bg1"/>
                </a:solidFill>
              </a:rPr>
              <a:t>検証</a:t>
            </a:r>
            <a:endParaRPr kumimoji="1" lang="ja-JP" altLang="en-US" sz="2400" b="0" i="0" u="none" strike="noStrike" cap="none" normalizeH="0" baseline="0">
              <a:ln>
                <a:noFill/>
              </a:ln>
              <a:solidFill>
                <a:schemeClr val="bg1"/>
              </a:solidFill>
              <a:effectLst/>
              <a:latin typeface="Times New Roman" pitchFamily="18" charset="0"/>
              <a:ea typeface="ＭＳ Ｐゴシック" pitchFamily="50" charset="-128"/>
            </a:endParaRPr>
          </a:p>
        </p:txBody>
      </p:sp>
      <p:sp>
        <p:nvSpPr>
          <p:cNvPr id="3" name="テキスト ボックス 2">
            <a:extLst>
              <a:ext uri="{FF2B5EF4-FFF2-40B4-BE49-F238E27FC236}">
                <a16:creationId xmlns:a16="http://schemas.microsoft.com/office/drawing/2014/main" id="{9DC82158-6987-1D47-FBA9-E085D3B8217F}"/>
              </a:ext>
            </a:extLst>
          </p:cNvPr>
          <p:cNvSpPr txBox="1"/>
          <p:nvPr/>
        </p:nvSpPr>
        <p:spPr>
          <a:xfrm>
            <a:off x="1794835" y="718316"/>
            <a:ext cx="6981398" cy="369332"/>
          </a:xfrm>
          <a:prstGeom prst="rect">
            <a:avLst/>
          </a:prstGeom>
          <a:noFill/>
        </p:spPr>
        <p:txBody>
          <a:bodyPr wrap="none" rtlCol="0">
            <a:spAutoFit/>
          </a:bodyPr>
          <a:lstStyle/>
          <a:p>
            <a:r>
              <a:rPr kumimoji="1" lang="ja-JP" altLang="en-US"/>
              <a:t>データに誤差や誤入力があっても，当てはめてしまう（当てはめすぎる）</a:t>
            </a:r>
          </a:p>
        </p:txBody>
      </p:sp>
      <p:sp>
        <p:nvSpPr>
          <p:cNvPr id="13" name="テキスト ボックス 12">
            <a:extLst>
              <a:ext uri="{FF2B5EF4-FFF2-40B4-BE49-F238E27FC236}">
                <a16:creationId xmlns:a16="http://schemas.microsoft.com/office/drawing/2014/main" id="{6F4B2DD5-613D-E6E9-63E1-06581936C530}"/>
              </a:ext>
            </a:extLst>
          </p:cNvPr>
          <p:cNvSpPr txBox="1"/>
          <p:nvPr/>
        </p:nvSpPr>
        <p:spPr>
          <a:xfrm>
            <a:off x="2187203" y="5588675"/>
            <a:ext cx="5306907" cy="461665"/>
          </a:xfrm>
          <a:prstGeom prst="rect">
            <a:avLst/>
          </a:prstGeom>
          <a:noFill/>
        </p:spPr>
        <p:txBody>
          <a:bodyPr wrap="square" rtlCol="0">
            <a:spAutoFit/>
          </a:bodyPr>
          <a:lstStyle/>
          <a:p>
            <a:r>
              <a:rPr kumimoji="1" lang="ja-JP" altLang="en-US" sz="2400">
                <a:solidFill>
                  <a:schemeClr val="accent2"/>
                </a:solidFill>
              </a:rPr>
              <a:t>結局，これまでの教師データに依存する</a:t>
            </a:r>
          </a:p>
        </p:txBody>
      </p:sp>
    </p:spTree>
    <p:extLst>
      <p:ext uri="{BB962C8B-B14F-4D97-AF65-F5344CB8AC3E}">
        <p14:creationId xmlns:p14="http://schemas.microsoft.com/office/powerpoint/2010/main" val="150581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5F821D-4191-62B6-9291-0EE9491C2AED}"/>
              </a:ext>
            </a:extLst>
          </p:cNvPr>
          <p:cNvSpPr>
            <a:spLocks noGrp="1"/>
          </p:cNvSpPr>
          <p:nvPr>
            <p:ph type="title"/>
          </p:nvPr>
        </p:nvSpPr>
        <p:spPr/>
        <p:txBody>
          <a:bodyPr>
            <a:normAutofit/>
          </a:bodyPr>
          <a:lstStyle/>
          <a:p>
            <a:r>
              <a:rPr kumimoji="1" lang="ja-JP" altLang="en-US"/>
              <a:t>公共交通網の「最適化」研究</a:t>
            </a:r>
          </a:p>
        </p:txBody>
      </p:sp>
      <p:sp>
        <p:nvSpPr>
          <p:cNvPr id="3" name="コンテンツ プレースホルダー 2">
            <a:extLst>
              <a:ext uri="{FF2B5EF4-FFF2-40B4-BE49-F238E27FC236}">
                <a16:creationId xmlns:a16="http://schemas.microsoft.com/office/drawing/2014/main" id="{98424DF8-8941-3C6C-BF05-02D6B8BA9523}"/>
              </a:ext>
            </a:extLst>
          </p:cNvPr>
          <p:cNvSpPr>
            <a:spLocks noGrp="1"/>
          </p:cNvSpPr>
          <p:nvPr>
            <p:ph idx="1"/>
          </p:nvPr>
        </p:nvSpPr>
        <p:spPr>
          <a:xfrm>
            <a:off x="457200" y="1600201"/>
            <a:ext cx="8229600" cy="2704672"/>
          </a:xfrm>
        </p:spPr>
        <p:txBody>
          <a:bodyPr/>
          <a:lstStyle/>
          <a:p>
            <a:pPr marL="0" indent="0">
              <a:buNone/>
            </a:pPr>
            <a:r>
              <a:rPr lang="en-US" altLang="ja-JP" dirty="0"/>
              <a:t>1.</a:t>
            </a:r>
            <a:r>
              <a:rPr lang="ja-JP" altLang="en-US"/>
              <a:t>　都市内バス路線と運賃を同時に最適化する</a:t>
            </a:r>
          </a:p>
          <a:p>
            <a:endParaRPr lang="en-US" altLang="ja-JP" dirty="0"/>
          </a:p>
          <a:p>
            <a:pPr marL="0" indent="0">
              <a:buNone/>
            </a:pPr>
            <a:r>
              <a:rPr lang="en-US" altLang="ja-JP" dirty="0">
                <a:solidFill>
                  <a:schemeClr val="tx1">
                    <a:lumMod val="50000"/>
                    <a:lumOff val="50000"/>
                  </a:schemeClr>
                </a:solidFill>
              </a:rPr>
              <a:t>2.</a:t>
            </a:r>
            <a:r>
              <a:rPr lang="ja-JP" altLang="en-US">
                <a:solidFill>
                  <a:schemeClr val="tx1">
                    <a:lumMod val="50000"/>
                    <a:lumOff val="50000"/>
                  </a:schemeClr>
                </a:solidFill>
              </a:rPr>
              <a:t>　環境制約を考えつつ，都市間の交通網を最適化する</a:t>
            </a:r>
            <a:endParaRPr lang="en-US" altLang="ja-JP" dirty="0">
              <a:solidFill>
                <a:schemeClr val="tx1">
                  <a:lumMod val="50000"/>
                  <a:lumOff val="50000"/>
                </a:schemeClr>
              </a:solidFill>
            </a:endParaRPr>
          </a:p>
        </p:txBody>
      </p:sp>
      <p:sp>
        <p:nvSpPr>
          <p:cNvPr id="4" name="スライド番号プレースホルダー 3">
            <a:extLst>
              <a:ext uri="{FF2B5EF4-FFF2-40B4-BE49-F238E27FC236}">
                <a16:creationId xmlns:a16="http://schemas.microsoft.com/office/drawing/2014/main" id="{C6838074-CB07-C243-B2A5-B4E80F02FAF6}"/>
              </a:ext>
            </a:extLst>
          </p:cNvPr>
          <p:cNvSpPr>
            <a:spLocks noGrp="1"/>
          </p:cNvSpPr>
          <p:nvPr>
            <p:ph type="sldNum" sz="quarter" idx="12"/>
          </p:nvPr>
        </p:nvSpPr>
        <p:spPr/>
        <p:txBody>
          <a:bodyPr/>
          <a:lstStyle/>
          <a:p>
            <a:fld id="{DAE8594C-6D3F-7542-86DF-96927638C157}" type="slidenum">
              <a:rPr lang="ja-JP" altLang="en-US" smtClean="0"/>
              <a:pPr/>
              <a:t>42</a:t>
            </a:fld>
            <a:endParaRPr lang="ja-JP" altLang="en-US"/>
          </a:p>
        </p:txBody>
      </p:sp>
    </p:spTree>
    <p:extLst>
      <p:ext uri="{BB962C8B-B14F-4D97-AF65-F5344CB8AC3E}">
        <p14:creationId xmlns:p14="http://schemas.microsoft.com/office/powerpoint/2010/main" val="1231239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232146C9-AFF9-D636-71AE-A9EF61EF7C47}"/>
              </a:ext>
            </a:extLst>
          </p:cNvPr>
          <p:cNvSpPr/>
          <p:nvPr/>
        </p:nvSpPr>
        <p:spPr>
          <a:xfrm>
            <a:off x="441089" y="2903050"/>
            <a:ext cx="2391998" cy="2147452"/>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5" name="グループ化 4">
            <a:extLst>
              <a:ext uri="{FF2B5EF4-FFF2-40B4-BE49-F238E27FC236}">
                <a16:creationId xmlns:a16="http://schemas.microsoft.com/office/drawing/2014/main" id="{7EC74B59-E4E5-8DC1-A816-7E1BDAB99C2A}"/>
              </a:ext>
            </a:extLst>
          </p:cNvPr>
          <p:cNvGrpSpPr>
            <a:grpSpLocks noChangeAspect="1"/>
          </p:cNvGrpSpPr>
          <p:nvPr/>
        </p:nvGrpSpPr>
        <p:grpSpPr>
          <a:xfrm>
            <a:off x="1446410" y="2903050"/>
            <a:ext cx="2663846" cy="2331659"/>
            <a:chOff x="5738186" y="3989260"/>
            <a:chExt cx="3888666" cy="3403744"/>
          </a:xfrm>
        </p:grpSpPr>
        <p:grpSp>
          <p:nvGrpSpPr>
            <p:cNvPr id="6" name="グループ化 5">
              <a:extLst>
                <a:ext uri="{FF2B5EF4-FFF2-40B4-BE49-F238E27FC236}">
                  <a16:creationId xmlns:a16="http://schemas.microsoft.com/office/drawing/2014/main" id="{18EA1192-62B1-8CCE-4663-9405E5BAC9A9}"/>
                </a:ext>
              </a:extLst>
            </p:cNvPr>
            <p:cNvGrpSpPr/>
            <p:nvPr/>
          </p:nvGrpSpPr>
          <p:grpSpPr>
            <a:xfrm>
              <a:off x="5738186" y="3989260"/>
              <a:ext cx="1429668" cy="3403744"/>
              <a:chOff x="2784850" y="1467983"/>
              <a:chExt cx="1429668" cy="3403744"/>
            </a:xfrm>
          </p:grpSpPr>
          <p:cxnSp>
            <p:nvCxnSpPr>
              <p:cNvPr id="8" name="直線コネクタ 7">
                <a:extLst>
                  <a:ext uri="{FF2B5EF4-FFF2-40B4-BE49-F238E27FC236}">
                    <a16:creationId xmlns:a16="http://schemas.microsoft.com/office/drawing/2014/main" id="{2F6C964A-D881-1C14-9A1C-E21063F988CE}"/>
                  </a:ext>
                </a:extLst>
              </p:cNvPr>
              <p:cNvCxnSpPr/>
              <p:nvPr/>
            </p:nvCxnSpPr>
            <p:spPr>
              <a:xfrm>
                <a:off x="4032816" y="2075250"/>
                <a:ext cx="0" cy="208800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27939DD-2EEC-1E39-C20A-3888B8ED516C}"/>
                  </a:ext>
                </a:extLst>
              </p:cNvPr>
              <p:cNvCxnSpPr/>
              <p:nvPr/>
            </p:nvCxnSpPr>
            <p:spPr>
              <a:xfrm flipV="1">
                <a:off x="3018046" y="4141325"/>
                <a:ext cx="1056777" cy="53340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5DF9F87C-7763-D778-5C74-58498AED2DB4}"/>
                  </a:ext>
                </a:extLst>
              </p:cNvPr>
              <p:cNvCxnSpPr/>
              <p:nvPr/>
            </p:nvCxnSpPr>
            <p:spPr>
              <a:xfrm>
                <a:off x="3007886" y="1595727"/>
                <a:ext cx="0" cy="327600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1E3BD44-2C2C-A142-A977-1EFCCA2DA396}"/>
                  </a:ext>
                </a:extLst>
              </p:cNvPr>
              <p:cNvCxnSpPr/>
              <p:nvPr/>
            </p:nvCxnSpPr>
            <p:spPr>
              <a:xfrm flipH="1" flipV="1">
                <a:off x="3018046" y="3611489"/>
                <a:ext cx="1023491" cy="551761"/>
              </a:xfrm>
              <a:prstGeom prst="line">
                <a:avLst/>
              </a:prstGeom>
              <a:ln w="635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1E478D76-9F47-CE55-F903-215F7401C06B}"/>
                  </a:ext>
                </a:extLst>
              </p:cNvPr>
              <p:cNvCxnSpPr/>
              <p:nvPr/>
            </p:nvCxnSpPr>
            <p:spPr>
              <a:xfrm flipV="1">
                <a:off x="2985760" y="3133322"/>
                <a:ext cx="1056777" cy="533401"/>
              </a:xfrm>
              <a:prstGeom prst="line">
                <a:avLst/>
              </a:prstGeom>
              <a:ln w="635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B9B52DC-F329-2388-EE38-B6387789E73F}"/>
                  </a:ext>
                </a:extLst>
              </p:cNvPr>
              <p:cNvCxnSpPr/>
              <p:nvPr/>
            </p:nvCxnSpPr>
            <p:spPr>
              <a:xfrm flipH="1" flipV="1">
                <a:off x="2985760" y="2603486"/>
                <a:ext cx="1023491" cy="551761"/>
              </a:xfrm>
              <a:prstGeom prst="line">
                <a:avLst/>
              </a:prstGeom>
              <a:ln w="635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5424090-A065-EB82-7CA9-FDF57AC758A1}"/>
                  </a:ext>
                </a:extLst>
              </p:cNvPr>
              <p:cNvCxnSpPr/>
              <p:nvPr/>
            </p:nvCxnSpPr>
            <p:spPr>
              <a:xfrm flipV="1">
                <a:off x="2976039" y="2110703"/>
                <a:ext cx="1056777" cy="533401"/>
              </a:xfrm>
              <a:prstGeom prst="line">
                <a:avLst/>
              </a:prstGeom>
              <a:ln w="635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B491E71-57E4-F3D7-F777-3DF17BC208F1}"/>
                  </a:ext>
                </a:extLst>
              </p:cNvPr>
              <p:cNvCxnSpPr/>
              <p:nvPr/>
            </p:nvCxnSpPr>
            <p:spPr>
              <a:xfrm flipH="1" flipV="1">
                <a:off x="2976039" y="1580867"/>
                <a:ext cx="1023491" cy="551761"/>
              </a:xfrm>
              <a:prstGeom prst="line">
                <a:avLst/>
              </a:prstGeom>
              <a:ln w="635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EE37CFCA-C9FE-1F02-0F7A-E7C66A04107F}"/>
                  </a:ext>
                </a:extLst>
              </p:cNvPr>
              <p:cNvSpPr>
                <a:spLocks noChangeAspect="1"/>
              </p:cNvSpPr>
              <p:nvPr/>
            </p:nvSpPr>
            <p:spPr>
              <a:xfrm>
                <a:off x="3847351" y="394341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4" name="楕円 23">
                <a:extLst>
                  <a:ext uri="{FF2B5EF4-FFF2-40B4-BE49-F238E27FC236}">
                    <a16:creationId xmlns:a16="http://schemas.microsoft.com/office/drawing/2014/main" id="{9DFAB81F-5592-5CB5-592D-8027463ED130}"/>
                  </a:ext>
                </a:extLst>
              </p:cNvPr>
              <p:cNvSpPr>
                <a:spLocks noChangeAspect="1"/>
              </p:cNvSpPr>
              <p:nvPr/>
            </p:nvSpPr>
            <p:spPr>
              <a:xfrm>
                <a:off x="2784850" y="344793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5" name="楕円 24">
                <a:extLst>
                  <a:ext uri="{FF2B5EF4-FFF2-40B4-BE49-F238E27FC236}">
                    <a16:creationId xmlns:a16="http://schemas.microsoft.com/office/drawing/2014/main" id="{BAAC38F3-0DDF-D09C-0F82-F7486933A86C}"/>
                  </a:ext>
                </a:extLst>
              </p:cNvPr>
              <p:cNvSpPr>
                <a:spLocks noChangeAspect="1"/>
              </p:cNvSpPr>
              <p:nvPr/>
            </p:nvSpPr>
            <p:spPr>
              <a:xfrm>
                <a:off x="3853025" y="2924447"/>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6" name="楕円 25">
                <a:extLst>
                  <a:ext uri="{FF2B5EF4-FFF2-40B4-BE49-F238E27FC236}">
                    <a16:creationId xmlns:a16="http://schemas.microsoft.com/office/drawing/2014/main" id="{EDE3DC6F-0A5A-CE6C-4FEE-909BC7E96AA8}"/>
                  </a:ext>
                </a:extLst>
              </p:cNvPr>
              <p:cNvSpPr>
                <a:spLocks noChangeAspect="1"/>
              </p:cNvSpPr>
              <p:nvPr/>
            </p:nvSpPr>
            <p:spPr>
              <a:xfrm>
                <a:off x="2793418" y="243993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7" name="楕円 26">
                <a:extLst>
                  <a:ext uri="{FF2B5EF4-FFF2-40B4-BE49-F238E27FC236}">
                    <a16:creationId xmlns:a16="http://schemas.microsoft.com/office/drawing/2014/main" id="{03137632-5082-3975-A78F-97943F9BD056}"/>
                  </a:ext>
                </a:extLst>
              </p:cNvPr>
              <p:cNvSpPr>
                <a:spLocks noChangeAspect="1"/>
              </p:cNvSpPr>
              <p:nvPr/>
            </p:nvSpPr>
            <p:spPr>
              <a:xfrm>
                <a:off x="3854518" y="188151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 name="楕円 27">
                <a:extLst>
                  <a:ext uri="{FF2B5EF4-FFF2-40B4-BE49-F238E27FC236}">
                    <a16:creationId xmlns:a16="http://schemas.microsoft.com/office/drawing/2014/main" id="{C020A0D5-FEAB-E7D8-BD8D-B6EE798F8300}"/>
                  </a:ext>
                </a:extLst>
              </p:cNvPr>
              <p:cNvSpPr>
                <a:spLocks noChangeAspect="1"/>
              </p:cNvSpPr>
              <p:nvPr/>
            </p:nvSpPr>
            <p:spPr>
              <a:xfrm>
                <a:off x="2793418" y="1467983"/>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7" name="線吹き出し 2 29">
              <a:extLst>
                <a:ext uri="{FF2B5EF4-FFF2-40B4-BE49-F238E27FC236}">
                  <a16:creationId xmlns:a16="http://schemas.microsoft.com/office/drawing/2014/main" id="{4AC0375C-432C-6F57-F274-1EDF9A2A1205}"/>
                </a:ext>
              </a:extLst>
            </p:cNvPr>
            <p:cNvSpPr/>
            <p:nvPr/>
          </p:nvSpPr>
          <p:spPr>
            <a:xfrm>
              <a:off x="7226720" y="4715324"/>
              <a:ext cx="2400132" cy="5080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3" name="スライド番号プレースホルダー 2">
            <a:extLst>
              <a:ext uri="{FF2B5EF4-FFF2-40B4-BE49-F238E27FC236}">
                <a16:creationId xmlns:a16="http://schemas.microsoft.com/office/drawing/2014/main" id="{754D043A-75BF-BE8B-486F-A775E41C74E9}"/>
              </a:ext>
            </a:extLst>
          </p:cNvPr>
          <p:cNvSpPr>
            <a:spLocks noGrp="1"/>
          </p:cNvSpPr>
          <p:nvPr>
            <p:ph type="sldNum" sz="quarter" idx="12"/>
          </p:nvPr>
        </p:nvSpPr>
        <p:spPr/>
        <p:txBody>
          <a:bodyPr/>
          <a:lstStyle/>
          <a:p>
            <a:fld id="{2796D4E3-8D06-4B67-9802-8C86ED4D7821}" type="slidenum">
              <a:rPr kumimoji="1" lang="ja-JP" altLang="en-US" smtClean="0"/>
              <a:pPr/>
              <a:t>43</a:t>
            </a:fld>
            <a:endParaRPr kumimoji="1" lang="ja-JP" altLang="en-US" dirty="0"/>
          </a:p>
        </p:txBody>
      </p:sp>
      <p:sp>
        <p:nvSpPr>
          <p:cNvPr id="4" name="タイトル 3">
            <a:extLst>
              <a:ext uri="{FF2B5EF4-FFF2-40B4-BE49-F238E27FC236}">
                <a16:creationId xmlns:a16="http://schemas.microsoft.com/office/drawing/2014/main" id="{685831F5-51EC-0C6D-752D-0B935FB0EC7A}"/>
              </a:ext>
            </a:extLst>
          </p:cNvPr>
          <p:cNvSpPr>
            <a:spLocks noGrp="1"/>
          </p:cNvSpPr>
          <p:nvPr>
            <p:ph type="title"/>
          </p:nvPr>
        </p:nvSpPr>
        <p:spPr>
          <a:xfrm>
            <a:off x="112854" y="1064080"/>
            <a:ext cx="8932039" cy="451901"/>
          </a:xfrm>
        </p:spPr>
        <p:txBody>
          <a:bodyPr>
            <a:noAutofit/>
          </a:bodyPr>
          <a:lstStyle/>
          <a:p>
            <a:r>
              <a:rPr lang="ja-JP" altLang="en-US" sz="3600"/>
              <a:t>大都市圏郊外部の鉄道駅周辺の</a:t>
            </a:r>
            <a:br>
              <a:rPr lang="en-US" altLang="ja-JP" sz="3600" dirty="0"/>
            </a:br>
            <a:r>
              <a:rPr lang="ja-JP" altLang="en-US" sz="3600"/>
              <a:t>収支均衡型公共交通システム</a:t>
            </a:r>
            <a:endParaRPr kumimoji="1" lang="ja-JP" altLang="en-US" sz="3600" dirty="0"/>
          </a:p>
        </p:txBody>
      </p:sp>
      <p:grpSp>
        <p:nvGrpSpPr>
          <p:cNvPr id="78" name="グループ化 77">
            <a:extLst>
              <a:ext uri="{FF2B5EF4-FFF2-40B4-BE49-F238E27FC236}">
                <a16:creationId xmlns:a16="http://schemas.microsoft.com/office/drawing/2014/main" id="{69553947-4AD7-F8D9-019F-2F9E63E3EFAE}"/>
              </a:ext>
            </a:extLst>
          </p:cNvPr>
          <p:cNvGrpSpPr/>
          <p:nvPr/>
        </p:nvGrpSpPr>
        <p:grpSpPr>
          <a:xfrm>
            <a:off x="649832" y="3988567"/>
            <a:ext cx="8129527" cy="1574156"/>
            <a:chOff x="202978" y="4082526"/>
            <a:chExt cx="8830935" cy="1668075"/>
          </a:xfrm>
        </p:grpSpPr>
        <p:grpSp>
          <p:nvGrpSpPr>
            <p:cNvPr id="81" name="グループ化 80">
              <a:extLst>
                <a:ext uri="{FF2B5EF4-FFF2-40B4-BE49-F238E27FC236}">
                  <a16:creationId xmlns:a16="http://schemas.microsoft.com/office/drawing/2014/main" id="{93BD59F1-543A-C130-15B1-87DDD7D66FA9}"/>
                </a:ext>
              </a:extLst>
            </p:cNvPr>
            <p:cNvGrpSpPr/>
            <p:nvPr/>
          </p:nvGrpSpPr>
          <p:grpSpPr>
            <a:xfrm>
              <a:off x="1120248" y="5269971"/>
              <a:ext cx="7290000" cy="1429"/>
              <a:chOff x="614433" y="6691389"/>
              <a:chExt cx="7739585" cy="1905"/>
            </a:xfrm>
          </p:grpSpPr>
          <p:cxnSp>
            <p:nvCxnSpPr>
              <p:cNvPr id="98" name="直線コネクタ 97">
                <a:extLst>
                  <a:ext uri="{FF2B5EF4-FFF2-40B4-BE49-F238E27FC236}">
                    <a16:creationId xmlns:a16="http://schemas.microsoft.com/office/drawing/2014/main" id="{A24A6E14-9A42-0FAB-C44A-5356C05A56A4}"/>
                  </a:ext>
                </a:extLst>
              </p:cNvPr>
              <p:cNvCxnSpPr/>
              <p:nvPr/>
            </p:nvCxnSpPr>
            <p:spPr>
              <a:xfrm>
                <a:off x="614433" y="6691389"/>
                <a:ext cx="7735973" cy="0"/>
              </a:xfrm>
              <a:prstGeom prst="line">
                <a:avLst/>
              </a:prstGeom>
              <a:ln w="88900" cap="flat">
                <a:solidFill>
                  <a:srgbClr val="102961"/>
                </a:solidFill>
                <a:prstDash val="dash"/>
                <a:round/>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85BB4FCC-3B65-01A7-6173-6F314FC652AD}"/>
                  </a:ext>
                </a:extLst>
              </p:cNvPr>
              <p:cNvCxnSpPr/>
              <p:nvPr/>
            </p:nvCxnSpPr>
            <p:spPr>
              <a:xfrm>
                <a:off x="618045" y="6693294"/>
                <a:ext cx="7735973" cy="0"/>
              </a:xfrm>
              <a:prstGeom prst="line">
                <a:avLst/>
              </a:prstGeom>
              <a:ln w="104775" cap="rnd" cmpd="dbl">
                <a:solidFill>
                  <a:srgbClr val="102961"/>
                </a:solidFill>
                <a:round/>
              </a:ln>
            </p:spPr>
            <p:style>
              <a:lnRef idx="1">
                <a:schemeClr val="accent1"/>
              </a:lnRef>
              <a:fillRef idx="0">
                <a:schemeClr val="accent1"/>
              </a:fillRef>
              <a:effectRef idx="0">
                <a:schemeClr val="accent1"/>
              </a:effectRef>
              <a:fontRef idx="minor">
                <a:schemeClr val="tx1"/>
              </a:fontRef>
            </p:style>
          </p:cxnSp>
        </p:grpSp>
        <p:sp>
          <p:nvSpPr>
            <p:cNvPr id="82" name="線吹き出し 2 32">
              <a:extLst>
                <a:ext uri="{FF2B5EF4-FFF2-40B4-BE49-F238E27FC236}">
                  <a16:creationId xmlns:a16="http://schemas.microsoft.com/office/drawing/2014/main" id="{BA8609C0-4DAA-4CC9-1607-5D703034837D}"/>
                </a:ext>
              </a:extLst>
            </p:cNvPr>
            <p:cNvSpPr/>
            <p:nvPr/>
          </p:nvSpPr>
          <p:spPr>
            <a:xfrm>
              <a:off x="1328844" y="5369570"/>
              <a:ext cx="1591917" cy="381031"/>
            </a:xfrm>
            <a:prstGeom prst="callout2">
              <a:avLst>
                <a:gd name="adj1" fmla="val 51604"/>
                <a:gd name="adj2" fmla="val 18852"/>
                <a:gd name="adj3" fmla="val 48747"/>
                <a:gd name="adj4" fmla="val 9199"/>
                <a:gd name="adj5" fmla="val 16529"/>
                <a:gd name="adj6" fmla="val 790"/>
              </a:avLst>
            </a:prstGeom>
            <a:noFill/>
            <a:ln w="25400">
              <a:solidFill>
                <a:srgbClr val="771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8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鉄道駅</a:t>
              </a:r>
              <a:endParaRPr lang="ja-JP" altLang="en-US"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3" name="ひし形 82">
              <a:extLst>
                <a:ext uri="{FF2B5EF4-FFF2-40B4-BE49-F238E27FC236}">
                  <a16:creationId xmlns:a16="http://schemas.microsoft.com/office/drawing/2014/main" id="{CE384C04-387B-CE62-D78E-DF142D3D4E69}"/>
                </a:ext>
              </a:extLst>
            </p:cNvPr>
            <p:cNvSpPr>
              <a:spLocks noChangeAspect="1"/>
            </p:cNvSpPr>
            <p:nvPr/>
          </p:nvSpPr>
          <p:spPr>
            <a:xfrm>
              <a:off x="1015372" y="5047084"/>
              <a:ext cx="431071" cy="43107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013"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pic>
          <p:nvPicPr>
            <p:cNvPr id="84" name="図 83">
              <a:extLst>
                <a:ext uri="{FF2B5EF4-FFF2-40B4-BE49-F238E27FC236}">
                  <a16:creationId xmlns:a16="http://schemas.microsoft.com/office/drawing/2014/main" id="{09C6D493-2B6F-33BC-42F7-F2192B669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172" y="4728496"/>
              <a:ext cx="739178" cy="739178"/>
            </a:xfrm>
            <a:prstGeom prst="rect">
              <a:avLst/>
            </a:prstGeom>
            <a:solidFill>
              <a:schemeClr val="bg1"/>
            </a:solidFill>
          </p:spPr>
        </p:pic>
        <p:sp>
          <p:nvSpPr>
            <p:cNvPr id="85" name="線吹き出し 2 32">
              <a:extLst>
                <a:ext uri="{FF2B5EF4-FFF2-40B4-BE49-F238E27FC236}">
                  <a16:creationId xmlns:a16="http://schemas.microsoft.com/office/drawing/2014/main" id="{C01D0877-6307-6719-7802-687E6A1DA579}"/>
                </a:ext>
              </a:extLst>
            </p:cNvPr>
            <p:cNvSpPr/>
            <p:nvPr/>
          </p:nvSpPr>
          <p:spPr>
            <a:xfrm>
              <a:off x="7372352" y="4082526"/>
              <a:ext cx="1661561" cy="381031"/>
            </a:xfrm>
            <a:prstGeom prst="callout2">
              <a:avLst>
                <a:gd name="adj1" fmla="val 116107"/>
                <a:gd name="adj2" fmla="val 55499"/>
                <a:gd name="adj3" fmla="val 151978"/>
                <a:gd name="adj4" fmla="val 55728"/>
                <a:gd name="adj5" fmla="val 188144"/>
                <a:gd name="adj6" fmla="val 5197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大都市の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defRPr/>
              </a:pP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都心部</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7" name="下矢印 34">
              <a:extLst>
                <a:ext uri="{FF2B5EF4-FFF2-40B4-BE49-F238E27FC236}">
                  <a16:creationId xmlns:a16="http://schemas.microsoft.com/office/drawing/2014/main" id="{6ED76E92-E647-F4DF-41DD-9B2534DA5044}"/>
                </a:ext>
              </a:extLst>
            </p:cNvPr>
            <p:cNvSpPr/>
            <p:nvPr/>
          </p:nvSpPr>
          <p:spPr>
            <a:xfrm rot="16200000">
              <a:off x="4683711" y="2304092"/>
              <a:ext cx="431071" cy="5381426"/>
            </a:xfrm>
            <a:prstGeom prst="downArrow">
              <a:avLst/>
            </a:prstGeom>
            <a:solidFill>
              <a:srgbClr val="102961"/>
            </a:solidFill>
            <a:ln w="1270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defRPr/>
              </a:pPr>
              <a:endParaRPr lang="ja-JP" altLang="en-US" sz="1800" dirty="0">
                <a:solidFill>
                  <a:srgbClr val="F07F09">
                    <a:lumMod val="60000"/>
                    <a:lumOff val="40000"/>
                  </a:srgb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88" name="グループ化 87">
              <a:extLst>
                <a:ext uri="{FF2B5EF4-FFF2-40B4-BE49-F238E27FC236}">
                  <a16:creationId xmlns:a16="http://schemas.microsoft.com/office/drawing/2014/main" id="{C2D05D95-2E43-F966-E58D-98EC49CEB7D0}"/>
                </a:ext>
              </a:extLst>
            </p:cNvPr>
            <p:cNvGrpSpPr/>
            <p:nvPr/>
          </p:nvGrpSpPr>
          <p:grpSpPr>
            <a:xfrm>
              <a:off x="4885103" y="4096649"/>
              <a:ext cx="1420200" cy="783240"/>
              <a:chOff x="5766125" y="4125744"/>
              <a:chExt cx="1893600" cy="1044318"/>
            </a:xfrm>
          </p:grpSpPr>
          <p:pic>
            <p:nvPicPr>
              <p:cNvPr id="93" name="図 92">
                <a:extLst>
                  <a:ext uri="{FF2B5EF4-FFF2-40B4-BE49-F238E27FC236}">
                    <a16:creationId xmlns:a16="http://schemas.microsoft.com/office/drawing/2014/main" id="{DA8F6D34-0BC0-1D6C-F8B2-61CD31D70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66125" y="4125744"/>
                <a:ext cx="946799" cy="1044318"/>
              </a:xfrm>
              <a:prstGeom prst="rect">
                <a:avLst/>
              </a:prstGeom>
              <a:noFill/>
              <a:ln>
                <a:noFill/>
              </a:ln>
              <a:effectLst>
                <a:softEdge rad="12700"/>
              </a:effectLst>
            </p:spPr>
          </p:pic>
          <p:grpSp>
            <p:nvGrpSpPr>
              <p:cNvPr id="94" name="グループ化 93">
                <a:extLst>
                  <a:ext uri="{FF2B5EF4-FFF2-40B4-BE49-F238E27FC236}">
                    <a16:creationId xmlns:a16="http://schemas.microsoft.com/office/drawing/2014/main" id="{27642438-265C-F129-64A4-9322BAAADC95}"/>
                  </a:ext>
                </a:extLst>
              </p:cNvPr>
              <p:cNvGrpSpPr/>
              <p:nvPr/>
            </p:nvGrpSpPr>
            <p:grpSpPr>
              <a:xfrm>
                <a:off x="6712925" y="4192061"/>
                <a:ext cx="946800" cy="946800"/>
                <a:chOff x="6598623" y="4130517"/>
                <a:chExt cx="946800" cy="946800"/>
              </a:xfrm>
            </p:grpSpPr>
            <p:pic>
              <p:nvPicPr>
                <p:cNvPr id="96" name="図 95">
                  <a:extLst>
                    <a:ext uri="{FF2B5EF4-FFF2-40B4-BE49-F238E27FC236}">
                      <a16:creationId xmlns:a16="http://schemas.microsoft.com/office/drawing/2014/main" id="{109BDF89-0317-1CA5-B08A-62E8F41C7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623" y="4130517"/>
                  <a:ext cx="946800" cy="946800"/>
                </a:xfrm>
                <a:prstGeom prst="rect">
                  <a:avLst/>
                </a:prstGeom>
              </p:spPr>
            </p:pic>
            <p:pic>
              <p:nvPicPr>
                <p:cNvPr id="97" name="図 96">
                  <a:extLst>
                    <a:ext uri="{FF2B5EF4-FFF2-40B4-BE49-F238E27FC236}">
                      <a16:creationId xmlns:a16="http://schemas.microsoft.com/office/drawing/2014/main" id="{A5544EC5-CE4D-8DC7-1B73-630A5B521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31" y="4334607"/>
                  <a:ext cx="310011" cy="310011"/>
                </a:xfrm>
                <a:prstGeom prst="rect">
                  <a:avLst/>
                </a:prstGeom>
              </p:spPr>
            </p:pic>
          </p:grpSp>
        </p:grpSp>
        <p:pic>
          <p:nvPicPr>
            <p:cNvPr id="89" name="図 88">
              <a:extLst>
                <a:ext uri="{FF2B5EF4-FFF2-40B4-BE49-F238E27FC236}">
                  <a16:creationId xmlns:a16="http://schemas.microsoft.com/office/drawing/2014/main" id="{E2C2B360-0D3F-156D-8715-D8126F004CB0}"/>
                </a:ext>
              </a:extLst>
            </p:cNvPr>
            <p:cNvPicPr>
              <a:picLocks noChangeAspect="1"/>
            </p:cNvPicPr>
            <p:nvPr/>
          </p:nvPicPr>
          <p:blipFill rotWithShape="1">
            <a:blip r:embed="rId7">
              <a:extLst>
                <a:ext uri="{28A0092B-C50C-407E-A947-70E740481C1C}">
                  <a14:useLocalDpi xmlns:a14="http://schemas.microsoft.com/office/drawing/2010/main" val="0"/>
                </a:ext>
              </a:extLst>
            </a:blip>
            <a:srcRect l="-5170" r="-4554"/>
            <a:stretch/>
          </p:blipFill>
          <p:spPr>
            <a:xfrm flipH="1">
              <a:off x="3832982" y="4544354"/>
              <a:ext cx="736970" cy="671049"/>
            </a:xfrm>
            <a:prstGeom prst="rect">
              <a:avLst/>
            </a:prstGeom>
            <a:solidFill>
              <a:schemeClr val="bg1"/>
            </a:solidFill>
          </p:spPr>
        </p:pic>
        <p:sp>
          <p:nvSpPr>
            <p:cNvPr id="91" name="正方形/長方形 90">
              <a:extLst>
                <a:ext uri="{FF2B5EF4-FFF2-40B4-BE49-F238E27FC236}">
                  <a16:creationId xmlns:a16="http://schemas.microsoft.com/office/drawing/2014/main" id="{115EA6F1-89D3-0926-E36F-1DD908A3FFF8}"/>
                </a:ext>
              </a:extLst>
            </p:cNvPr>
            <p:cNvSpPr/>
            <p:nvPr/>
          </p:nvSpPr>
          <p:spPr>
            <a:xfrm>
              <a:off x="3878175" y="5446746"/>
              <a:ext cx="1717028" cy="296797"/>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defRPr/>
              </a:pP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20 - 40 [km]</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2" name="左大かっこ 91">
              <a:extLst>
                <a:ext uri="{FF2B5EF4-FFF2-40B4-BE49-F238E27FC236}">
                  <a16:creationId xmlns:a16="http://schemas.microsoft.com/office/drawing/2014/main" id="{7D05DF85-A8EB-D925-30BA-B6C412EC8BE0}"/>
                </a:ext>
              </a:extLst>
            </p:cNvPr>
            <p:cNvSpPr/>
            <p:nvPr/>
          </p:nvSpPr>
          <p:spPr>
            <a:xfrm rot="16200000">
              <a:off x="4635822" y="2233414"/>
              <a:ext cx="94794" cy="6912000"/>
            </a:xfrm>
            <a:prstGeom prst="leftBracket">
              <a:avLst/>
            </a:prstGeom>
            <a:ln w="25400">
              <a:solidFill>
                <a:srgbClr val="10296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sz="1013">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pic>
          <p:nvPicPr>
            <p:cNvPr id="86" name="図 85">
              <a:extLst>
                <a:ext uri="{FF2B5EF4-FFF2-40B4-BE49-F238E27FC236}">
                  <a16:creationId xmlns:a16="http://schemas.microsoft.com/office/drawing/2014/main" id="{B486E719-63B7-802C-4905-71B4086AB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978" y="4825074"/>
              <a:ext cx="770669" cy="770669"/>
            </a:xfrm>
            <a:prstGeom prst="rect">
              <a:avLst/>
            </a:prstGeom>
            <a:noFill/>
          </p:spPr>
        </p:pic>
      </p:grpSp>
      <p:pic>
        <p:nvPicPr>
          <p:cNvPr id="57" name="図 56">
            <a:extLst>
              <a:ext uri="{FF2B5EF4-FFF2-40B4-BE49-F238E27FC236}">
                <a16:creationId xmlns:a16="http://schemas.microsoft.com/office/drawing/2014/main" id="{92A1027F-4F89-0404-62C7-85A155EBF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6878" y="2572780"/>
            <a:ext cx="354809" cy="363722"/>
          </a:xfrm>
          <a:prstGeom prst="rect">
            <a:avLst/>
          </a:prstGeom>
          <a:noFill/>
        </p:spPr>
      </p:pic>
      <p:pic>
        <p:nvPicPr>
          <p:cNvPr id="11" name="図 10">
            <a:extLst>
              <a:ext uri="{FF2B5EF4-FFF2-40B4-BE49-F238E27FC236}">
                <a16:creationId xmlns:a16="http://schemas.microsoft.com/office/drawing/2014/main" id="{1B8464F0-42C8-E492-A9AF-99E9682B58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1703" y="2887282"/>
            <a:ext cx="354809" cy="363722"/>
          </a:xfrm>
          <a:prstGeom prst="rect">
            <a:avLst/>
          </a:prstGeom>
          <a:noFill/>
        </p:spPr>
      </p:pic>
      <p:pic>
        <p:nvPicPr>
          <p:cNvPr id="12" name="図 11">
            <a:extLst>
              <a:ext uri="{FF2B5EF4-FFF2-40B4-BE49-F238E27FC236}">
                <a16:creationId xmlns:a16="http://schemas.microsoft.com/office/drawing/2014/main" id="{B4BC878A-E8E0-694C-67B8-1FADB01D7D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1703" y="3594001"/>
            <a:ext cx="354809" cy="363722"/>
          </a:xfrm>
          <a:prstGeom prst="rect">
            <a:avLst/>
          </a:prstGeom>
          <a:noFill/>
        </p:spPr>
      </p:pic>
      <p:pic>
        <p:nvPicPr>
          <p:cNvPr id="13" name="図 12">
            <a:extLst>
              <a:ext uri="{FF2B5EF4-FFF2-40B4-BE49-F238E27FC236}">
                <a16:creationId xmlns:a16="http://schemas.microsoft.com/office/drawing/2014/main" id="{95082CB7-C06D-30AC-C426-B8F0909694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6458" y="3251691"/>
            <a:ext cx="354809" cy="363722"/>
          </a:xfrm>
          <a:prstGeom prst="rect">
            <a:avLst/>
          </a:prstGeom>
          <a:noFill/>
        </p:spPr>
      </p:pic>
      <p:pic>
        <p:nvPicPr>
          <p:cNvPr id="14" name="図 13">
            <a:extLst>
              <a:ext uri="{FF2B5EF4-FFF2-40B4-BE49-F238E27FC236}">
                <a16:creationId xmlns:a16="http://schemas.microsoft.com/office/drawing/2014/main" id="{C6C8A9EA-CD0D-B029-B82F-FB20466CAD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6458" y="3919238"/>
            <a:ext cx="354809" cy="363722"/>
          </a:xfrm>
          <a:prstGeom prst="rect">
            <a:avLst/>
          </a:prstGeom>
          <a:noFill/>
        </p:spPr>
      </p:pic>
      <p:pic>
        <p:nvPicPr>
          <p:cNvPr id="15" name="図 14">
            <a:extLst>
              <a:ext uri="{FF2B5EF4-FFF2-40B4-BE49-F238E27FC236}">
                <a16:creationId xmlns:a16="http://schemas.microsoft.com/office/drawing/2014/main" id="{2DC471D6-A406-F38E-C27E-EFB9E224CF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829" y="4271950"/>
            <a:ext cx="354809" cy="363722"/>
          </a:xfrm>
          <a:prstGeom prst="rect">
            <a:avLst/>
          </a:prstGeom>
          <a:noFill/>
        </p:spPr>
      </p:pic>
      <p:sp>
        <p:nvSpPr>
          <p:cNvPr id="9" name="線吹き出し 2 29">
            <a:extLst>
              <a:ext uri="{FF2B5EF4-FFF2-40B4-BE49-F238E27FC236}">
                <a16:creationId xmlns:a16="http://schemas.microsoft.com/office/drawing/2014/main" id="{FE55A93C-CB45-B8E8-B2A8-59DD1661242B}"/>
              </a:ext>
            </a:extLst>
          </p:cNvPr>
          <p:cNvSpPr/>
          <p:nvPr/>
        </p:nvSpPr>
        <p:spPr>
          <a:xfrm>
            <a:off x="1507244" y="2504582"/>
            <a:ext cx="1350908" cy="295577"/>
          </a:xfrm>
          <a:prstGeom prst="callout2">
            <a:avLst>
              <a:gd name="adj1" fmla="val 88253"/>
              <a:gd name="adj2" fmla="val 22863"/>
              <a:gd name="adj3" fmla="val 121349"/>
              <a:gd name="adj4" fmla="val 22533"/>
              <a:gd name="adj5" fmla="val 144420"/>
              <a:gd name="adj6" fmla="val 11878"/>
            </a:avLst>
          </a:prstGeom>
          <a:noFill/>
          <a:ln w="25400">
            <a:solidFill>
              <a:srgbClr val="771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kumimoji="0" lang="ja-JP" altLang="en-US" sz="165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居住地</a:t>
            </a:r>
            <a:endParaRPr kumimoji="0" lang="en-US" altLang="ja-JP" sz="165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0" name="正方形/長方形 9">
            <a:extLst>
              <a:ext uri="{FF2B5EF4-FFF2-40B4-BE49-F238E27FC236}">
                <a16:creationId xmlns:a16="http://schemas.microsoft.com/office/drawing/2014/main" id="{8619B16C-B9B7-E839-DBB1-B221D15E91FE}"/>
              </a:ext>
            </a:extLst>
          </p:cNvPr>
          <p:cNvSpPr/>
          <p:nvPr/>
        </p:nvSpPr>
        <p:spPr>
          <a:xfrm>
            <a:off x="360357" y="2036940"/>
            <a:ext cx="2791394" cy="398941"/>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257175" fontAlgn="auto">
              <a:spcBef>
                <a:spcPts val="0"/>
              </a:spcBef>
              <a:spcAft>
                <a:spcPts val="0"/>
              </a:spcAft>
              <a:defRPr/>
            </a:pPr>
            <a:r>
              <a:rPr lang="ja-JP" altLang="en-US" sz="21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大都市圏 郊外部</a:t>
            </a:r>
            <a:endParaRPr lang="en-US" altLang="ja-JP" sz="21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29" name="グループ化 28">
            <a:extLst>
              <a:ext uri="{FF2B5EF4-FFF2-40B4-BE49-F238E27FC236}">
                <a16:creationId xmlns:a16="http://schemas.microsoft.com/office/drawing/2014/main" id="{6E33A022-BBB9-2CB4-81C1-4A2D032D0BF0}"/>
              </a:ext>
            </a:extLst>
          </p:cNvPr>
          <p:cNvGrpSpPr>
            <a:grpSpLocks noChangeAspect="1"/>
          </p:cNvGrpSpPr>
          <p:nvPr/>
        </p:nvGrpSpPr>
        <p:grpSpPr>
          <a:xfrm>
            <a:off x="1433743" y="2881271"/>
            <a:ext cx="1001972" cy="2387519"/>
            <a:chOff x="7672704" y="2211213"/>
            <a:chExt cx="1135694" cy="2706156"/>
          </a:xfrm>
        </p:grpSpPr>
        <p:sp>
          <p:nvSpPr>
            <p:cNvPr id="30" name="正方形/長方形 29">
              <a:extLst>
                <a:ext uri="{FF2B5EF4-FFF2-40B4-BE49-F238E27FC236}">
                  <a16:creationId xmlns:a16="http://schemas.microsoft.com/office/drawing/2014/main" id="{D3BA777E-F3D2-654A-6604-7421D91F7092}"/>
                </a:ext>
              </a:extLst>
            </p:cNvPr>
            <p:cNvSpPr/>
            <p:nvPr/>
          </p:nvSpPr>
          <p:spPr>
            <a:xfrm>
              <a:off x="7686511" y="453974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1" name="正方形/長方形 30">
              <a:extLst>
                <a:ext uri="{FF2B5EF4-FFF2-40B4-BE49-F238E27FC236}">
                  <a16:creationId xmlns:a16="http://schemas.microsoft.com/office/drawing/2014/main" id="{92BB2AE5-DACF-0CAD-C921-FCC10F42C35F}"/>
                </a:ext>
              </a:extLst>
            </p:cNvPr>
            <p:cNvSpPr/>
            <p:nvPr/>
          </p:nvSpPr>
          <p:spPr>
            <a:xfrm>
              <a:off x="8498880" y="4125019"/>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2" name="正方形/長方形 31">
              <a:extLst>
                <a:ext uri="{FF2B5EF4-FFF2-40B4-BE49-F238E27FC236}">
                  <a16:creationId xmlns:a16="http://schemas.microsoft.com/office/drawing/2014/main" id="{F5279923-E4FF-C761-56C3-A202A4495764}"/>
                </a:ext>
              </a:extLst>
            </p:cNvPr>
            <p:cNvSpPr/>
            <p:nvPr/>
          </p:nvSpPr>
          <p:spPr>
            <a:xfrm>
              <a:off x="7679335" y="3740000"/>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3</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 name="正方形/長方形 32">
              <a:extLst>
                <a:ext uri="{FF2B5EF4-FFF2-40B4-BE49-F238E27FC236}">
                  <a16:creationId xmlns:a16="http://schemas.microsoft.com/office/drawing/2014/main" id="{B123A935-E970-B102-7996-150009C7875C}"/>
                </a:ext>
              </a:extLst>
            </p:cNvPr>
            <p:cNvSpPr/>
            <p:nvPr/>
          </p:nvSpPr>
          <p:spPr>
            <a:xfrm>
              <a:off x="8492249" y="333970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4" name="正方形/長方形 33">
              <a:extLst>
                <a:ext uri="{FF2B5EF4-FFF2-40B4-BE49-F238E27FC236}">
                  <a16:creationId xmlns:a16="http://schemas.microsoft.com/office/drawing/2014/main" id="{136F4053-F96F-566F-C345-205AD4119886}"/>
                </a:ext>
              </a:extLst>
            </p:cNvPr>
            <p:cNvSpPr/>
            <p:nvPr/>
          </p:nvSpPr>
          <p:spPr>
            <a:xfrm>
              <a:off x="7672704" y="2954685"/>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5</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 name="正方形/長方形 34">
              <a:extLst>
                <a:ext uri="{FF2B5EF4-FFF2-40B4-BE49-F238E27FC236}">
                  <a16:creationId xmlns:a16="http://schemas.microsoft.com/office/drawing/2014/main" id="{FD553FAA-759A-F3C5-3968-3B5C07C39FB0}"/>
                </a:ext>
              </a:extLst>
            </p:cNvPr>
            <p:cNvSpPr/>
            <p:nvPr/>
          </p:nvSpPr>
          <p:spPr>
            <a:xfrm>
              <a:off x="8492249" y="252295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6" name="正方形/長方形 35">
              <a:extLst>
                <a:ext uri="{FF2B5EF4-FFF2-40B4-BE49-F238E27FC236}">
                  <a16:creationId xmlns:a16="http://schemas.microsoft.com/office/drawing/2014/main" id="{EC45ED98-DFC9-5FE9-FEDA-CC5199641EB6}"/>
                </a:ext>
              </a:extLst>
            </p:cNvPr>
            <p:cNvSpPr/>
            <p:nvPr/>
          </p:nvSpPr>
          <p:spPr>
            <a:xfrm>
              <a:off x="7672704" y="2211213"/>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7</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37" name="正方形/長方形 36">
            <a:extLst>
              <a:ext uri="{FF2B5EF4-FFF2-40B4-BE49-F238E27FC236}">
                <a16:creationId xmlns:a16="http://schemas.microsoft.com/office/drawing/2014/main" id="{D05316F9-A229-F116-EB07-8099D8C3AFD8}"/>
              </a:ext>
            </a:extLst>
          </p:cNvPr>
          <p:cNvSpPr/>
          <p:nvPr/>
        </p:nvSpPr>
        <p:spPr>
          <a:xfrm>
            <a:off x="186478" y="3919238"/>
            <a:ext cx="782442" cy="307013"/>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defRPr/>
            </a:pPr>
            <a:r>
              <a:rPr lang="en-US" altLang="ja-JP"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Bus</a:t>
            </a:r>
          </a:p>
        </p:txBody>
      </p:sp>
      <p:pic>
        <p:nvPicPr>
          <p:cNvPr id="38" name="図 37" descr="アイコン&#10;&#10;自動的に生成された説明">
            <a:extLst>
              <a:ext uri="{FF2B5EF4-FFF2-40B4-BE49-F238E27FC236}">
                <a16:creationId xmlns:a16="http://schemas.microsoft.com/office/drawing/2014/main" id="{93A51C58-B31C-B497-54FE-7F6960644C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99386" y="3805908"/>
            <a:ext cx="670119" cy="670119"/>
          </a:xfrm>
          <a:prstGeom prst="rect">
            <a:avLst/>
          </a:prstGeom>
        </p:spPr>
      </p:pic>
      <p:sp>
        <p:nvSpPr>
          <p:cNvPr id="40" name="正方形/長方形 39">
            <a:extLst>
              <a:ext uri="{FF2B5EF4-FFF2-40B4-BE49-F238E27FC236}">
                <a16:creationId xmlns:a16="http://schemas.microsoft.com/office/drawing/2014/main" id="{5EB419BF-E685-2B45-6F59-12DD5EC5D031}"/>
              </a:ext>
            </a:extLst>
          </p:cNvPr>
          <p:cNvSpPr/>
          <p:nvPr/>
        </p:nvSpPr>
        <p:spPr>
          <a:xfrm>
            <a:off x="2454088" y="3435522"/>
            <a:ext cx="1644158" cy="422045"/>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lvl="0">
              <a:defRPr/>
            </a:pPr>
            <a:r>
              <a:rPr lang="ja-JP" altLang="en-US" sz="180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対象地域</a:t>
            </a:r>
            <a:endParaRPr lang="en-US" altLang="ja-JP"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 name="正方形/長方形 40">
            <a:extLst>
              <a:ext uri="{FF2B5EF4-FFF2-40B4-BE49-F238E27FC236}">
                <a16:creationId xmlns:a16="http://schemas.microsoft.com/office/drawing/2014/main" id="{45CAE061-F0C8-EDC9-7BDC-F4B32A5577BF}"/>
              </a:ext>
            </a:extLst>
          </p:cNvPr>
          <p:cNvSpPr/>
          <p:nvPr/>
        </p:nvSpPr>
        <p:spPr>
          <a:xfrm>
            <a:off x="2530562" y="4107344"/>
            <a:ext cx="1160810" cy="422045"/>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lvl="0">
              <a:defRPr/>
            </a:pPr>
            <a:r>
              <a:rPr lang="ja-JP" altLang="en-US" sz="1800">
                <a:solidFill>
                  <a:schemeClr val="tx1">
                    <a:lumMod val="65000"/>
                    <a:lumOff val="3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路線設定が可能な道路網</a:t>
            </a:r>
            <a:endParaRPr lang="en-US" altLang="ja-JP" sz="1800" dirty="0">
              <a:solidFill>
                <a:schemeClr val="tx1">
                  <a:lumMod val="65000"/>
                  <a:lumOff val="3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Tree>
    <p:extLst>
      <p:ext uri="{BB962C8B-B14F-4D97-AF65-F5344CB8AC3E}">
        <p14:creationId xmlns:p14="http://schemas.microsoft.com/office/powerpoint/2010/main" val="1061467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楕円 54">
            <a:extLst>
              <a:ext uri="{FF2B5EF4-FFF2-40B4-BE49-F238E27FC236}">
                <a16:creationId xmlns:a16="http://schemas.microsoft.com/office/drawing/2014/main" id="{B0458B74-5803-C9A3-A4D8-D426DAC76897}"/>
              </a:ext>
            </a:extLst>
          </p:cNvPr>
          <p:cNvSpPr/>
          <p:nvPr/>
        </p:nvSpPr>
        <p:spPr>
          <a:xfrm>
            <a:off x="441089" y="2903050"/>
            <a:ext cx="2391998" cy="2147452"/>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62" name="グループ化 61">
            <a:extLst>
              <a:ext uri="{FF2B5EF4-FFF2-40B4-BE49-F238E27FC236}">
                <a16:creationId xmlns:a16="http://schemas.microsoft.com/office/drawing/2014/main" id="{A98946CD-D603-18ED-CF66-E281B8DBBC64}"/>
              </a:ext>
            </a:extLst>
          </p:cNvPr>
          <p:cNvGrpSpPr/>
          <p:nvPr/>
        </p:nvGrpSpPr>
        <p:grpSpPr>
          <a:xfrm>
            <a:off x="1446410" y="2903050"/>
            <a:ext cx="979363" cy="2331659"/>
            <a:chOff x="2784850" y="1467983"/>
            <a:chExt cx="1429668" cy="3403744"/>
          </a:xfrm>
        </p:grpSpPr>
        <p:cxnSp>
          <p:nvCxnSpPr>
            <p:cNvPr id="64" name="直線コネクタ 63">
              <a:extLst>
                <a:ext uri="{FF2B5EF4-FFF2-40B4-BE49-F238E27FC236}">
                  <a16:creationId xmlns:a16="http://schemas.microsoft.com/office/drawing/2014/main" id="{E4BE3C2D-D88C-0617-76DD-1CC6349BAADA}"/>
                </a:ext>
              </a:extLst>
            </p:cNvPr>
            <p:cNvCxnSpPr/>
            <p:nvPr/>
          </p:nvCxnSpPr>
          <p:spPr>
            <a:xfrm>
              <a:off x="4032816" y="2075250"/>
              <a:ext cx="0" cy="208800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96EBEE9D-9C27-ADA6-791B-EC480ED5F37B}"/>
                </a:ext>
              </a:extLst>
            </p:cNvPr>
            <p:cNvCxnSpPr/>
            <p:nvPr/>
          </p:nvCxnSpPr>
          <p:spPr>
            <a:xfrm flipV="1">
              <a:off x="3018046" y="4141325"/>
              <a:ext cx="1056777" cy="533401"/>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535D7538-A170-4FC7-AA2A-54BA25C94B0F}"/>
                </a:ext>
              </a:extLst>
            </p:cNvPr>
            <p:cNvCxnSpPr/>
            <p:nvPr/>
          </p:nvCxnSpPr>
          <p:spPr>
            <a:xfrm>
              <a:off x="3007886" y="1595727"/>
              <a:ext cx="0" cy="3276000"/>
            </a:xfrm>
            <a:prstGeom prst="line">
              <a:avLst/>
            </a:prstGeom>
            <a:ln w="635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56678C64-F4BB-F575-14DD-9817E7CCAD0D}"/>
                </a:ext>
              </a:extLst>
            </p:cNvPr>
            <p:cNvCxnSpPr/>
            <p:nvPr/>
          </p:nvCxnSpPr>
          <p:spPr>
            <a:xfrm flipH="1" flipV="1">
              <a:off x="3018046" y="3611489"/>
              <a:ext cx="1023491" cy="551761"/>
            </a:xfrm>
            <a:prstGeom prst="line">
              <a:avLst/>
            </a:prstGeom>
            <a:ln w="635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1DE5F7E4-A9A3-F187-D6B2-F6CF88AA50BD}"/>
                </a:ext>
              </a:extLst>
            </p:cNvPr>
            <p:cNvCxnSpPr/>
            <p:nvPr/>
          </p:nvCxnSpPr>
          <p:spPr>
            <a:xfrm flipV="1">
              <a:off x="2985760" y="3133322"/>
              <a:ext cx="1056777" cy="533401"/>
            </a:xfrm>
            <a:prstGeom prst="line">
              <a:avLst/>
            </a:prstGeom>
            <a:ln w="635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29E63CE4-F6DB-08D2-888D-CC17FA6E90E4}"/>
                </a:ext>
              </a:extLst>
            </p:cNvPr>
            <p:cNvCxnSpPr/>
            <p:nvPr/>
          </p:nvCxnSpPr>
          <p:spPr>
            <a:xfrm flipH="1" flipV="1">
              <a:off x="2985760" y="2603486"/>
              <a:ext cx="1023491" cy="551761"/>
            </a:xfrm>
            <a:prstGeom prst="line">
              <a:avLst/>
            </a:prstGeom>
            <a:ln w="635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538FD501-ABFD-36F8-57DB-613B01685BAA}"/>
                </a:ext>
              </a:extLst>
            </p:cNvPr>
            <p:cNvCxnSpPr/>
            <p:nvPr/>
          </p:nvCxnSpPr>
          <p:spPr>
            <a:xfrm flipV="1">
              <a:off x="2976039" y="2110703"/>
              <a:ext cx="1056777" cy="533401"/>
            </a:xfrm>
            <a:prstGeom prst="line">
              <a:avLst/>
            </a:prstGeom>
            <a:ln w="635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717F18CA-F91A-E918-9F8F-C5322AED513B}"/>
                </a:ext>
              </a:extLst>
            </p:cNvPr>
            <p:cNvCxnSpPr/>
            <p:nvPr/>
          </p:nvCxnSpPr>
          <p:spPr>
            <a:xfrm flipH="1" flipV="1">
              <a:off x="2976039" y="1580867"/>
              <a:ext cx="1023491" cy="551761"/>
            </a:xfrm>
            <a:prstGeom prst="line">
              <a:avLst/>
            </a:prstGeom>
            <a:ln w="635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72" name="楕円 71">
              <a:extLst>
                <a:ext uri="{FF2B5EF4-FFF2-40B4-BE49-F238E27FC236}">
                  <a16:creationId xmlns:a16="http://schemas.microsoft.com/office/drawing/2014/main" id="{394F77B9-8D07-27C2-D521-4D38D5F84943}"/>
                </a:ext>
              </a:extLst>
            </p:cNvPr>
            <p:cNvSpPr>
              <a:spLocks noChangeAspect="1"/>
            </p:cNvSpPr>
            <p:nvPr/>
          </p:nvSpPr>
          <p:spPr>
            <a:xfrm>
              <a:off x="3847351" y="3943412"/>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3" name="楕円 72">
              <a:extLst>
                <a:ext uri="{FF2B5EF4-FFF2-40B4-BE49-F238E27FC236}">
                  <a16:creationId xmlns:a16="http://schemas.microsoft.com/office/drawing/2014/main" id="{2FB8D849-45F3-F420-E9CA-1A46DBA7A74E}"/>
                </a:ext>
              </a:extLst>
            </p:cNvPr>
            <p:cNvSpPr>
              <a:spLocks noChangeAspect="1"/>
            </p:cNvSpPr>
            <p:nvPr/>
          </p:nvSpPr>
          <p:spPr>
            <a:xfrm>
              <a:off x="2784850" y="3447935"/>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4" name="楕円 73">
              <a:extLst>
                <a:ext uri="{FF2B5EF4-FFF2-40B4-BE49-F238E27FC236}">
                  <a16:creationId xmlns:a16="http://schemas.microsoft.com/office/drawing/2014/main" id="{50B8B52C-3A7B-78D7-4AE9-381A70F34183}"/>
                </a:ext>
              </a:extLst>
            </p:cNvPr>
            <p:cNvSpPr>
              <a:spLocks noChangeAspect="1"/>
            </p:cNvSpPr>
            <p:nvPr/>
          </p:nvSpPr>
          <p:spPr>
            <a:xfrm>
              <a:off x="3853025" y="2924447"/>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5" name="楕円 74">
              <a:extLst>
                <a:ext uri="{FF2B5EF4-FFF2-40B4-BE49-F238E27FC236}">
                  <a16:creationId xmlns:a16="http://schemas.microsoft.com/office/drawing/2014/main" id="{03204C88-C428-58AC-46A6-22AAE11CC6F5}"/>
                </a:ext>
              </a:extLst>
            </p:cNvPr>
            <p:cNvSpPr>
              <a:spLocks noChangeAspect="1"/>
            </p:cNvSpPr>
            <p:nvPr/>
          </p:nvSpPr>
          <p:spPr>
            <a:xfrm>
              <a:off x="2793418" y="2439932"/>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6" name="楕円 75">
              <a:extLst>
                <a:ext uri="{FF2B5EF4-FFF2-40B4-BE49-F238E27FC236}">
                  <a16:creationId xmlns:a16="http://schemas.microsoft.com/office/drawing/2014/main" id="{6DEBFA2B-1849-9C4A-ACAB-77EA4A7C3FD2}"/>
                </a:ext>
              </a:extLst>
            </p:cNvPr>
            <p:cNvSpPr>
              <a:spLocks noChangeAspect="1"/>
            </p:cNvSpPr>
            <p:nvPr/>
          </p:nvSpPr>
          <p:spPr>
            <a:xfrm>
              <a:off x="3854518" y="1881515"/>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7" name="楕円 76">
              <a:extLst>
                <a:ext uri="{FF2B5EF4-FFF2-40B4-BE49-F238E27FC236}">
                  <a16:creationId xmlns:a16="http://schemas.microsoft.com/office/drawing/2014/main" id="{FF7EB9BF-70C0-CD51-BF6E-46E6B091EED4}"/>
                </a:ext>
              </a:extLst>
            </p:cNvPr>
            <p:cNvSpPr>
              <a:spLocks noChangeAspect="1"/>
            </p:cNvSpPr>
            <p:nvPr/>
          </p:nvSpPr>
          <p:spPr>
            <a:xfrm>
              <a:off x="2793418" y="1467983"/>
              <a:ext cx="360000" cy="360000"/>
            </a:xfrm>
            <a:prstGeom prst="ellipse">
              <a:avLst/>
            </a:prstGeom>
            <a:solidFill>
              <a:schemeClr val="accent2">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3" name="スライド番号プレースホルダー 2">
            <a:extLst>
              <a:ext uri="{FF2B5EF4-FFF2-40B4-BE49-F238E27FC236}">
                <a16:creationId xmlns:a16="http://schemas.microsoft.com/office/drawing/2014/main" id="{754D043A-75BF-BE8B-486F-A775E41C74E9}"/>
              </a:ext>
            </a:extLst>
          </p:cNvPr>
          <p:cNvSpPr>
            <a:spLocks noGrp="1"/>
          </p:cNvSpPr>
          <p:nvPr>
            <p:ph type="sldNum" sz="quarter" idx="12"/>
          </p:nvPr>
        </p:nvSpPr>
        <p:spPr/>
        <p:txBody>
          <a:bodyPr/>
          <a:lstStyle/>
          <a:p>
            <a:fld id="{2796D4E3-8D06-4B67-9802-8C86ED4D7821}" type="slidenum">
              <a:rPr kumimoji="1" lang="ja-JP" altLang="en-US" smtClean="0"/>
              <a:pPr/>
              <a:t>44</a:t>
            </a:fld>
            <a:endParaRPr kumimoji="1" lang="ja-JP" altLang="en-US" dirty="0"/>
          </a:p>
        </p:txBody>
      </p:sp>
      <p:sp>
        <p:nvSpPr>
          <p:cNvPr id="4" name="タイトル 3">
            <a:extLst>
              <a:ext uri="{FF2B5EF4-FFF2-40B4-BE49-F238E27FC236}">
                <a16:creationId xmlns:a16="http://schemas.microsoft.com/office/drawing/2014/main" id="{685831F5-51EC-0C6D-752D-0B935FB0EC7A}"/>
              </a:ext>
            </a:extLst>
          </p:cNvPr>
          <p:cNvSpPr>
            <a:spLocks noGrp="1"/>
          </p:cNvSpPr>
          <p:nvPr>
            <p:ph type="title"/>
          </p:nvPr>
        </p:nvSpPr>
        <p:spPr>
          <a:xfrm>
            <a:off x="112854" y="1064080"/>
            <a:ext cx="8932039" cy="451901"/>
          </a:xfrm>
        </p:spPr>
        <p:txBody>
          <a:bodyPr>
            <a:noAutofit/>
          </a:bodyPr>
          <a:lstStyle/>
          <a:p>
            <a:r>
              <a:rPr lang="ja-JP" altLang="en-US" sz="3600"/>
              <a:t>大都市圏郊外部の鉄道駅周辺の</a:t>
            </a:r>
            <a:br>
              <a:rPr lang="en-US" altLang="ja-JP" sz="3600" dirty="0"/>
            </a:br>
            <a:r>
              <a:rPr lang="ja-JP" altLang="en-US" sz="3600"/>
              <a:t>収支均衡型公共交通システム</a:t>
            </a:r>
            <a:endParaRPr kumimoji="1" lang="ja-JP" altLang="en-US" sz="3600" dirty="0"/>
          </a:p>
        </p:txBody>
      </p:sp>
      <p:grpSp>
        <p:nvGrpSpPr>
          <p:cNvPr id="78" name="グループ化 77">
            <a:extLst>
              <a:ext uri="{FF2B5EF4-FFF2-40B4-BE49-F238E27FC236}">
                <a16:creationId xmlns:a16="http://schemas.microsoft.com/office/drawing/2014/main" id="{69553947-4AD7-F8D9-019F-2F9E63E3EFAE}"/>
              </a:ext>
            </a:extLst>
          </p:cNvPr>
          <p:cNvGrpSpPr/>
          <p:nvPr/>
        </p:nvGrpSpPr>
        <p:grpSpPr>
          <a:xfrm>
            <a:off x="649832" y="3988567"/>
            <a:ext cx="8129527" cy="1574156"/>
            <a:chOff x="202978" y="4082526"/>
            <a:chExt cx="8830935" cy="1668075"/>
          </a:xfrm>
        </p:grpSpPr>
        <p:grpSp>
          <p:nvGrpSpPr>
            <p:cNvPr id="81" name="グループ化 80">
              <a:extLst>
                <a:ext uri="{FF2B5EF4-FFF2-40B4-BE49-F238E27FC236}">
                  <a16:creationId xmlns:a16="http://schemas.microsoft.com/office/drawing/2014/main" id="{93BD59F1-543A-C130-15B1-87DDD7D66FA9}"/>
                </a:ext>
              </a:extLst>
            </p:cNvPr>
            <p:cNvGrpSpPr/>
            <p:nvPr/>
          </p:nvGrpSpPr>
          <p:grpSpPr>
            <a:xfrm>
              <a:off x="1120248" y="5269971"/>
              <a:ext cx="7290000" cy="1429"/>
              <a:chOff x="614433" y="6691389"/>
              <a:chExt cx="7739585" cy="1905"/>
            </a:xfrm>
          </p:grpSpPr>
          <p:cxnSp>
            <p:nvCxnSpPr>
              <p:cNvPr id="98" name="直線コネクタ 97">
                <a:extLst>
                  <a:ext uri="{FF2B5EF4-FFF2-40B4-BE49-F238E27FC236}">
                    <a16:creationId xmlns:a16="http://schemas.microsoft.com/office/drawing/2014/main" id="{A24A6E14-9A42-0FAB-C44A-5356C05A56A4}"/>
                  </a:ext>
                </a:extLst>
              </p:cNvPr>
              <p:cNvCxnSpPr/>
              <p:nvPr/>
            </p:nvCxnSpPr>
            <p:spPr>
              <a:xfrm>
                <a:off x="614433" y="6691389"/>
                <a:ext cx="7735973" cy="0"/>
              </a:xfrm>
              <a:prstGeom prst="line">
                <a:avLst/>
              </a:prstGeom>
              <a:ln w="88900" cap="flat">
                <a:solidFill>
                  <a:srgbClr val="102961"/>
                </a:solidFill>
                <a:prstDash val="dash"/>
                <a:round/>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85BB4FCC-3B65-01A7-6173-6F314FC652AD}"/>
                  </a:ext>
                </a:extLst>
              </p:cNvPr>
              <p:cNvCxnSpPr/>
              <p:nvPr/>
            </p:nvCxnSpPr>
            <p:spPr>
              <a:xfrm>
                <a:off x="618045" y="6693294"/>
                <a:ext cx="7735973" cy="0"/>
              </a:xfrm>
              <a:prstGeom prst="line">
                <a:avLst/>
              </a:prstGeom>
              <a:ln w="104775" cap="rnd" cmpd="dbl">
                <a:solidFill>
                  <a:srgbClr val="102961"/>
                </a:solidFill>
                <a:round/>
              </a:ln>
            </p:spPr>
            <p:style>
              <a:lnRef idx="1">
                <a:schemeClr val="accent1"/>
              </a:lnRef>
              <a:fillRef idx="0">
                <a:schemeClr val="accent1"/>
              </a:fillRef>
              <a:effectRef idx="0">
                <a:schemeClr val="accent1"/>
              </a:effectRef>
              <a:fontRef idx="minor">
                <a:schemeClr val="tx1"/>
              </a:fontRef>
            </p:style>
          </p:cxnSp>
        </p:grpSp>
        <p:sp>
          <p:nvSpPr>
            <p:cNvPr id="82" name="線吹き出し 2 32">
              <a:extLst>
                <a:ext uri="{FF2B5EF4-FFF2-40B4-BE49-F238E27FC236}">
                  <a16:creationId xmlns:a16="http://schemas.microsoft.com/office/drawing/2014/main" id="{BA8609C0-4DAA-4CC9-1607-5D703034837D}"/>
                </a:ext>
              </a:extLst>
            </p:cNvPr>
            <p:cNvSpPr/>
            <p:nvPr/>
          </p:nvSpPr>
          <p:spPr>
            <a:xfrm>
              <a:off x="1328844" y="5369570"/>
              <a:ext cx="1591917" cy="381031"/>
            </a:xfrm>
            <a:prstGeom prst="callout2">
              <a:avLst>
                <a:gd name="adj1" fmla="val 51604"/>
                <a:gd name="adj2" fmla="val 18852"/>
                <a:gd name="adj3" fmla="val 48747"/>
                <a:gd name="adj4" fmla="val 9199"/>
                <a:gd name="adj5" fmla="val 16529"/>
                <a:gd name="adj6" fmla="val 790"/>
              </a:avLst>
            </a:prstGeom>
            <a:noFill/>
            <a:ln w="25400">
              <a:solidFill>
                <a:srgbClr val="771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8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鉄道駅</a:t>
              </a:r>
              <a:r>
                <a:rPr lang="en-US" altLang="ja-JP"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endParaRPr lang="ja-JP" altLang="en-US"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3" name="ひし形 82">
              <a:extLst>
                <a:ext uri="{FF2B5EF4-FFF2-40B4-BE49-F238E27FC236}">
                  <a16:creationId xmlns:a16="http://schemas.microsoft.com/office/drawing/2014/main" id="{CE384C04-387B-CE62-D78E-DF142D3D4E69}"/>
                </a:ext>
              </a:extLst>
            </p:cNvPr>
            <p:cNvSpPr>
              <a:spLocks noChangeAspect="1"/>
            </p:cNvSpPr>
            <p:nvPr/>
          </p:nvSpPr>
          <p:spPr>
            <a:xfrm>
              <a:off x="1015372" y="5047084"/>
              <a:ext cx="431071" cy="43107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013"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pic>
          <p:nvPicPr>
            <p:cNvPr id="84" name="図 83">
              <a:extLst>
                <a:ext uri="{FF2B5EF4-FFF2-40B4-BE49-F238E27FC236}">
                  <a16:creationId xmlns:a16="http://schemas.microsoft.com/office/drawing/2014/main" id="{09C6D493-2B6F-33BC-42F7-F2192B669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172" y="4728496"/>
              <a:ext cx="739178" cy="739178"/>
            </a:xfrm>
            <a:prstGeom prst="rect">
              <a:avLst/>
            </a:prstGeom>
            <a:solidFill>
              <a:schemeClr val="bg1"/>
            </a:solidFill>
          </p:spPr>
        </p:pic>
        <p:sp>
          <p:nvSpPr>
            <p:cNvPr id="85" name="線吹き出し 2 32">
              <a:extLst>
                <a:ext uri="{FF2B5EF4-FFF2-40B4-BE49-F238E27FC236}">
                  <a16:creationId xmlns:a16="http://schemas.microsoft.com/office/drawing/2014/main" id="{C01D0877-6307-6719-7802-687E6A1DA579}"/>
                </a:ext>
              </a:extLst>
            </p:cNvPr>
            <p:cNvSpPr/>
            <p:nvPr/>
          </p:nvSpPr>
          <p:spPr>
            <a:xfrm>
              <a:off x="7372352" y="4082526"/>
              <a:ext cx="1661561" cy="381031"/>
            </a:xfrm>
            <a:prstGeom prst="callout2">
              <a:avLst>
                <a:gd name="adj1" fmla="val 116107"/>
                <a:gd name="adj2" fmla="val 55499"/>
                <a:gd name="adj3" fmla="val 151978"/>
                <a:gd name="adj4" fmla="val 55728"/>
                <a:gd name="adj5" fmla="val 188144"/>
                <a:gd name="adj6" fmla="val 51979"/>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大都市の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defRPr/>
              </a:pP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都心部</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7" name="下矢印 34">
              <a:extLst>
                <a:ext uri="{FF2B5EF4-FFF2-40B4-BE49-F238E27FC236}">
                  <a16:creationId xmlns:a16="http://schemas.microsoft.com/office/drawing/2014/main" id="{6ED76E92-E647-F4DF-41DD-9B2534DA5044}"/>
                </a:ext>
              </a:extLst>
            </p:cNvPr>
            <p:cNvSpPr/>
            <p:nvPr/>
          </p:nvSpPr>
          <p:spPr>
            <a:xfrm rot="16200000">
              <a:off x="4683711" y="2304092"/>
              <a:ext cx="431071" cy="5381426"/>
            </a:xfrm>
            <a:prstGeom prst="downArrow">
              <a:avLst/>
            </a:prstGeom>
            <a:solidFill>
              <a:srgbClr val="102961"/>
            </a:solidFill>
            <a:ln w="1270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defRPr/>
              </a:pPr>
              <a:endParaRPr lang="ja-JP" altLang="en-US" sz="1800" dirty="0">
                <a:solidFill>
                  <a:srgbClr val="F07F09">
                    <a:lumMod val="60000"/>
                    <a:lumOff val="40000"/>
                  </a:srgb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88" name="グループ化 87">
              <a:extLst>
                <a:ext uri="{FF2B5EF4-FFF2-40B4-BE49-F238E27FC236}">
                  <a16:creationId xmlns:a16="http://schemas.microsoft.com/office/drawing/2014/main" id="{C2D05D95-2E43-F966-E58D-98EC49CEB7D0}"/>
                </a:ext>
              </a:extLst>
            </p:cNvPr>
            <p:cNvGrpSpPr/>
            <p:nvPr/>
          </p:nvGrpSpPr>
          <p:grpSpPr>
            <a:xfrm>
              <a:off x="4885103" y="4096649"/>
              <a:ext cx="1420200" cy="783240"/>
              <a:chOff x="5766125" y="4125744"/>
              <a:chExt cx="1893600" cy="1044318"/>
            </a:xfrm>
          </p:grpSpPr>
          <p:pic>
            <p:nvPicPr>
              <p:cNvPr id="93" name="図 92">
                <a:extLst>
                  <a:ext uri="{FF2B5EF4-FFF2-40B4-BE49-F238E27FC236}">
                    <a16:creationId xmlns:a16="http://schemas.microsoft.com/office/drawing/2014/main" id="{DA8F6D34-0BC0-1D6C-F8B2-61CD31D70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66125" y="4125744"/>
                <a:ext cx="946799" cy="1044318"/>
              </a:xfrm>
              <a:prstGeom prst="rect">
                <a:avLst/>
              </a:prstGeom>
              <a:noFill/>
              <a:ln>
                <a:noFill/>
              </a:ln>
              <a:effectLst>
                <a:softEdge rad="12700"/>
              </a:effectLst>
            </p:spPr>
          </p:pic>
          <p:grpSp>
            <p:nvGrpSpPr>
              <p:cNvPr id="94" name="グループ化 93">
                <a:extLst>
                  <a:ext uri="{FF2B5EF4-FFF2-40B4-BE49-F238E27FC236}">
                    <a16:creationId xmlns:a16="http://schemas.microsoft.com/office/drawing/2014/main" id="{27642438-265C-F129-64A4-9322BAAADC95}"/>
                  </a:ext>
                </a:extLst>
              </p:cNvPr>
              <p:cNvGrpSpPr/>
              <p:nvPr/>
            </p:nvGrpSpPr>
            <p:grpSpPr>
              <a:xfrm>
                <a:off x="6712925" y="4192061"/>
                <a:ext cx="946800" cy="946800"/>
                <a:chOff x="6598623" y="4130517"/>
                <a:chExt cx="946800" cy="946800"/>
              </a:xfrm>
            </p:grpSpPr>
            <p:pic>
              <p:nvPicPr>
                <p:cNvPr id="96" name="図 95">
                  <a:extLst>
                    <a:ext uri="{FF2B5EF4-FFF2-40B4-BE49-F238E27FC236}">
                      <a16:creationId xmlns:a16="http://schemas.microsoft.com/office/drawing/2014/main" id="{109BDF89-0317-1CA5-B08A-62E8F41C7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8623" y="4130517"/>
                  <a:ext cx="946800" cy="946800"/>
                </a:xfrm>
                <a:prstGeom prst="rect">
                  <a:avLst/>
                </a:prstGeom>
              </p:spPr>
            </p:pic>
            <p:pic>
              <p:nvPicPr>
                <p:cNvPr id="97" name="図 96">
                  <a:extLst>
                    <a:ext uri="{FF2B5EF4-FFF2-40B4-BE49-F238E27FC236}">
                      <a16:creationId xmlns:a16="http://schemas.microsoft.com/office/drawing/2014/main" id="{A5544EC5-CE4D-8DC7-1B73-630A5B521A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31" y="4334607"/>
                  <a:ext cx="310011" cy="310011"/>
                </a:xfrm>
                <a:prstGeom prst="rect">
                  <a:avLst/>
                </a:prstGeom>
              </p:spPr>
            </p:pic>
          </p:grpSp>
        </p:grpSp>
        <p:pic>
          <p:nvPicPr>
            <p:cNvPr id="89" name="図 88">
              <a:extLst>
                <a:ext uri="{FF2B5EF4-FFF2-40B4-BE49-F238E27FC236}">
                  <a16:creationId xmlns:a16="http://schemas.microsoft.com/office/drawing/2014/main" id="{E2C2B360-0D3F-156D-8715-D8126F004CB0}"/>
                </a:ext>
              </a:extLst>
            </p:cNvPr>
            <p:cNvPicPr>
              <a:picLocks noChangeAspect="1"/>
            </p:cNvPicPr>
            <p:nvPr/>
          </p:nvPicPr>
          <p:blipFill rotWithShape="1">
            <a:blip r:embed="rId7">
              <a:extLst>
                <a:ext uri="{28A0092B-C50C-407E-A947-70E740481C1C}">
                  <a14:useLocalDpi xmlns:a14="http://schemas.microsoft.com/office/drawing/2010/main" val="0"/>
                </a:ext>
              </a:extLst>
            </a:blip>
            <a:srcRect l="-5170" r="-4554"/>
            <a:stretch/>
          </p:blipFill>
          <p:spPr>
            <a:xfrm flipH="1">
              <a:off x="3832982" y="4544354"/>
              <a:ext cx="736970" cy="671049"/>
            </a:xfrm>
            <a:prstGeom prst="rect">
              <a:avLst/>
            </a:prstGeom>
            <a:solidFill>
              <a:schemeClr val="bg1"/>
            </a:solidFill>
          </p:spPr>
        </p:pic>
        <p:sp>
          <p:nvSpPr>
            <p:cNvPr id="91" name="正方形/長方形 90">
              <a:extLst>
                <a:ext uri="{FF2B5EF4-FFF2-40B4-BE49-F238E27FC236}">
                  <a16:creationId xmlns:a16="http://schemas.microsoft.com/office/drawing/2014/main" id="{115EA6F1-89D3-0926-E36F-1DD908A3FFF8}"/>
                </a:ext>
              </a:extLst>
            </p:cNvPr>
            <p:cNvSpPr/>
            <p:nvPr/>
          </p:nvSpPr>
          <p:spPr>
            <a:xfrm>
              <a:off x="3878175" y="5446746"/>
              <a:ext cx="1717028" cy="296797"/>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defRPr/>
              </a:pP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20 - 40 [km]</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2" name="左大かっこ 91">
              <a:extLst>
                <a:ext uri="{FF2B5EF4-FFF2-40B4-BE49-F238E27FC236}">
                  <a16:creationId xmlns:a16="http://schemas.microsoft.com/office/drawing/2014/main" id="{7D05DF85-A8EB-D925-30BA-B6C412EC8BE0}"/>
                </a:ext>
              </a:extLst>
            </p:cNvPr>
            <p:cNvSpPr/>
            <p:nvPr/>
          </p:nvSpPr>
          <p:spPr>
            <a:xfrm rot="16200000">
              <a:off x="4635822" y="2233414"/>
              <a:ext cx="94794" cy="6912000"/>
            </a:xfrm>
            <a:prstGeom prst="leftBracket">
              <a:avLst/>
            </a:prstGeom>
            <a:ln w="25400">
              <a:solidFill>
                <a:srgbClr val="10296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ja-JP" altLang="en-US" sz="1013">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pic>
          <p:nvPicPr>
            <p:cNvPr id="86" name="図 85">
              <a:extLst>
                <a:ext uri="{FF2B5EF4-FFF2-40B4-BE49-F238E27FC236}">
                  <a16:creationId xmlns:a16="http://schemas.microsoft.com/office/drawing/2014/main" id="{B486E719-63B7-802C-4905-71B4086ABA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978" y="4825074"/>
              <a:ext cx="770669" cy="770669"/>
            </a:xfrm>
            <a:prstGeom prst="rect">
              <a:avLst/>
            </a:prstGeom>
            <a:noFill/>
          </p:spPr>
        </p:pic>
      </p:grpSp>
      <p:sp>
        <p:nvSpPr>
          <p:cNvPr id="56" name="正方形/長方形 55">
            <a:extLst>
              <a:ext uri="{FF2B5EF4-FFF2-40B4-BE49-F238E27FC236}">
                <a16:creationId xmlns:a16="http://schemas.microsoft.com/office/drawing/2014/main" id="{0AAB9B81-B9EE-722C-144C-366D99DB2668}"/>
              </a:ext>
            </a:extLst>
          </p:cNvPr>
          <p:cNvSpPr/>
          <p:nvPr/>
        </p:nvSpPr>
        <p:spPr>
          <a:xfrm>
            <a:off x="2454088" y="3435522"/>
            <a:ext cx="1644158" cy="422045"/>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lvl="0">
              <a:defRPr/>
            </a:pPr>
            <a:r>
              <a:rPr lang="ja-JP" altLang="en-US" sz="180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対象地域</a:t>
            </a:r>
            <a:endParaRPr lang="en-US" altLang="ja-JP"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59" name="正方形/長方形 58">
            <a:extLst>
              <a:ext uri="{FF2B5EF4-FFF2-40B4-BE49-F238E27FC236}">
                <a16:creationId xmlns:a16="http://schemas.microsoft.com/office/drawing/2014/main" id="{814E31C6-49C0-59EE-E707-27DDF1F00458}"/>
              </a:ext>
            </a:extLst>
          </p:cNvPr>
          <p:cNvSpPr/>
          <p:nvPr/>
        </p:nvSpPr>
        <p:spPr>
          <a:xfrm>
            <a:off x="360357" y="2036940"/>
            <a:ext cx="2791394" cy="398941"/>
          </a:xfrm>
          <a:prstGeom prst="rect">
            <a:avLst/>
          </a:prstGeom>
          <a:noFill/>
          <a:ln w="127000" cap="rnd">
            <a:noFill/>
            <a:round/>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defTabSz="257175" fontAlgn="auto">
              <a:spcBef>
                <a:spcPts val="0"/>
              </a:spcBef>
              <a:spcAft>
                <a:spcPts val="0"/>
              </a:spcAft>
              <a:defRPr/>
            </a:pPr>
            <a:r>
              <a:rPr lang="ja-JP" altLang="en-US" sz="21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大都市圏 郊外部</a:t>
            </a:r>
            <a:endParaRPr lang="en-US" altLang="ja-JP" sz="21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 name="左大かっこ 32">
            <a:extLst>
              <a:ext uri="{FF2B5EF4-FFF2-40B4-BE49-F238E27FC236}">
                <a16:creationId xmlns:a16="http://schemas.microsoft.com/office/drawing/2014/main" id="{D51ABA6C-2A3C-B273-F653-750EC8E137FB}"/>
              </a:ext>
            </a:extLst>
          </p:cNvPr>
          <p:cNvSpPr/>
          <p:nvPr/>
        </p:nvSpPr>
        <p:spPr>
          <a:xfrm rot="10800000">
            <a:off x="2438943" y="4140968"/>
            <a:ext cx="73535" cy="476552"/>
          </a:xfrm>
          <a:prstGeom prst="leftBracket">
            <a:avLst/>
          </a:prstGeom>
          <a:ln w="25400">
            <a:solidFill>
              <a:srgbClr val="771F2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auto">
              <a:spcBef>
                <a:spcPts val="0"/>
              </a:spcBef>
              <a:spcAft>
                <a:spcPts val="0"/>
              </a:spcAft>
              <a:defRPr/>
            </a:pPr>
            <a:endParaRPr lang="ja-JP" altLang="en-US" sz="135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4" name="正方形/長方形 33">
            <a:extLst>
              <a:ext uri="{FF2B5EF4-FFF2-40B4-BE49-F238E27FC236}">
                <a16:creationId xmlns:a16="http://schemas.microsoft.com/office/drawing/2014/main" id="{5C1C31DE-171C-E097-4261-6D7B7CADE32C}"/>
              </a:ext>
            </a:extLst>
          </p:cNvPr>
          <p:cNvSpPr/>
          <p:nvPr/>
        </p:nvSpPr>
        <p:spPr>
          <a:xfrm>
            <a:off x="2330763" y="4257574"/>
            <a:ext cx="1109086" cy="230234"/>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fontAlgn="auto">
              <a:spcBef>
                <a:spcPts val="0"/>
              </a:spcBef>
              <a:spcAft>
                <a:spcPts val="0"/>
              </a:spcAft>
              <a:defRPr/>
            </a:pPr>
            <a:r>
              <a:rPr kumimoji="0" lang="en-US" altLang="ja-JP" sz="165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 </a:t>
            </a:r>
            <a:r>
              <a:rPr lang="en-US" altLang="ja-JP" sz="165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[km]</a:t>
            </a:r>
            <a:endParaRPr lang="ja-JP" altLang="en-US" sz="165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 name="線吹き出し 2 29">
            <a:extLst>
              <a:ext uri="{FF2B5EF4-FFF2-40B4-BE49-F238E27FC236}">
                <a16:creationId xmlns:a16="http://schemas.microsoft.com/office/drawing/2014/main" id="{73782E2F-A058-6F10-08A1-B2CCBF273B15}"/>
              </a:ext>
            </a:extLst>
          </p:cNvPr>
          <p:cNvSpPr/>
          <p:nvPr/>
        </p:nvSpPr>
        <p:spPr>
          <a:xfrm>
            <a:off x="1507244" y="2504582"/>
            <a:ext cx="1350908" cy="295577"/>
          </a:xfrm>
          <a:prstGeom prst="callout2">
            <a:avLst>
              <a:gd name="adj1" fmla="val 88253"/>
              <a:gd name="adj2" fmla="val 22863"/>
              <a:gd name="adj3" fmla="val 121349"/>
              <a:gd name="adj4" fmla="val 22533"/>
              <a:gd name="adj5" fmla="val 144420"/>
              <a:gd name="adj6" fmla="val 11878"/>
            </a:avLst>
          </a:prstGeom>
          <a:noFill/>
          <a:ln w="25400">
            <a:solidFill>
              <a:srgbClr val="771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r>
              <a:rPr kumimoji="0" lang="ja-JP" altLang="en-US" sz="165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居住地</a:t>
            </a:r>
            <a:endParaRPr kumimoji="0" lang="en-US" altLang="ja-JP" sz="165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43" name="グループ化 42">
            <a:extLst>
              <a:ext uri="{FF2B5EF4-FFF2-40B4-BE49-F238E27FC236}">
                <a16:creationId xmlns:a16="http://schemas.microsoft.com/office/drawing/2014/main" id="{4E9B7BCF-A240-EC3A-230F-BB3A85175B66}"/>
              </a:ext>
            </a:extLst>
          </p:cNvPr>
          <p:cNvGrpSpPr>
            <a:grpSpLocks noChangeAspect="1"/>
          </p:cNvGrpSpPr>
          <p:nvPr/>
        </p:nvGrpSpPr>
        <p:grpSpPr>
          <a:xfrm>
            <a:off x="1433743" y="2881271"/>
            <a:ext cx="1001972" cy="2387519"/>
            <a:chOff x="7672704" y="2211213"/>
            <a:chExt cx="1135694" cy="2706156"/>
          </a:xfrm>
        </p:grpSpPr>
        <p:sp>
          <p:nvSpPr>
            <p:cNvPr id="36" name="正方形/長方形 35">
              <a:extLst>
                <a:ext uri="{FF2B5EF4-FFF2-40B4-BE49-F238E27FC236}">
                  <a16:creationId xmlns:a16="http://schemas.microsoft.com/office/drawing/2014/main" id="{C7E52445-FC7C-BC8E-08E8-84E62DDBF5CA}"/>
                </a:ext>
              </a:extLst>
            </p:cNvPr>
            <p:cNvSpPr/>
            <p:nvPr/>
          </p:nvSpPr>
          <p:spPr>
            <a:xfrm>
              <a:off x="7686511" y="453974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 name="正方形/長方形 36">
              <a:extLst>
                <a:ext uri="{FF2B5EF4-FFF2-40B4-BE49-F238E27FC236}">
                  <a16:creationId xmlns:a16="http://schemas.microsoft.com/office/drawing/2014/main" id="{F6258054-4F69-8C45-EEED-B44C5636CE57}"/>
                </a:ext>
              </a:extLst>
            </p:cNvPr>
            <p:cNvSpPr/>
            <p:nvPr/>
          </p:nvSpPr>
          <p:spPr>
            <a:xfrm>
              <a:off x="8498880" y="4125019"/>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8" name="正方形/長方形 37">
              <a:extLst>
                <a:ext uri="{FF2B5EF4-FFF2-40B4-BE49-F238E27FC236}">
                  <a16:creationId xmlns:a16="http://schemas.microsoft.com/office/drawing/2014/main" id="{3137996D-F88A-6AFB-7A50-8F7085048EA1}"/>
                </a:ext>
              </a:extLst>
            </p:cNvPr>
            <p:cNvSpPr/>
            <p:nvPr/>
          </p:nvSpPr>
          <p:spPr>
            <a:xfrm>
              <a:off x="7679335" y="3740000"/>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3</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 name="正方形/長方形 38">
              <a:extLst>
                <a:ext uri="{FF2B5EF4-FFF2-40B4-BE49-F238E27FC236}">
                  <a16:creationId xmlns:a16="http://schemas.microsoft.com/office/drawing/2014/main" id="{BE03FF88-845E-1989-A478-B58E3C45D70A}"/>
                </a:ext>
              </a:extLst>
            </p:cNvPr>
            <p:cNvSpPr/>
            <p:nvPr/>
          </p:nvSpPr>
          <p:spPr>
            <a:xfrm>
              <a:off x="8492249" y="333970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0" name="正方形/長方形 39">
              <a:extLst>
                <a:ext uri="{FF2B5EF4-FFF2-40B4-BE49-F238E27FC236}">
                  <a16:creationId xmlns:a16="http://schemas.microsoft.com/office/drawing/2014/main" id="{EC0976FC-B10A-A103-24F4-58CAA4F4B66B}"/>
                </a:ext>
              </a:extLst>
            </p:cNvPr>
            <p:cNvSpPr/>
            <p:nvPr/>
          </p:nvSpPr>
          <p:spPr>
            <a:xfrm>
              <a:off x="7672704" y="2954685"/>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5</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 name="正方形/長方形 40">
              <a:extLst>
                <a:ext uri="{FF2B5EF4-FFF2-40B4-BE49-F238E27FC236}">
                  <a16:creationId xmlns:a16="http://schemas.microsoft.com/office/drawing/2014/main" id="{60406B3E-3B92-C02C-69D4-42F7054B1AB3}"/>
                </a:ext>
              </a:extLst>
            </p:cNvPr>
            <p:cNvSpPr/>
            <p:nvPr/>
          </p:nvSpPr>
          <p:spPr>
            <a:xfrm>
              <a:off x="8492249" y="2522954"/>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2" name="正方形/長方形 41">
              <a:extLst>
                <a:ext uri="{FF2B5EF4-FFF2-40B4-BE49-F238E27FC236}">
                  <a16:creationId xmlns:a16="http://schemas.microsoft.com/office/drawing/2014/main" id="{66C281B3-12FE-188E-D663-562C684D55E0}"/>
                </a:ext>
              </a:extLst>
            </p:cNvPr>
            <p:cNvSpPr/>
            <p:nvPr/>
          </p:nvSpPr>
          <p:spPr>
            <a:xfrm>
              <a:off x="7672704" y="2211213"/>
              <a:ext cx="309518" cy="377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7</a:t>
              </a:r>
              <a:endParaRPr lang="ja-JP" altLang="en-US" sz="1500" dirty="0">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5" name="正方形/長方形 4">
            <a:extLst>
              <a:ext uri="{FF2B5EF4-FFF2-40B4-BE49-F238E27FC236}">
                <a16:creationId xmlns:a16="http://schemas.microsoft.com/office/drawing/2014/main" id="{45A84130-1D05-3D39-DFFC-86C49CB358ED}"/>
              </a:ext>
            </a:extLst>
          </p:cNvPr>
          <p:cNvSpPr/>
          <p:nvPr/>
        </p:nvSpPr>
        <p:spPr>
          <a:xfrm>
            <a:off x="2850671" y="2129223"/>
            <a:ext cx="6093069" cy="354953"/>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1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対象地域の全ノード相互に</a:t>
            </a:r>
            <a:r>
              <a:rPr lang="en-US" altLang="ja-JP" sz="21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21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交通需要が存在</a:t>
            </a:r>
            <a:endParaRPr lang="ja-JP" altLang="en-US" sz="21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正方形/長方形 5">
            <a:extLst>
              <a:ext uri="{FF2B5EF4-FFF2-40B4-BE49-F238E27FC236}">
                <a16:creationId xmlns:a16="http://schemas.microsoft.com/office/drawing/2014/main" id="{F85269BF-EEB4-05A5-5CEE-C5E407D7E5CD}"/>
              </a:ext>
            </a:extLst>
          </p:cNvPr>
          <p:cNvSpPr/>
          <p:nvPr/>
        </p:nvSpPr>
        <p:spPr>
          <a:xfrm>
            <a:off x="2997603" y="2574731"/>
            <a:ext cx="5921207" cy="425261"/>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Wingdings" panose="05000000000000000000" pitchFamily="2" charset="2"/>
              <a:buChar char="ü"/>
            </a:pPr>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鉄道駅を起終点とする</a:t>
            </a:r>
            <a:r>
              <a:rPr lang="en-US" altLang="ja-JP"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ODs </a:t>
            </a:r>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の需要は比較的大きい</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marL="257175" indent="-257175">
              <a:buFont typeface="Wingdings" panose="05000000000000000000" pitchFamily="2" charset="2"/>
              <a:buChar char="ü"/>
            </a:pPr>
            <a:r>
              <a:rPr lang="ja-JP" altLang="en-US" sz="180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駅以外の地点間の</a:t>
            </a:r>
            <a:r>
              <a:rPr lang="en-US" altLang="ja-JP" sz="1800" dirty="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の需要は比較的小さい</a:t>
            </a:r>
            <a:endParaRPr lang="ja-JP" altLang="en-US" sz="1800" b="1" u="sng" dirty="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 name="正方形/長方形 6">
            <a:extLst>
              <a:ext uri="{FF2B5EF4-FFF2-40B4-BE49-F238E27FC236}">
                <a16:creationId xmlns:a16="http://schemas.microsoft.com/office/drawing/2014/main" id="{49C1F394-27D3-A33C-41A8-29D958F8079A}"/>
              </a:ext>
            </a:extLst>
          </p:cNvPr>
          <p:cNvSpPr/>
          <p:nvPr/>
        </p:nvSpPr>
        <p:spPr>
          <a:xfrm>
            <a:off x="2816948" y="2089552"/>
            <a:ext cx="6093069" cy="1034120"/>
          </a:xfrm>
          <a:prstGeom prst="rect">
            <a:avLst/>
          </a:prstGeom>
          <a:noFill/>
          <a:ln w="9525" cap="rnd">
            <a:solidFill>
              <a:srgbClr val="10296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38" name="グループ化 137">
            <a:extLst>
              <a:ext uri="{FF2B5EF4-FFF2-40B4-BE49-F238E27FC236}">
                <a16:creationId xmlns:a16="http://schemas.microsoft.com/office/drawing/2014/main" id="{FA71EDEB-6F5F-50D0-0385-6D9869801CD5}"/>
              </a:ext>
            </a:extLst>
          </p:cNvPr>
          <p:cNvGrpSpPr/>
          <p:nvPr/>
        </p:nvGrpSpPr>
        <p:grpSpPr>
          <a:xfrm>
            <a:off x="1624941" y="3064438"/>
            <a:ext cx="717959" cy="1585208"/>
            <a:chOff x="2166588" y="2942917"/>
            <a:chExt cx="957278" cy="2113611"/>
          </a:xfrm>
        </p:grpSpPr>
        <p:cxnSp>
          <p:nvCxnSpPr>
            <p:cNvPr id="28" name="直線矢印コネクタ 27">
              <a:extLst>
                <a:ext uri="{FF2B5EF4-FFF2-40B4-BE49-F238E27FC236}">
                  <a16:creationId xmlns:a16="http://schemas.microsoft.com/office/drawing/2014/main" id="{EC9A562F-DDEF-9699-8CE1-8D31BAD5B579}"/>
                </a:ext>
              </a:extLst>
            </p:cNvPr>
            <p:cNvCxnSpPr>
              <a:cxnSpLocks/>
            </p:cNvCxnSpPr>
            <p:nvPr/>
          </p:nvCxnSpPr>
          <p:spPr>
            <a:xfrm flipH="1" flipV="1">
              <a:off x="2265756" y="4726244"/>
              <a:ext cx="615248" cy="330284"/>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DB1DB3C1-15B2-F209-A2F0-A0F9EE78F8BC}"/>
                </a:ext>
              </a:extLst>
            </p:cNvPr>
            <p:cNvCxnSpPr>
              <a:cxnSpLocks/>
            </p:cNvCxnSpPr>
            <p:nvPr/>
          </p:nvCxnSpPr>
          <p:spPr>
            <a:xfrm flipH="1" flipV="1">
              <a:off x="3059503" y="4399365"/>
              <a:ext cx="3907" cy="589351"/>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1579DACA-2F98-F9ED-ECEF-0CDB4316B139}"/>
                </a:ext>
              </a:extLst>
            </p:cNvPr>
            <p:cNvCxnSpPr>
              <a:cxnSpLocks/>
            </p:cNvCxnSpPr>
            <p:nvPr/>
          </p:nvCxnSpPr>
          <p:spPr>
            <a:xfrm flipV="1">
              <a:off x="3123866" y="3429000"/>
              <a:ext cx="0" cy="1566243"/>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1E6369CA-8325-BFEE-04C7-74BDD83CED11}"/>
                </a:ext>
              </a:extLst>
            </p:cNvPr>
            <p:cNvCxnSpPr>
              <a:cxnSpLocks/>
            </p:cNvCxnSpPr>
            <p:nvPr/>
          </p:nvCxnSpPr>
          <p:spPr>
            <a:xfrm flipH="1" flipV="1">
              <a:off x="2237749" y="3900585"/>
              <a:ext cx="715955" cy="1113108"/>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A8DBF33A-D294-7FC8-4F05-7BC58C082A2F}"/>
                </a:ext>
              </a:extLst>
            </p:cNvPr>
            <p:cNvCxnSpPr>
              <a:cxnSpLocks/>
            </p:cNvCxnSpPr>
            <p:nvPr/>
          </p:nvCxnSpPr>
          <p:spPr>
            <a:xfrm flipH="1" flipV="1">
              <a:off x="2244180" y="3021896"/>
              <a:ext cx="753020" cy="1965991"/>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A863D314-E3D4-1B4A-546D-86EFDC0E0786}"/>
                </a:ext>
              </a:extLst>
            </p:cNvPr>
            <p:cNvCxnSpPr>
              <a:cxnSpLocks/>
            </p:cNvCxnSpPr>
            <p:nvPr/>
          </p:nvCxnSpPr>
          <p:spPr>
            <a:xfrm flipH="1">
              <a:off x="2257359" y="4322445"/>
              <a:ext cx="648191" cy="332080"/>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30DDF806-BF15-1210-FB67-C634C13FCFB8}"/>
                </a:ext>
              </a:extLst>
            </p:cNvPr>
            <p:cNvCxnSpPr>
              <a:cxnSpLocks/>
              <a:stCxn id="76" idx="3"/>
            </p:cNvCxnSpPr>
            <p:nvPr/>
          </p:nvCxnSpPr>
          <p:spPr>
            <a:xfrm flipH="1">
              <a:off x="2231898" y="3386100"/>
              <a:ext cx="721806" cy="1189446"/>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6FB099A0-D046-CFE8-E7F8-266280614DE1}"/>
                </a:ext>
              </a:extLst>
            </p:cNvPr>
            <p:cNvCxnSpPr>
              <a:cxnSpLocks/>
            </p:cNvCxnSpPr>
            <p:nvPr/>
          </p:nvCxnSpPr>
          <p:spPr>
            <a:xfrm>
              <a:off x="2216591" y="3045948"/>
              <a:ext cx="1664" cy="1502929"/>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294A97E7-20FA-176F-A2D9-7EEA2EC95C4E}"/>
                </a:ext>
              </a:extLst>
            </p:cNvPr>
            <p:cNvCxnSpPr>
              <a:cxnSpLocks/>
            </p:cNvCxnSpPr>
            <p:nvPr/>
          </p:nvCxnSpPr>
          <p:spPr>
            <a:xfrm>
              <a:off x="2169651" y="3927135"/>
              <a:ext cx="974" cy="615797"/>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0230C94A-19D6-7C67-AFF7-D0067FB686F2}"/>
                </a:ext>
              </a:extLst>
            </p:cNvPr>
            <p:cNvCxnSpPr>
              <a:cxnSpLocks/>
            </p:cNvCxnSpPr>
            <p:nvPr/>
          </p:nvCxnSpPr>
          <p:spPr>
            <a:xfrm>
              <a:off x="2166588" y="3052552"/>
              <a:ext cx="0" cy="584692"/>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D1665765-1CC5-6C41-8602-5B681D71399D}"/>
                </a:ext>
              </a:extLst>
            </p:cNvPr>
            <p:cNvCxnSpPr>
              <a:cxnSpLocks/>
            </p:cNvCxnSpPr>
            <p:nvPr/>
          </p:nvCxnSpPr>
          <p:spPr>
            <a:xfrm flipH="1" flipV="1">
              <a:off x="3063061" y="3433287"/>
              <a:ext cx="3907" cy="589351"/>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6226CB8C-B2BD-7EB3-F247-CEC15C853D27}"/>
                </a:ext>
              </a:extLst>
            </p:cNvPr>
            <p:cNvCxnSpPr>
              <a:cxnSpLocks/>
            </p:cNvCxnSpPr>
            <p:nvPr/>
          </p:nvCxnSpPr>
          <p:spPr>
            <a:xfrm flipH="1" flipV="1">
              <a:off x="2275638" y="3860576"/>
              <a:ext cx="610709" cy="328918"/>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323D86A9-8877-DEFF-0C4E-EC1BECCCFE2D}"/>
                </a:ext>
              </a:extLst>
            </p:cNvPr>
            <p:cNvCxnSpPr>
              <a:cxnSpLocks/>
            </p:cNvCxnSpPr>
            <p:nvPr/>
          </p:nvCxnSpPr>
          <p:spPr>
            <a:xfrm flipH="1" flipV="1">
              <a:off x="2275637" y="2999732"/>
              <a:ext cx="676499" cy="1089237"/>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3AB0CD18-EB27-33AC-AB28-D3856AD3A777}"/>
                </a:ext>
              </a:extLst>
            </p:cNvPr>
            <p:cNvCxnSpPr>
              <a:cxnSpLocks/>
            </p:cNvCxnSpPr>
            <p:nvPr/>
          </p:nvCxnSpPr>
          <p:spPr>
            <a:xfrm flipH="1">
              <a:off x="2270181" y="3385271"/>
              <a:ext cx="649858" cy="335608"/>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60E128F6-18E4-C5E9-07FD-6403EB1ED636}"/>
                </a:ext>
              </a:extLst>
            </p:cNvPr>
            <p:cNvCxnSpPr>
              <a:cxnSpLocks/>
            </p:cNvCxnSpPr>
            <p:nvPr/>
          </p:nvCxnSpPr>
          <p:spPr>
            <a:xfrm flipH="1" flipV="1">
              <a:off x="2289017" y="2942917"/>
              <a:ext cx="591987" cy="328946"/>
            </a:xfrm>
            <a:prstGeom prst="straightConnector1">
              <a:avLst/>
            </a:prstGeom>
            <a:ln w="317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44" name="グループ化 143">
            <a:extLst>
              <a:ext uri="{FF2B5EF4-FFF2-40B4-BE49-F238E27FC236}">
                <a16:creationId xmlns:a16="http://schemas.microsoft.com/office/drawing/2014/main" id="{4963353E-314C-8182-9F3E-86E2FFA9A79D}"/>
              </a:ext>
            </a:extLst>
          </p:cNvPr>
          <p:cNvGrpSpPr/>
          <p:nvPr/>
        </p:nvGrpSpPr>
        <p:grpSpPr>
          <a:xfrm>
            <a:off x="1412876" y="3156306"/>
            <a:ext cx="834717" cy="1890002"/>
            <a:chOff x="1883834" y="3065407"/>
            <a:chExt cx="1112956" cy="2520003"/>
          </a:xfrm>
        </p:grpSpPr>
        <p:cxnSp>
          <p:nvCxnSpPr>
            <p:cNvPr id="21" name="直線矢印コネクタ 20">
              <a:extLst>
                <a:ext uri="{FF2B5EF4-FFF2-40B4-BE49-F238E27FC236}">
                  <a16:creationId xmlns:a16="http://schemas.microsoft.com/office/drawing/2014/main" id="{4DB5C3E9-CF56-A4DA-5920-449B051112EA}"/>
                </a:ext>
              </a:extLst>
            </p:cNvPr>
            <p:cNvCxnSpPr>
              <a:cxnSpLocks/>
              <a:stCxn id="72" idx="3"/>
            </p:cNvCxnSpPr>
            <p:nvPr/>
          </p:nvCxnSpPr>
          <p:spPr>
            <a:xfrm flipH="1">
              <a:off x="2311574" y="5269375"/>
              <a:ext cx="635583" cy="316035"/>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a:extLst>
                <a:ext uri="{FF2B5EF4-FFF2-40B4-BE49-F238E27FC236}">
                  <a16:creationId xmlns:a16="http://schemas.microsoft.com/office/drawing/2014/main" id="{4DAF88AE-351D-F41A-6F04-F7BC3C158B91}"/>
                </a:ext>
              </a:extLst>
            </p:cNvPr>
            <p:cNvCxnSpPr>
              <a:cxnSpLocks/>
            </p:cNvCxnSpPr>
            <p:nvPr/>
          </p:nvCxnSpPr>
          <p:spPr>
            <a:xfrm>
              <a:off x="2103631" y="3065407"/>
              <a:ext cx="24524" cy="232334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9DD7EBD8-77B5-B71F-39EF-33E93B8050CA}"/>
                </a:ext>
              </a:extLst>
            </p:cNvPr>
            <p:cNvCxnSpPr>
              <a:cxnSpLocks/>
            </p:cNvCxnSpPr>
            <p:nvPr/>
          </p:nvCxnSpPr>
          <p:spPr>
            <a:xfrm>
              <a:off x="2004619" y="3931544"/>
              <a:ext cx="15434" cy="1462202"/>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5A7DCBF7-1127-A98E-7EA7-DEA989393A63}"/>
                </a:ext>
              </a:extLst>
            </p:cNvPr>
            <p:cNvCxnSpPr>
              <a:cxnSpLocks/>
            </p:cNvCxnSpPr>
            <p:nvPr/>
          </p:nvCxnSpPr>
          <p:spPr>
            <a:xfrm>
              <a:off x="1883834" y="4783223"/>
              <a:ext cx="6427" cy="608866"/>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2" name="直線矢印コネクタ 141">
              <a:extLst>
                <a:ext uri="{FF2B5EF4-FFF2-40B4-BE49-F238E27FC236}">
                  <a16:creationId xmlns:a16="http://schemas.microsoft.com/office/drawing/2014/main" id="{450ECE28-8350-5AB8-A026-DB075C095785}"/>
                </a:ext>
              </a:extLst>
            </p:cNvPr>
            <p:cNvCxnSpPr>
              <a:cxnSpLocks/>
            </p:cNvCxnSpPr>
            <p:nvPr/>
          </p:nvCxnSpPr>
          <p:spPr>
            <a:xfrm flipH="1">
              <a:off x="2263912" y="4338683"/>
              <a:ext cx="688428" cy="120273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368B5C97-45CF-3F2A-5E85-F0380BE0C52C}"/>
                </a:ext>
              </a:extLst>
            </p:cNvPr>
            <p:cNvCxnSpPr>
              <a:cxnSpLocks/>
            </p:cNvCxnSpPr>
            <p:nvPr/>
          </p:nvCxnSpPr>
          <p:spPr>
            <a:xfrm flipH="1">
              <a:off x="2201495" y="3405629"/>
              <a:ext cx="795295" cy="2014858"/>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8668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グループ化 106">
            <a:extLst>
              <a:ext uri="{FF2B5EF4-FFF2-40B4-BE49-F238E27FC236}">
                <a16:creationId xmlns:a16="http://schemas.microsoft.com/office/drawing/2014/main" id="{CDA94C29-70AA-86E6-1F5B-969A812A3CFC}"/>
              </a:ext>
            </a:extLst>
          </p:cNvPr>
          <p:cNvGrpSpPr/>
          <p:nvPr/>
        </p:nvGrpSpPr>
        <p:grpSpPr>
          <a:xfrm>
            <a:off x="1576649" y="3254699"/>
            <a:ext cx="752699" cy="2254330"/>
            <a:chOff x="2103173" y="2830838"/>
            <a:chExt cx="1003598" cy="3005773"/>
          </a:xfrm>
        </p:grpSpPr>
        <p:cxnSp>
          <p:nvCxnSpPr>
            <p:cNvPr id="99" name="直線コネクタ 98">
              <a:extLst>
                <a:ext uri="{FF2B5EF4-FFF2-40B4-BE49-F238E27FC236}">
                  <a16:creationId xmlns:a16="http://schemas.microsoft.com/office/drawing/2014/main" id="{B0786B2A-46A5-EC92-6D06-B21889E4E328}"/>
                </a:ext>
              </a:extLst>
            </p:cNvPr>
            <p:cNvCxnSpPr/>
            <p:nvPr/>
          </p:nvCxnSpPr>
          <p:spPr>
            <a:xfrm>
              <a:off x="3068403" y="3282393"/>
              <a:ext cx="0" cy="1907117"/>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62071CAC-ED7F-B105-5792-940C064BDDBD}"/>
                </a:ext>
              </a:extLst>
            </p:cNvPr>
            <p:cNvCxnSpPr/>
            <p:nvPr/>
          </p:nvCxnSpPr>
          <p:spPr>
            <a:xfrm flipV="1">
              <a:off x="2141541" y="5169484"/>
              <a:ext cx="965230" cy="487193"/>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0303088-CCC4-ADD7-252D-4ABF9E11F7C0}"/>
                </a:ext>
              </a:extLst>
            </p:cNvPr>
            <p:cNvCxnSpPr/>
            <p:nvPr/>
          </p:nvCxnSpPr>
          <p:spPr>
            <a:xfrm>
              <a:off x="2132261" y="2844411"/>
              <a:ext cx="0" cy="299220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3F4E549-BFDB-2BB6-F629-824E85E42C34}"/>
                </a:ext>
              </a:extLst>
            </p:cNvPr>
            <p:cNvCxnSpPr/>
            <p:nvPr/>
          </p:nvCxnSpPr>
          <p:spPr>
            <a:xfrm flipH="1" flipV="1">
              <a:off x="2141541" y="468554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152375C-F7C4-065D-5350-382C77A23E06}"/>
                </a:ext>
              </a:extLst>
            </p:cNvPr>
            <p:cNvCxnSpPr/>
            <p:nvPr/>
          </p:nvCxnSpPr>
          <p:spPr>
            <a:xfrm flipV="1">
              <a:off x="2112051" y="424880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F5D9CF6-ED01-424F-72AF-8A649AFB9231}"/>
                </a:ext>
              </a:extLst>
            </p:cNvPr>
            <p:cNvCxnSpPr/>
            <p:nvPr/>
          </p:nvCxnSpPr>
          <p:spPr>
            <a:xfrm flipH="1" flipV="1">
              <a:off x="2112051" y="376486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BDAD6830-7E5F-6BBE-0928-4FC7F4D38C85}"/>
                </a:ext>
              </a:extLst>
            </p:cNvPr>
            <p:cNvCxnSpPr/>
            <p:nvPr/>
          </p:nvCxnSpPr>
          <p:spPr>
            <a:xfrm flipV="1">
              <a:off x="2103173" y="331477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EF983BED-20EB-B2F1-8FDA-82540A3393A9}"/>
                </a:ext>
              </a:extLst>
            </p:cNvPr>
            <p:cNvCxnSpPr/>
            <p:nvPr/>
          </p:nvCxnSpPr>
          <p:spPr>
            <a:xfrm flipH="1" flipV="1">
              <a:off x="2103173" y="2830838"/>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2A2E84EE-DA6C-6EB3-027C-424292DCC9C0}"/>
              </a:ext>
            </a:extLst>
          </p:cNvPr>
          <p:cNvSpPr>
            <a:spLocks noGrp="1"/>
          </p:cNvSpPr>
          <p:nvPr>
            <p:ph type="sldNum" sz="quarter" idx="12"/>
          </p:nvPr>
        </p:nvSpPr>
        <p:spPr/>
        <p:txBody>
          <a:bodyPr/>
          <a:lstStyle/>
          <a:p>
            <a:fld id="{2796D4E3-8D06-4B67-9802-8C86ED4D7821}" type="slidenum">
              <a:rPr kumimoji="1" lang="ja-JP" altLang="en-US" smtClean="0"/>
              <a:pPr/>
              <a:t>45</a:t>
            </a:fld>
            <a:endParaRPr kumimoji="1" lang="ja-JP" altLang="en-US" dirty="0"/>
          </a:p>
        </p:txBody>
      </p:sp>
      <p:sp>
        <p:nvSpPr>
          <p:cNvPr id="4" name="タイトル 3">
            <a:extLst>
              <a:ext uri="{FF2B5EF4-FFF2-40B4-BE49-F238E27FC236}">
                <a16:creationId xmlns:a16="http://schemas.microsoft.com/office/drawing/2014/main" id="{5C4F2A88-D075-2007-B629-BC5411712396}"/>
              </a:ext>
            </a:extLst>
          </p:cNvPr>
          <p:cNvSpPr>
            <a:spLocks noGrp="1"/>
          </p:cNvSpPr>
          <p:nvPr>
            <p:ph type="title"/>
          </p:nvPr>
        </p:nvSpPr>
        <p:spPr>
          <a:xfrm>
            <a:off x="642713" y="864660"/>
            <a:ext cx="7886700" cy="581608"/>
          </a:xfrm>
        </p:spPr>
        <p:txBody>
          <a:bodyPr>
            <a:noAutofit/>
          </a:bodyPr>
          <a:lstStyle/>
          <a:p>
            <a:r>
              <a:rPr kumimoji="1" lang="ja-JP" altLang="en-US" sz="3600"/>
              <a:t>仮に，あまりに高密なサービスを</a:t>
            </a:r>
            <a:br>
              <a:rPr kumimoji="1" lang="en-US" altLang="ja-JP" sz="3600" dirty="0"/>
            </a:br>
            <a:r>
              <a:rPr kumimoji="1" lang="ja-JP" altLang="en-US" sz="3600"/>
              <a:t>設定すると</a:t>
            </a:r>
            <a:endParaRPr kumimoji="1" lang="ja-JP" altLang="en-US" sz="3600" dirty="0"/>
          </a:p>
        </p:txBody>
      </p:sp>
      <p:sp>
        <p:nvSpPr>
          <p:cNvPr id="5" name="フッター プレースホルダー 4">
            <a:extLst>
              <a:ext uri="{FF2B5EF4-FFF2-40B4-BE49-F238E27FC236}">
                <a16:creationId xmlns:a16="http://schemas.microsoft.com/office/drawing/2014/main" id="{8D6E1574-6D7A-AA95-D7B5-83B3D5508B8A}"/>
              </a:ext>
            </a:extLst>
          </p:cNvPr>
          <p:cNvSpPr>
            <a:spLocks noGrp="1"/>
          </p:cNvSpPr>
          <p:nvPr>
            <p:ph type="ftr" sz="quarter" idx="11"/>
          </p:nvPr>
        </p:nvSpPr>
        <p:spPr/>
        <p:txBody>
          <a:bodyPr/>
          <a:lstStyle/>
          <a:p>
            <a:endParaRPr lang="en-US" dirty="0"/>
          </a:p>
        </p:txBody>
      </p:sp>
      <p:grpSp>
        <p:nvGrpSpPr>
          <p:cNvPr id="52" name="グループ化 51">
            <a:extLst>
              <a:ext uri="{FF2B5EF4-FFF2-40B4-BE49-F238E27FC236}">
                <a16:creationId xmlns:a16="http://schemas.microsoft.com/office/drawing/2014/main" id="{0F102FE6-20B1-BB72-B660-8E621D281FD6}"/>
              </a:ext>
            </a:extLst>
          </p:cNvPr>
          <p:cNvGrpSpPr>
            <a:grpSpLocks noChangeAspect="1"/>
          </p:cNvGrpSpPr>
          <p:nvPr/>
        </p:nvGrpSpPr>
        <p:grpSpPr>
          <a:xfrm>
            <a:off x="1396969" y="3177370"/>
            <a:ext cx="2712557" cy="2402567"/>
            <a:chOff x="1211851" y="2770760"/>
            <a:chExt cx="2874393" cy="2545911"/>
          </a:xfrm>
        </p:grpSpPr>
        <p:sp>
          <p:nvSpPr>
            <p:cNvPr id="79" name="ひし形 78">
              <a:extLst>
                <a:ext uri="{FF2B5EF4-FFF2-40B4-BE49-F238E27FC236}">
                  <a16:creationId xmlns:a16="http://schemas.microsoft.com/office/drawing/2014/main" id="{4E8045EB-E2CF-5D98-7E63-3B99FD3F300B}"/>
                </a:ext>
              </a:extLst>
            </p:cNvPr>
            <p:cNvSpPr>
              <a:spLocks noChangeAspect="1"/>
            </p:cNvSpPr>
            <p:nvPr/>
          </p:nvSpPr>
          <p:spPr>
            <a:xfrm>
              <a:off x="1211851" y="4885600"/>
              <a:ext cx="420508" cy="43107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013"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58" name="グループ化 57">
              <a:extLst>
                <a:ext uri="{FF2B5EF4-FFF2-40B4-BE49-F238E27FC236}">
                  <a16:creationId xmlns:a16="http://schemas.microsoft.com/office/drawing/2014/main" id="{488DA924-B679-8AB4-8127-F5500D97E6F5}"/>
                </a:ext>
              </a:extLst>
            </p:cNvPr>
            <p:cNvGrpSpPr>
              <a:grpSpLocks noChangeAspect="1"/>
            </p:cNvGrpSpPr>
            <p:nvPr/>
          </p:nvGrpSpPr>
          <p:grpSpPr>
            <a:xfrm>
              <a:off x="1263467" y="2770760"/>
              <a:ext cx="2822777" cy="2058233"/>
              <a:chOff x="5738186" y="3989260"/>
              <a:chExt cx="3888666" cy="2835429"/>
            </a:xfrm>
          </p:grpSpPr>
          <p:grpSp>
            <p:nvGrpSpPr>
              <p:cNvPr id="61" name="グループ化 60">
                <a:extLst>
                  <a:ext uri="{FF2B5EF4-FFF2-40B4-BE49-F238E27FC236}">
                    <a16:creationId xmlns:a16="http://schemas.microsoft.com/office/drawing/2014/main" id="{09006FBB-50D8-236E-FB02-9FD9A9C89186}"/>
                  </a:ext>
                </a:extLst>
              </p:cNvPr>
              <p:cNvGrpSpPr/>
              <p:nvPr/>
            </p:nvGrpSpPr>
            <p:grpSpPr>
              <a:xfrm>
                <a:off x="5738186" y="3989260"/>
                <a:ext cx="1429668" cy="2835429"/>
                <a:chOff x="2784850" y="1467983"/>
                <a:chExt cx="1429668" cy="2835429"/>
              </a:xfrm>
            </p:grpSpPr>
            <p:sp>
              <p:nvSpPr>
                <p:cNvPr id="71" name="楕円 70">
                  <a:extLst>
                    <a:ext uri="{FF2B5EF4-FFF2-40B4-BE49-F238E27FC236}">
                      <a16:creationId xmlns:a16="http://schemas.microsoft.com/office/drawing/2014/main" id="{C372A7CA-6916-FB97-94C6-5E455911175B}"/>
                    </a:ext>
                  </a:extLst>
                </p:cNvPr>
                <p:cNvSpPr>
                  <a:spLocks noChangeAspect="1"/>
                </p:cNvSpPr>
                <p:nvPr/>
              </p:nvSpPr>
              <p:spPr>
                <a:xfrm>
                  <a:off x="3847351" y="394341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2" name="楕円 71">
                  <a:extLst>
                    <a:ext uri="{FF2B5EF4-FFF2-40B4-BE49-F238E27FC236}">
                      <a16:creationId xmlns:a16="http://schemas.microsoft.com/office/drawing/2014/main" id="{745468CE-4A26-3518-40BC-DD0A6F2B44A2}"/>
                    </a:ext>
                  </a:extLst>
                </p:cNvPr>
                <p:cNvSpPr>
                  <a:spLocks noChangeAspect="1"/>
                </p:cNvSpPr>
                <p:nvPr/>
              </p:nvSpPr>
              <p:spPr>
                <a:xfrm>
                  <a:off x="2784850" y="344793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3" name="楕円 72">
                  <a:extLst>
                    <a:ext uri="{FF2B5EF4-FFF2-40B4-BE49-F238E27FC236}">
                      <a16:creationId xmlns:a16="http://schemas.microsoft.com/office/drawing/2014/main" id="{D6D22BD8-4E34-7243-744F-6BAD90991D6C}"/>
                    </a:ext>
                  </a:extLst>
                </p:cNvPr>
                <p:cNvSpPr>
                  <a:spLocks noChangeAspect="1"/>
                </p:cNvSpPr>
                <p:nvPr/>
              </p:nvSpPr>
              <p:spPr>
                <a:xfrm>
                  <a:off x="3853025" y="2924447"/>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4" name="楕円 73">
                  <a:extLst>
                    <a:ext uri="{FF2B5EF4-FFF2-40B4-BE49-F238E27FC236}">
                      <a16:creationId xmlns:a16="http://schemas.microsoft.com/office/drawing/2014/main" id="{83C70C93-6A1C-CF06-76C9-BEB43FF58EBD}"/>
                    </a:ext>
                  </a:extLst>
                </p:cNvPr>
                <p:cNvSpPr>
                  <a:spLocks noChangeAspect="1"/>
                </p:cNvSpPr>
                <p:nvPr/>
              </p:nvSpPr>
              <p:spPr>
                <a:xfrm>
                  <a:off x="2793418" y="243993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5" name="楕円 74">
                  <a:extLst>
                    <a:ext uri="{FF2B5EF4-FFF2-40B4-BE49-F238E27FC236}">
                      <a16:creationId xmlns:a16="http://schemas.microsoft.com/office/drawing/2014/main" id="{70CA99D1-CDB3-7456-76A6-6BE6F70D4AF3}"/>
                    </a:ext>
                  </a:extLst>
                </p:cNvPr>
                <p:cNvSpPr>
                  <a:spLocks noChangeAspect="1"/>
                </p:cNvSpPr>
                <p:nvPr/>
              </p:nvSpPr>
              <p:spPr>
                <a:xfrm>
                  <a:off x="3854518" y="188151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6" name="楕円 75">
                  <a:extLst>
                    <a:ext uri="{FF2B5EF4-FFF2-40B4-BE49-F238E27FC236}">
                      <a16:creationId xmlns:a16="http://schemas.microsoft.com/office/drawing/2014/main" id="{FF1351CB-2739-A52C-9A1F-EEBF09F58EAE}"/>
                    </a:ext>
                  </a:extLst>
                </p:cNvPr>
                <p:cNvSpPr>
                  <a:spLocks noChangeAspect="1"/>
                </p:cNvSpPr>
                <p:nvPr/>
              </p:nvSpPr>
              <p:spPr>
                <a:xfrm>
                  <a:off x="2793418" y="1467983"/>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62" name="線吹き出し 2 29">
                <a:extLst>
                  <a:ext uri="{FF2B5EF4-FFF2-40B4-BE49-F238E27FC236}">
                    <a16:creationId xmlns:a16="http://schemas.microsoft.com/office/drawing/2014/main" id="{A1662541-648E-F9F6-87F9-65E3D171E38D}"/>
                  </a:ext>
                </a:extLst>
              </p:cNvPr>
              <p:cNvSpPr/>
              <p:nvPr/>
            </p:nvSpPr>
            <p:spPr>
              <a:xfrm>
                <a:off x="7226720" y="4715324"/>
                <a:ext cx="2400132" cy="5080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111" name="フリーフォーム: 図形 110">
            <a:extLst>
              <a:ext uri="{FF2B5EF4-FFF2-40B4-BE49-F238E27FC236}">
                <a16:creationId xmlns:a16="http://schemas.microsoft.com/office/drawing/2014/main" id="{72083D11-81EF-55BA-8F04-FD6E52E619DA}"/>
              </a:ext>
            </a:extLst>
          </p:cNvPr>
          <p:cNvSpPr/>
          <p:nvPr/>
        </p:nvSpPr>
        <p:spPr>
          <a:xfrm>
            <a:off x="1463738" y="4253259"/>
            <a:ext cx="865610" cy="1238271"/>
          </a:xfrm>
          <a:custGeom>
            <a:avLst/>
            <a:gdLst>
              <a:gd name="connsiteX0" fmla="*/ 0 w 1228725"/>
              <a:gd name="connsiteY0" fmla="*/ 600075 h 1628775"/>
              <a:gd name="connsiteX1" fmla="*/ 1228725 w 1228725"/>
              <a:gd name="connsiteY1" fmla="*/ 0 h 1628775"/>
              <a:gd name="connsiteX2" fmla="*/ 1219200 w 1228725"/>
              <a:gd name="connsiteY2" fmla="*/ 1019175 h 1628775"/>
              <a:gd name="connsiteX3" fmla="*/ 9525 w 1228725"/>
              <a:gd name="connsiteY3" fmla="*/ 1628775 h 1628775"/>
              <a:gd name="connsiteX4" fmla="*/ 0 w 1228725"/>
              <a:gd name="connsiteY4" fmla="*/ 600075 h 1628775"/>
              <a:gd name="connsiteX0" fmla="*/ 0 w 1228725"/>
              <a:gd name="connsiteY0" fmla="*/ 600075 h 1628775"/>
              <a:gd name="connsiteX1" fmla="*/ 1228725 w 1228725"/>
              <a:gd name="connsiteY1" fmla="*/ 0 h 1628775"/>
              <a:gd name="connsiteX2" fmla="*/ 1142240 w 1228725"/>
              <a:gd name="connsiteY2" fmla="*/ 993775 h 1628775"/>
              <a:gd name="connsiteX3" fmla="*/ 9525 w 1228725"/>
              <a:gd name="connsiteY3" fmla="*/ 1628775 h 1628775"/>
              <a:gd name="connsiteX4" fmla="*/ 0 w 1228725"/>
              <a:gd name="connsiteY4" fmla="*/ 600075 h 1628775"/>
              <a:gd name="connsiteX0" fmla="*/ 0 w 1142240"/>
              <a:gd name="connsiteY0" fmla="*/ 568325 h 1597025"/>
              <a:gd name="connsiteX1" fmla="*/ 1119699 w 1142240"/>
              <a:gd name="connsiteY1" fmla="*/ 0 h 1597025"/>
              <a:gd name="connsiteX2" fmla="*/ 1142240 w 1142240"/>
              <a:gd name="connsiteY2" fmla="*/ 962025 h 1597025"/>
              <a:gd name="connsiteX3" fmla="*/ 9525 w 1142240"/>
              <a:gd name="connsiteY3" fmla="*/ 1597025 h 1597025"/>
              <a:gd name="connsiteX4" fmla="*/ 0 w 1142240"/>
              <a:gd name="connsiteY4" fmla="*/ 568325 h 1597025"/>
              <a:gd name="connsiteX0" fmla="*/ 0 w 1180720"/>
              <a:gd name="connsiteY0" fmla="*/ 568325 h 1597025"/>
              <a:gd name="connsiteX1" fmla="*/ 1119699 w 1180720"/>
              <a:gd name="connsiteY1" fmla="*/ 0 h 1597025"/>
              <a:gd name="connsiteX2" fmla="*/ 1180720 w 1180720"/>
              <a:gd name="connsiteY2" fmla="*/ 1006048 h 1597025"/>
              <a:gd name="connsiteX3" fmla="*/ 9525 w 1180720"/>
              <a:gd name="connsiteY3" fmla="*/ 1597025 h 1597025"/>
              <a:gd name="connsiteX4" fmla="*/ 0 w 1180720"/>
              <a:gd name="connsiteY4" fmla="*/ 568325 h 1597025"/>
              <a:gd name="connsiteX0" fmla="*/ 0 w 1180720"/>
              <a:gd name="connsiteY0" fmla="*/ 568325 h 1597025"/>
              <a:gd name="connsiteX1" fmla="*/ 1119699 w 1180720"/>
              <a:gd name="connsiteY1" fmla="*/ 0 h 1597025"/>
              <a:gd name="connsiteX2" fmla="*/ 1180720 w 1180720"/>
              <a:gd name="connsiteY2" fmla="*/ 984036 h 1597025"/>
              <a:gd name="connsiteX3" fmla="*/ 9525 w 1180720"/>
              <a:gd name="connsiteY3" fmla="*/ 1597025 h 1597025"/>
              <a:gd name="connsiteX4" fmla="*/ 0 w 1180720"/>
              <a:gd name="connsiteY4" fmla="*/ 568325 h 1597025"/>
              <a:gd name="connsiteX0" fmla="*/ 0 w 1180720"/>
              <a:gd name="connsiteY0" fmla="*/ 568325 h 1597025"/>
              <a:gd name="connsiteX1" fmla="*/ 1119699 w 1180720"/>
              <a:gd name="connsiteY1" fmla="*/ 0 h 1597025"/>
              <a:gd name="connsiteX2" fmla="*/ 1180720 w 1180720"/>
              <a:gd name="connsiteY2" fmla="*/ 984036 h 1597025"/>
              <a:gd name="connsiteX3" fmla="*/ 9525 w 1180720"/>
              <a:gd name="connsiteY3" fmla="*/ 1597025 h 1597025"/>
              <a:gd name="connsiteX4" fmla="*/ 0 w 1180720"/>
              <a:gd name="connsiteY4" fmla="*/ 568325 h 1597025"/>
              <a:gd name="connsiteX0" fmla="*/ 0 w 1219746"/>
              <a:gd name="connsiteY0" fmla="*/ 582999 h 1611699"/>
              <a:gd name="connsiteX1" fmla="*/ 1219746 w 1219746"/>
              <a:gd name="connsiteY1" fmla="*/ 0 h 1611699"/>
              <a:gd name="connsiteX2" fmla="*/ 1180720 w 1219746"/>
              <a:gd name="connsiteY2" fmla="*/ 998710 h 1611699"/>
              <a:gd name="connsiteX3" fmla="*/ 9525 w 1219746"/>
              <a:gd name="connsiteY3" fmla="*/ 1611699 h 1611699"/>
              <a:gd name="connsiteX4" fmla="*/ 0 w 1219746"/>
              <a:gd name="connsiteY4" fmla="*/ 582999 h 1611699"/>
              <a:gd name="connsiteX0" fmla="*/ 0 w 1180720"/>
              <a:gd name="connsiteY0" fmla="*/ 612348 h 1641048"/>
              <a:gd name="connsiteX1" fmla="*/ 1165874 w 1180720"/>
              <a:gd name="connsiteY1" fmla="*/ 0 h 1641048"/>
              <a:gd name="connsiteX2" fmla="*/ 1180720 w 1180720"/>
              <a:gd name="connsiteY2" fmla="*/ 1028059 h 1641048"/>
              <a:gd name="connsiteX3" fmla="*/ 9525 w 1180720"/>
              <a:gd name="connsiteY3" fmla="*/ 1641048 h 1641048"/>
              <a:gd name="connsiteX4" fmla="*/ 0 w 1180720"/>
              <a:gd name="connsiteY4" fmla="*/ 612348 h 1641048"/>
              <a:gd name="connsiteX0" fmla="*/ 0 w 1180720"/>
              <a:gd name="connsiteY0" fmla="*/ 666618 h 1695318"/>
              <a:gd name="connsiteX1" fmla="*/ 1158179 w 1180720"/>
              <a:gd name="connsiteY1" fmla="*/ 0 h 1695318"/>
              <a:gd name="connsiteX2" fmla="*/ 1180720 w 1180720"/>
              <a:gd name="connsiteY2" fmla="*/ 1082329 h 1695318"/>
              <a:gd name="connsiteX3" fmla="*/ 9525 w 1180720"/>
              <a:gd name="connsiteY3" fmla="*/ 1695318 h 1695318"/>
              <a:gd name="connsiteX4" fmla="*/ 0 w 1180720"/>
              <a:gd name="connsiteY4" fmla="*/ 666618 h 1695318"/>
              <a:gd name="connsiteX0" fmla="*/ 0 w 1180720"/>
              <a:gd name="connsiteY0" fmla="*/ 666618 h 1695318"/>
              <a:gd name="connsiteX1" fmla="*/ 1158180 w 1180720"/>
              <a:gd name="connsiteY1" fmla="*/ 0 h 1695318"/>
              <a:gd name="connsiteX2" fmla="*/ 1180720 w 1180720"/>
              <a:gd name="connsiteY2" fmla="*/ 1082329 h 1695318"/>
              <a:gd name="connsiteX3" fmla="*/ 9525 w 1180720"/>
              <a:gd name="connsiteY3" fmla="*/ 1695318 h 1695318"/>
              <a:gd name="connsiteX4" fmla="*/ 0 w 1180720"/>
              <a:gd name="connsiteY4" fmla="*/ 666618 h 1695318"/>
              <a:gd name="connsiteX0" fmla="*/ 0 w 1180720"/>
              <a:gd name="connsiteY0" fmla="*/ 651112 h 1679812"/>
              <a:gd name="connsiteX1" fmla="*/ 1173572 w 1180720"/>
              <a:gd name="connsiteY1" fmla="*/ 0 h 1679812"/>
              <a:gd name="connsiteX2" fmla="*/ 1180720 w 1180720"/>
              <a:gd name="connsiteY2" fmla="*/ 1066823 h 1679812"/>
              <a:gd name="connsiteX3" fmla="*/ 9525 w 1180720"/>
              <a:gd name="connsiteY3" fmla="*/ 1679812 h 1679812"/>
              <a:gd name="connsiteX4" fmla="*/ 0 w 1180720"/>
              <a:gd name="connsiteY4" fmla="*/ 651112 h 1679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720" h="1679812">
                <a:moveTo>
                  <a:pt x="0" y="651112"/>
                </a:moveTo>
                <a:lnTo>
                  <a:pt x="1173572" y="0"/>
                </a:lnTo>
                <a:cubicBezTo>
                  <a:pt x="1175955" y="355608"/>
                  <a:pt x="1178337" y="711215"/>
                  <a:pt x="1180720" y="1066823"/>
                </a:cubicBezTo>
                <a:lnTo>
                  <a:pt x="9525" y="1679812"/>
                </a:lnTo>
                <a:lnTo>
                  <a:pt x="0" y="651112"/>
                </a:lnTo>
                <a:close/>
              </a:path>
            </a:pathLst>
          </a:custGeom>
          <a:noFill/>
          <a:ln w="101600" cap="rnd">
            <a:solidFill>
              <a:srgbClr val="00B05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08" name="フリーフォーム: 図形 107">
            <a:extLst>
              <a:ext uri="{FF2B5EF4-FFF2-40B4-BE49-F238E27FC236}">
                <a16:creationId xmlns:a16="http://schemas.microsoft.com/office/drawing/2014/main" id="{C26CA4D5-26C0-9614-ABC8-E2847A20215D}"/>
              </a:ext>
            </a:extLst>
          </p:cNvPr>
          <p:cNvSpPr/>
          <p:nvPr/>
        </p:nvSpPr>
        <p:spPr>
          <a:xfrm>
            <a:off x="1535484" y="3209522"/>
            <a:ext cx="723923" cy="2164556"/>
          </a:xfrm>
          <a:custGeom>
            <a:avLst/>
            <a:gdLst>
              <a:gd name="connsiteX0" fmla="*/ 0 w 1000125"/>
              <a:gd name="connsiteY0" fmla="*/ 238125 h 2886075"/>
              <a:gd name="connsiteX1" fmla="*/ 9525 w 1000125"/>
              <a:gd name="connsiteY1" fmla="*/ 2886075 h 2886075"/>
              <a:gd name="connsiteX2" fmla="*/ 1000125 w 1000125"/>
              <a:gd name="connsiteY2" fmla="*/ 2362200 h 2886075"/>
              <a:gd name="connsiteX3" fmla="*/ 971550 w 1000125"/>
              <a:gd name="connsiteY3" fmla="*/ 533400 h 2886075"/>
              <a:gd name="connsiteX4" fmla="*/ 28575 w 1000125"/>
              <a:gd name="connsiteY4" fmla="*/ 19050 h 2886075"/>
              <a:gd name="connsiteX5" fmla="*/ 47625 w 1000125"/>
              <a:gd name="connsiteY5"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5" h="2886075">
                <a:moveTo>
                  <a:pt x="0" y="238125"/>
                </a:moveTo>
                <a:lnTo>
                  <a:pt x="9525" y="2886075"/>
                </a:lnTo>
                <a:lnTo>
                  <a:pt x="1000125" y="2362200"/>
                </a:lnTo>
                <a:lnTo>
                  <a:pt x="971550" y="533400"/>
                </a:lnTo>
                <a:lnTo>
                  <a:pt x="28575" y="19050"/>
                </a:lnTo>
                <a:lnTo>
                  <a:pt x="47625" y="0"/>
                </a:lnTo>
              </a:path>
            </a:pathLst>
          </a:custGeom>
          <a:noFill/>
          <a:ln w="1016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sp>
        <p:nvSpPr>
          <p:cNvPr id="110" name="フリーフォーム: 図形 109">
            <a:extLst>
              <a:ext uri="{FF2B5EF4-FFF2-40B4-BE49-F238E27FC236}">
                <a16:creationId xmlns:a16="http://schemas.microsoft.com/office/drawing/2014/main" id="{260BA804-9CB6-C12C-12EB-95B86559FED1}"/>
              </a:ext>
            </a:extLst>
          </p:cNvPr>
          <p:cNvSpPr/>
          <p:nvPr/>
        </p:nvSpPr>
        <p:spPr>
          <a:xfrm>
            <a:off x="1556607" y="3317557"/>
            <a:ext cx="650081" cy="1950244"/>
          </a:xfrm>
          <a:custGeom>
            <a:avLst/>
            <a:gdLst>
              <a:gd name="connsiteX0" fmla="*/ 57150 w 866775"/>
              <a:gd name="connsiteY0" fmla="*/ 2571750 h 2571750"/>
              <a:gd name="connsiteX1" fmla="*/ 866775 w 866775"/>
              <a:gd name="connsiteY1" fmla="*/ 2124075 h 2571750"/>
              <a:gd name="connsiteX2" fmla="*/ 47625 w 866775"/>
              <a:gd name="connsiteY2" fmla="*/ 1666875 h 2571750"/>
              <a:gd name="connsiteX3" fmla="*/ 857250 w 866775"/>
              <a:gd name="connsiteY3" fmla="*/ 1228725 h 2571750"/>
              <a:gd name="connsiteX4" fmla="*/ 76200 w 866775"/>
              <a:gd name="connsiteY4" fmla="*/ 800100 h 2571750"/>
              <a:gd name="connsiteX5" fmla="*/ 809625 w 866775"/>
              <a:gd name="connsiteY5" fmla="*/ 438150 h 2571750"/>
              <a:gd name="connsiteX6" fmla="*/ 0 w 866775"/>
              <a:gd name="connsiteY6" fmla="*/ 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775" h="2571750">
                <a:moveTo>
                  <a:pt x="57150" y="2571750"/>
                </a:moveTo>
                <a:lnTo>
                  <a:pt x="866775" y="2124075"/>
                </a:lnTo>
                <a:lnTo>
                  <a:pt x="47625" y="1666875"/>
                </a:lnTo>
                <a:lnTo>
                  <a:pt x="857250" y="1228725"/>
                </a:lnTo>
                <a:lnTo>
                  <a:pt x="76200" y="800100"/>
                </a:lnTo>
                <a:lnTo>
                  <a:pt x="809625" y="438150"/>
                </a:lnTo>
                <a:lnTo>
                  <a:pt x="0" y="0"/>
                </a:lnTo>
              </a:path>
            </a:pathLst>
          </a:custGeom>
          <a:noFill/>
          <a:ln w="101600" cap="rnd">
            <a:solidFill>
              <a:srgbClr val="0070C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sp>
        <p:nvSpPr>
          <p:cNvPr id="112" name="フリーフォーム: 図形 111">
            <a:extLst>
              <a:ext uri="{FF2B5EF4-FFF2-40B4-BE49-F238E27FC236}">
                <a16:creationId xmlns:a16="http://schemas.microsoft.com/office/drawing/2014/main" id="{E9FEDC53-8898-81C5-4A65-966E359D537F}"/>
              </a:ext>
            </a:extLst>
          </p:cNvPr>
          <p:cNvSpPr/>
          <p:nvPr/>
        </p:nvSpPr>
        <p:spPr>
          <a:xfrm>
            <a:off x="1388014" y="3143250"/>
            <a:ext cx="925830" cy="2291715"/>
          </a:xfrm>
          <a:custGeom>
            <a:avLst/>
            <a:gdLst>
              <a:gd name="connsiteX0" fmla="*/ 0 w 1234440"/>
              <a:gd name="connsiteY0" fmla="*/ 3154680 h 3154680"/>
              <a:gd name="connsiteX1" fmla="*/ 0 w 1234440"/>
              <a:gd name="connsiteY1" fmla="*/ 2049780 h 3154680"/>
              <a:gd name="connsiteX2" fmla="*/ 1234440 w 1234440"/>
              <a:gd name="connsiteY2" fmla="*/ 1371600 h 3154680"/>
              <a:gd name="connsiteX3" fmla="*/ 1234440 w 1234440"/>
              <a:gd name="connsiteY3" fmla="*/ 541020 h 3154680"/>
              <a:gd name="connsiteX4" fmla="*/ 220980 w 1234440"/>
              <a:gd name="connsiteY4" fmla="*/ 0 h 3154680"/>
              <a:gd name="connsiteX0" fmla="*/ 0 w 1234440"/>
              <a:gd name="connsiteY0" fmla="*/ 3154680 h 3154680"/>
              <a:gd name="connsiteX1" fmla="*/ 0 w 1234440"/>
              <a:gd name="connsiteY1" fmla="*/ 2049780 h 3154680"/>
              <a:gd name="connsiteX2" fmla="*/ 1234440 w 1234440"/>
              <a:gd name="connsiteY2" fmla="*/ 1371600 h 3154680"/>
              <a:gd name="connsiteX3" fmla="*/ 1234440 w 1234440"/>
              <a:gd name="connsiteY3" fmla="*/ 662940 h 3154680"/>
              <a:gd name="connsiteX4" fmla="*/ 220980 w 1234440"/>
              <a:gd name="connsiteY4" fmla="*/ 0 h 3154680"/>
              <a:gd name="connsiteX0" fmla="*/ 0 w 1234440"/>
              <a:gd name="connsiteY0" fmla="*/ 3055620 h 3055620"/>
              <a:gd name="connsiteX1" fmla="*/ 0 w 1234440"/>
              <a:gd name="connsiteY1" fmla="*/ 1950720 h 3055620"/>
              <a:gd name="connsiteX2" fmla="*/ 1234440 w 1234440"/>
              <a:gd name="connsiteY2" fmla="*/ 1272540 h 3055620"/>
              <a:gd name="connsiteX3" fmla="*/ 1234440 w 1234440"/>
              <a:gd name="connsiteY3" fmla="*/ 563880 h 3055620"/>
              <a:gd name="connsiteX4" fmla="*/ 243840 w 1234440"/>
              <a:gd name="connsiteY4" fmla="*/ 0 h 305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 h="3055620">
                <a:moveTo>
                  <a:pt x="0" y="3055620"/>
                </a:moveTo>
                <a:lnTo>
                  <a:pt x="0" y="1950720"/>
                </a:lnTo>
                <a:lnTo>
                  <a:pt x="1234440" y="1272540"/>
                </a:lnTo>
                <a:lnTo>
                  <a:pt x="1234440" y="563880"/>
                </a:lnTo>
                <a:cubicBezTo>
                  <a:pt x="896620" y="383540"/>
                  <a:pt x="581660" y="180340"/>
                  <a:pt x="243840" y="0"/>
                </a:cubicBezTo>
              </a:path>
            </a:pathLst>
          </a:custGeom>
          <a:noFill/>
          <a:ln w="101600" cap="rnd">
            <a:solidFill>
              <a:srgbClr val="7030A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p>
        </p:txBody>
      </p:sp>
      <p:pic>
        <p:nvPicPr>
          <p:cNvPr id="7" name="図 6" descr="アイコン&#10;&#10;自動的に生成された説明">
            <a:extLst>
              <a:ext uri="{FF2B5EF4-FFF2-40B4-BE49-F238E27FC236}">
                <a16:creationId xmlns:a16="http://schemas.microsoft.com/office/drawing/2014/main" id="{EED6CAE2-B190-3264-7322-EBAA494F2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05553" y="4352858"/>
            <a:ext cx="486000" cy="486000"/>
          </a:xfrm>
          <a:prstGeom prst="rect">
            <a:avLst/>
          </a:prstGeom>
        </p:spPr>
      </p:pic>
      <p:pic>
        <p:nvPicPr>
          <p:cNvPr id="9" name="図 8" descr="アイコン&#10;&#10;自動的に生成された説明">
            <a:extLst>
              <a:ext uri="{FF2B5EF4-FFF2-40B4-BE49-F238E27FC236}">
                <a16:creationId xmlns:a16="http://schemas.microsoft.com/office/drawing/2014/main" id="{5F39705D-AAB8-DF2D-2657-28E809F6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47696" y="4810891"/>
            <a:ext cx="486000" cy="486000"/>
          </a:xfrm>
          <a:prstGeom prst="rect">
            <a:avLst/>
          </a:prstGeom>
        </p:spPr>
      </p:pic>
      <p:pic>
        <p:nvPicPr>
          <p:cNvPr id="11" name="図 10" descr="アイコン&#10;&#10;自動的に生成された説明">
            <a:extLst>
              <a:ext uri="{FF2B5EF4-FFF2-40B4-BE49-F238E27FC236}">
                <a16:creationId xmlns:a16="http://schemas.microsoft.com/office/drawing/2014/main" id="{EC543A66-833C-4F6E-ECBA-E25FA8397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90205">
            <a:off x="1787280" y="2918945"/>
            <a:ext cx="486000" cy="486000"/>
          </a:xfrm>
          <a:prstGeom prst="rect">
            <a:avLst/>
          </a:prstGeom>
        </p:spPr>
      </p:pic>
      <p:pic>
        <p:nvPicPr>
          <p:cNvPr id="13" name="図 12" descr="アイコン&#10;&#10;自動的に生成された説明">
            <a:extLst>
              <a:ext uri="{FF2B5EF4-FFF2-40B4-BE49-F238E27FC236}">
                <a16:creationId xmlns:a16="http://schemas.microsoft.com/office/drawing/2014/main" id="{8D383425-3DEB-FD2D-4E3C-99C3149DD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947696" y="3602555"/>
            <a:ext cx="486000" cy="486000"/>
          </a:xfrm>
          <a:prstGeom prst="rect">
            <a:avLst/>
          </a:prstGeom>
        </p:spPr>
      </p:pic>
      <p:grpSp>
        <p:nvGrpSpPr>
          <p:cNvPr id="68" name="グループ化 67">
            <a:extLst>
              <a:ext uri="{FF2B5EF4-FFF2-40B4-BE49-F238E27FC236}">
                <a16:creationId xmlns:a16="http://schemas.microsoft.com/office/drawing/2014/main" id="{B7C60C3B-F4CF-723E-1827-33218FDD3198}"/>
              </a:ext>
            </a:extLst>
          </p:cNvPr>
          <p:cNvGrpSpPr/>
          <p:nvPr/>
        </p:nvGrpSpPr>
        <p:grpSpPr>
          <a:xfrm>
            <a:off x="3468282" y="2060408"/>
            <a:ext cx="5639917" cy="2605437"/>
            <a:chOff x="3992309" y="1238450"/>
            <a:chExt cx="7519891" cy="3473916"/>
          </a:xfrm>
        </p:grpSpPr>
        <p:sp>
          <p:nvSpPr>
            <p:cNvPr id="50" name="テキスト ボックス 49">
              <a:extLst>
                <a:ext uri="{FF2B5EF4-FFF2-40B4-BE49-F238E27FC236}">
                  <a16:creationId xmlns:a16="http://schemas.microsoft.com/office/drawing/2014/main" id="{6496F3F5-48E6-B1DD-A7F6-EBD610EC7B7A}"/>
                </a:ext>
              </a:extLst>
            </p:cNvPr>
            <p:cNvSpPr txBox="1"/>
            <p:nvPr/>
          </p:nvSpPr>
          <p:spPr>
            <a:xfrm>
              <a:off x="7423321" y="1689227"/>
              <a:ext cx="3631765" cy="861775"/>
            </a:xfrm>
            <a:prstGeom prst="rect">
              <a:avLst/>
            </a:prstGeom>
            <a:noFill/>
          </p:spPr>
          <p:txBody>
            <a:bodyPr wrap="none" rtlCol="0">
              <a:spAutoFit/>
            </a:bodyPr>
            <a:lstStyle/>
            <a:p>
              <a:r>
                <a:rPr lang="ja-JP" altLang="en-US" sz="1800" u="sng">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消費者余剰（便利さ）は</a:t>
              </a:r>
              <a:endParaRPr lang="en-US" altLang="ja-JP" sz="1800" u="sng" dirty="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小さくなる</a:t>
              </a:r>
              <a:endParaRPr lang="ja-JP" altLang="en-US" sz="1800"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67" name="グループ化 66">
              <a:extLst>
                <a:ext uri="{FF2B5EF4-FFF2-40B4-BE49-F238E27FC236}">
                  <a16:creationId xmlns:a16="http://schemas.microsoft.com/office/drawing/2014/main" id="{2F96E6B5-80FF-F9E5-174D-077D2C547283}"/>
                </a:ext>
              </a:extLst>
            </p:cNvPr>
            <p:cNvGrpSpPr/>
            <p:nvPr/>
          </p:nvGrpSpPr>
          <p:grpSpPr>
            <a:xfrm>
              <a:off x="3992309" y="1238450"/>
              <a:ext cx="7519891" cy="3473916"/>
              <a:chOff x="3992309" y="1238450"/>
              <a:chExt cx="7519891" cy="3473916"/>
            </a:xfrm>
          </p:grpSpPr>
          <p:grpSp>
            <p:nvGrpSpPr>
              <p:cNvPr id="10" name="グループ化 9">
                <a:extLst>
                  <a:ext uri="{FF2B5EF4-FFF2-40B4-BE49-F238E27FC236}">
                    <a16:creationId xmlns:a16="http://schemas.microsoft.com/office/drawing/2014/main" id="{7F0F9F07-AD23-EEDD-7C69-B147D0FEB23B}"/>
                  </a:ext>
                </a:extLst>
              </p:cNvPr>
              <p:cNvGrpSpPr/>
              <p:nvPr/>
            </p:nvGrpSpPr>
            <p:grpSpPr>
              <a:xfrm>
                <a:off x="3992309" y="1238450"/>
                <a:ext cx="7519891" cy="3473916"/>
                <a:chOff x="3822064" y="1558957"/>
                <a:chExt cx="7519891" cy="3473916"/>
              </a:xfrm>
            </p:grpSpPr>
            <p:grpSp>
              <p:nvGrpSpPr>
                <p:cNvPr id="12" name="グループ化 11">
                  <a:extLst>
                    <a:ext uri="{FF2B5EF4-FFF2-40B4-BE49-F238E27FC236}">
                      <a16:creationId xmlns:a16="http://schemas.microsoft.com/office/drawing/2014/main" id="{E995C405-D4F1-DC04-F6ED-BF16199CA9DB}"/>
                    </a:ext>
                  </a:extLst>
                </p:cNvPr>
                <p:cNvGrpSpPr/>
                <p:nvPr/>
              </p:nvGrpSpPr>
              <p:grpSpPr>
                <a:xfrm>
                  <a:off x="3822064" y="1558957"/>
                  <a:ext cx="7519891" cy="3473916"/>
                  <a:chOff x="2053900" y="1675976"/>
                  <a:chExt cx="9176406" cy="4083688"/>
                </a:xfrm>
              </p:grpSpPr>
              <p:grpSp>
                <p:nvGrpSpPr>
                  <p:cNvPr id="17" name="グループ化 16">
                    <a:extLst>
                      <a:ext uri="{FF2B5EF4-FFF2-40B4-BE49-F238E27FC236}">
                        <a16:creationId xmlns:a16="http://schemas.microsoft.com/office/drawing/2014/main" id="{05E8351B-13A1-D74A-2AE8-7986B405E7B4}"/>
                      </a:ext>
                    </a:extLst>
                  </p:cNvPr>
                  <p:cNvGrpSpPr/>
                  <p:nvPr/>
                </p:nvGrpSpPr>
                <p:grpSpPr>
                  <a:xfrm>
                    <a:off x="4792846" y="1675976"/>
                    <a:ext cx="6437460" cy="4083688"/>
                    <a:chOff x="4792846" y="1675976"/>
                    <a:chExt cx="6437460" cy="4083688"/>
                  </a:xfrm>
                </p:grpSpPr>
                <p:grpSp>
                  <p:nvGrpSpPr>
                    <p:cNvPr id="19" name="グループ化 18">
                      <a:extLst>
                        <a:ext uri="{FF2B5EF4-FFF2-40B4-BE49-F238E27FC236}">
                          <a16:creationId xmlns:a16="http://schemas.microsoft.com/office/drawing/2014/main" id="{9D6CC21D-8560-DB7F-353F-E56012B360E5}"/>
                        </a:ext>
                      </a:extLst>
                    </p:cNvPr>
                    <p:cNvGrpSpPr>
                      <a:grpSpLocks noChangeAspect="1"/>
                    </p:cNvGrpSpPr>
                    <p:nvPr/>
                  </p:nvGrpSpPr>
                  <p:grpSpPr>
                    <a:xfrm>
                      <a:off x="4792846" y="1675976"/>
                      <a:ext cx="6437460" cy="4083688"/>
                      <a:chOff x="4958967" y="1876072"/>
                      <a:chExt cx="5634080" cy="3574053"/>
                    </a:xfrm>
                  </p:grpSpPr>
                  <p:cxnSp>
                    <p:nvCxnSpPr>
                      <p:cNvPr id="22" name="直線矢印コネクタ 21">
                        <a:extLst>
                          <a:ext uri="{FF2B5EF4-FFF2-40B4-BE49-F238E27FC236}">
                            <a16:creationId xmlns:a16="http://schemas.microsoft.com/office/drawing/2014/main" id="{862352B2-6C44-C44E-45F8-1BBF2DA90826}"/>
                          </a:ext>
                        </a:extLst>
                      </p:cNvPr>
                      <p:cNvCxnSpPr>
                        <a:cxnSpLocks/>
                      </p:cNvCxnSpPr>
                      <p:nvPr/>
                    </p:nvCxnSpPr>
                    <p:spPr>
                      <a:xfrm>
                        <a:off x="5352338" y="3765592"/>
                        <a:ext cx="389316" cy="137901"/>
                      </a:xfrm>
                      <a:prstGeom prst="straightConnector1">
                        <a:avLst/>
                      </a:prstGeom>
                      <a:ln w="25400">
                        <a:solidFill>
                          <a:srgbClr val="10296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3575B303-5C10-577B-981B-622A72D35D3E}"/>
                          </a:ext>
                        </a:extLst>
                      </p:cNvPr>
                      <p:cNvGrpSpPr/>
                      <p:nvPr/>
                    </p:nvGrpSpPr>
                    <p:grpSpPr>
                      <a:xfrm>
                        <a:off x="4958967" y="1876072"/>
                        <a:ext cx="5634080" cy="3574053"/>
                        <a:chOff x="286502" y="1905740"/>
                        <a:chExt cx="5347372" cy="3264929"/>
                      </a:xfrm>
                    </p:grpSpPr>
                    <p:grpSp>
                      <p:nvGrpSpPr>
                        <p:cNvPr id="33" name="グループ化 32">
                          <a:extLst>
                            <a:ext uri="{FF2B5EF4-FFF2-40B4-BE49-F238E27FC236}">
                              <a16:creationId xmlns:a16="http://schemas.microsoft.com/office/drawing/2014/main" id="{6A8CC63D-B8A7-B180-CBBD-99340AB62921}"/>
                            </a:ext>
                          </a:extLst>
                        </p:cNvPr>
                        <p:cNvGrpSpPr/>
                        <p:nvPr/>
                      </p:nvGrpSpPr>
                      <p:grpSpPr>
                        <a:xfrm>
                          <a:off x="286502" y="1905740"/>
                          <a:ext cx="5347372" cy="3264929"/>
                          <a:chOff x="595120" y="1304952"/>
                          <a:chExt cx="5381465" cy="2744594"/>
                        </a:xfrm>
                      </p:grpSpPr>
                      <p:sp>
                        <p:nvSpPr>
                          <p:cNvPr id="35" name="直角三角形 34">
                            <a:extLst>
                              <a:ext uri="{FF2B5EF4-FFF2-40B4-BE49-F238E27FC236}">
                                <a16:creationId xmlns:a16="http://schemas.microsoft.com/office/drawing/2014/main" id="{CCE86175-3BAB-8097-7055-307BC6ED29AD}"/>
                              </a:ext>
                            </a:extLst>
                          </p:cNvPr>
                          <p:cNvSpPr>
                            <a:spLocks noChangeAspect="1"/>
                          </p:cNvSpPr>
                          <p:nvPr/>
                        </p:nvSpPr>
                        <p:spPr>
                          <a:xfrm>
                            <a:off x="1166555" y="2048231"/>
                            <a:ext cx="1117880" cy="484584"/>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36" name="グループ化 35">
                            <a:extLst>
                              <a:ext uri="{FF2B5EF4-FFF2-40B4-BE49-F238E27FC236}">
                                <a16:creationId xmlns:a16="http://schemas.microsoft.com/office/drawing/2014/main" id="{1813F4AA-B6EC-8D8E-7451-2AD17C2F5FC3}"/>
                              </a:ext>
                            </a:extLst>
                          </p:cNvPr>
                          <p:cNvGrpSpPr/>
                          <p:nvPr/>
                        </p:nvGrpSpPr>
                        <p:grpSpPr>
                          <a:xfrm>
                            <a:off x="595120" y="1304952"/>
                            <a:ext cx="5381465" cy="2744594"/>
                            <a:chOff x="1874054" y="1908098"/>
                            <a:chExt cx="4372625" cy="1451407"/>
                          </a:xfrm>
                        </p:grpSpPr>
                        <p:grpSp>
                          <p:nvGrpSpPr>
                            <p:cNvPr id="39" name="グループ化 38">
                              <a:extLst>
                                <a:ext uri="{FF2B5EF4-FFF2-40B4-BE49-F238E27FC236}">
                                  <a16:creationId xmlns:a16="http://schemas.microsoft.com/office/drawing/2014/main" id="{35B13918-94FB-CA00-7E1D-2A52FBCCC79C}"/>
                                </a:ext>
                              </a:extLst>
                            </p:cNvPr>
                            <p:cNvGrpSpPr/>
                            <p:nvPr/>
                          </p:nvGrpSpPr>
                          <p:grpSpPr>
                            <a:xfrm>
                              <a:off x="2329391" y="2085975"/>
                              <a:ext cx="3705088" cy="1064127"/>
                              <a:chOff x="355073" y="0"/>
                              <a:chExt cx="1946294" cy="1717318"/>
                            </a:xfrm>
                          </p:grpSpPr>
                          <p:cxnSp>
                            <p:nvCxnSpPr>
                              <p:cNvPr id="43" name="直線矢印コネクタ 42">
                                <a:extLst>
                                  <a:ext uri="{FF2B5EF4-FFF2-40B4-BE49-F238E27FC236}">
                                    <a16:creationId xmlns:a16="http://schemas.microsoft.com/office/drawing/2014/main" id="{5742D527-C4F6-9105-0231-F0F608E06D04}"/>
                                  </a:ext>
                                </a:extLst>
                              </p:cNvPr>
                              <p:cNvCxnSpPr/>
                              <p:nvPr/>
                            </p:nvCxnSpPr>
                            <p:spPr>
                              <a:xfrm flipV="1">
                                <a:off x="360667" y="0"/>
                                <a:ext cx="1" cy="1717318"/>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4" name="直線矢印コネクタ 43">
                                <a:extLst>
                                  <a:ext uri="{FF2B5EF4-FFF2-40B4-BE49-F238E27FC236}">
                                    <a16:creationId xmlns:a16="http://schemas.microsoft.com/office/drawing/2014/main" id="{13543575-BE6E-DD79-DC9E-D51FB25BEBB6}"/>
                                  </a:ext>
                                </a:extLst>
                              </p:cNvPr>
                              <p:cNvCxnSpPr/>
                              <p:nvPr/>
                            </p:nvCxnSpPr>
                            <p:spPr>
                              <a:xfrm flipV="1">
                                <a:off x="355073" y="1704145"/>
                                <a:ext cx="1946294" cy="13173"/>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5" name="直線コネクタ 44">
                                <a:extLst>
                                  <a:ext uri="{FF2B5EF4-FFF2-40B4-BE49-F238E27FC236}">
                                    <a16:creationId xmlns:a16="http://schemas.microsoft.com/office/drawing/2014/main" id="{6E0DF214-AC16-37CC-01A5-14EFDED42472}"/>
                                  </a:ext>
                                </a:extLst>
                              </p:cNvPr>
                              <p:cNvCxnSpPr/>
                              <p:nvPr/>
                            </p:nvCxnSpPr>
                            <p:spPr>
                              <a:xfrm>
                                <a:off x="362066" y="350254"/>
                                <a:ext cx="1584616" cy="1353891"/>
                              </a:xfrm>
                              <a:prstGeom prst="line">
                                <a:avLst/>
                              </a:prstGeom>
                              <a:ln w="50800">
                                <a:solidFill>
                                  <a:srgbClr val="102961"/>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5EA8E670-1EA7-0828-2256-B18034DE8DDE}"/>
                                </a:ext>
                              </a:extLst>
                            </p:cNvPr>
                            <p:cNvSpPr txBox="1">
                              <a:spLocks noChangeArrowheads="1"/>
                            </p:cNvSpPr>
                            <p:nvPr/>
                          </p:nvSpPr>
                          <p:spPr bwMode="auto">
                            <a:xfrm>
                              <a:off x="1874054" y="1908098"/>
                              <a:ext cx="3852596" cy="188335"/>
                            </a:xfrm>
                            <a:prstGeom prst="rect">
                              <a:avLst/>
                            </a:prstGeom>
                            <a:noFill/>
                            <a:ln w="9525">
                              <a:noFill/>
                              <a:miter lim="800000"/>
                              <a:headEnd/>
                              <a:tailEnd/>
                            </a:ln>
                          </p:spPr>
                          <p:txBody>
                            <a:bodyPr rot="0" vert="horz" wrap="square" lIns="68580" tIns="34290" rIns="68580" bIns="34290" anchor="t" anchorCtr="0">
                              <a:noAutofit/>
                            </a:bodyPr>
                            <a:lstStyle/>
                            <a:p>
                              <a:pPr algn="just"/>
                              <a:r>
                                <a:rPr lang="ja-JP" altLang="en-US" sz="1800" kern="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一般化費用（時間費用＋運賃）</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 name="テキスト ボックス 2">
                              <a:extLst>
                                <a:ext uri="{FF2B5EF4-FFF2-40B4-BE49-F238E27FC236}">
                                  <a16:creationId xmlns:a16="http://schemas.microsoft.com/office/drawing/2014/main" id="{B9028EAF-F067-6792-CB7C-6F584CD0A524}"/>
                                </a:ext>
                              </a:extLst>
                            </p:cNvPr>
                            <p:cNvSpPr txBox="1">
                              <a:spLocks noChangeArrowheads="1"/>
                            </p:cNvSpPr>
                            <p:nvPr/>
                          </p:nvSpPr>
                          <p:spPr bwMode="auto">
                            <a:xfrm>
                              <a:off x="4920908" y="3191088"/>
                              <a:ext cx="1151232" cy="168417"/>
                            </a:xfrm>
                            <a:prstGeom prst="rect">
                              <a:avLst/>
                            </a:prstGeom>
                            <a:noFill/>
                            <a:ln w="9525">
                              <a:noFill/>
                              <a:miter lim="800000"/>
                              <a:headEnd/>
                              <a:tailEnd/>
                            </a:ln>
                          </p:spPr>
                          <p:txBody>
                            <a:bodyPr rot="0" vert="horz" wrap="square" lIns="68580" tIns="34290" rIns="68580" bIns="34290" anchor="t" anchorCtr="0">
                              <a:noAutofit/>
                            </a:bodyPr>
                            <a:lstStyle/>
                            <a:p>
                              <a:pPr algn="just"/>
                              <a:r>
                                <a:rPr lang="ja-JP" altLang="en-US" sz="1800" kern="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交通量</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2" name="正方形/長方形 41">
                              <a:extLst>
                                <a:ext uri="{FF2B5EF4-FFF2-40B4-BE49-F238E27FC236}">
                                  <a16:creationId xmlns:a16="http://schemas.microsoft.com/office/drawing/2014/main" id="{96A2792B-9D40-8B0B-CF93-E1D9CECFF705}"/>
                                </a:ext>
                              </a:extLst>
                            </p:cNvPr>
                            <p:cNvSpPr/>
                            <p:nvPr/>
                          </p:nvSpPr>
                          <p:spPr>
                            <a:xfrm>
                              <a:off x="4269704" y="2528448"/>
                              <a:ext cx="1976975" cy="360051"/>
                            </a:xfrm>
                            <a:prstGeom prst="rect">
                              <a:avLst/>
                            </a:prstGeom>
                          </p:spPr>
                          <p:txBody>
                            <a:bodyPr wrap="square">
                              <a:spAutoFit/>
                            </a:bodyPr>
                            <a:lstStyle/>
                            <a:p>
                              <a:r>
                                <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OD</a:t>
                              </a:r>
                              <a:r>
                                <a:rPr lang="ja-JP" altLang="en-US" sz="1800" spc="6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ごとの</a:t>
                              </a:r>
                              <a:endPar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a:p>
                              <a:r>
                                <a:rPr lang="ja-JP" altLang="en-US" sz="1800" spc="6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線型需要関数</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31" name="正方形/長方形 30">
                          <a:extLst>
                            <a:ext uri="{FF2B5EF4-FFF2-40B4-BE49-F238E27FC236}">
                              <a16:creationId xmlns:a16="http://schemas.microsoft.com/office/drawing/2014/main" id="{4ABA10B8-9143-48CA-2FC3-E3B2C1D4E417}"/>
                            </a:ext>
                          </a:extLst>
                        </p:cNvPr>
                        <p:cNvSpPr/>
                        <p:nvPr/>
                      </p:nvSpPr>
                      <p:spPr>
                        <a:xfrm>
                          <a:off x="854316" y="4418381"/>
                          <a:ext cx="1100457" cy="276766"/>
                        </a:xfrm>
                        <a:prstGeom prst="rect">
                          <a:avLst/>
                        </a:prstGeom>
                        <a:solidFill>
                          <a:srgbClr val="102961">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2" name="上下矢印 2">
                          <a:extLst>
                            <a:ext uri="{FF2B5EF4-FFF2-40B4-BE49-F238E27FC236}">
                              <a16:creationId xmlns:a16="http://schemas.microsoft.com/office/drawing/2014/main" id="{2134238E-3BD7-1DF7-B17F-FBF0340416F3}"/>
                            </a:ext>
                          </a:extLst>
                        </p:cNvPr>
                        <p:cNvSpPr/>
                        <p:nvPr/>
                      </p:nvSpPr>
                      <p:spPr>
                        <a:xfrm rot="17924964">
                          <a:off x="1977042" y="2769159"/>
                          <a:ext cx="180457" cy="833723"/>
                        </a:xfrm>
                        <a:prstGeom prst="upArrow">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20" name="正方形/長方形 19">
                      <a:extLst>
                        <a:ext uri="{FF2B5EF4-FFF2-40B4-BE49-F238E27FC236}">
                          <a16:creationId xmlns:a16="http://schemas.microsoft.com/office/drawing/2014/main" id="{580080AB-A21D-F338-7C1E-735DC5653AF2}"/>
                        </a:ext>
                      </a:extLst>
                    </p:cNvPr>
                    <p:cNvSpPr>
                      <a:spLocks noChangeAspect="1"/>
                    </p:cNvSpPr>
                    <p:nvPr/>
                  </p:nvSpPr>
                  <p:spPr>
                    <a:xfrm>
                      <a:off x="5487807" y="3508985"/>
                      <a:ext cx="1308632" cy="1309737"/>
                    </a:xfrm>
                    <a:prstGeom prst="rect">
                      <a:avLst/>
                    </a:prstGeom>
                    <a:solidFill>
                      <a:schemeClr val="accent6">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1" name="楕円 20">
                      <a:extLst>
                        <a:ext uri="{FF2B5EF4-FFF2-40B4-BE49-F238E27FC236}">
                          <a16:creationId xmlns:a16="http://schemas.microsoft.com/office/drawing/2014/main" id="{765EEEC2-F35E-9086-411C-4FEBE75CCE75}"/>
                        </a:ext>
                      </a:extLst>
                    </p:cNvPr>
                    <p:cNvSpPr>
                      <a:spLocks noChangeAspect="1"/>
                    </p:cNvSpPr>
                    <p:nvPr/>
                  </p:nvSpPr>
                  <p:spPr>
                    <a:xfrm>
                      <a:off x="6681182" y="3356192"/>
                      <a:ext cx="216694" cy="225139"/>
                    </a:xfrm>
                    <a:prstGeom prst="ellipse">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18" name="テキスト ボックス 17">
                    <a:extLst>
                      <a:ext uri="{FF2B5EF4-FFF2-40B4-BE49-F238E27FC236}">
                        <a16:creationId xmlns:a16="http://schemas.microsoft.com/office/drawing/2014/main" id="{F0DBE776-204B-E557-09B6-2BE9B1E14C96}"/>
                      </a:ext>
                    </a:extLst>
                  </p:cNvPr>
                  <p:cNvSpPr txBox="1"/>
                  <p:nvPr/>
                </p:nvSpPr>
                <p:spPr>
                  <a:xfrm>
                    <a:off x="2053900" y="3276190"/>
                    <a:ext cx="3192572" cy="1013041"/>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a:t>
                    </a:r>
                    <a:r>
                      <a:rPr lang="ja-JP" altLang="en-US" sz="1800" u="sng">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金銭的運賃が高く</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なる</a:t>
                    </a:r>
                    <a:endPar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16" name="テキスト ボックス 15">
                  <a:extLst>
                    <a:ext uri="{FF2B5EF4-FFF2-40B4-BE49-F238E27FC236}">
                      <a16:creationId xmlns:a16="http://schemas.microsoft.com/office/drawing/2014/main" id="{4DEF349E-FF03-3E0A-2C07-24E9D300850B}"/>
                    </a:ext>
                  </a:extLst>
                </p:cNvPr>
                <p:cNvSpPr txBox="1"/>
                <p:nvPr/>
              </p:nvSpPr>
              <p:spPr>
                <a:xfrm>
                  <a:off x="3822064" y="4036945"/>
                  <a:ext cx="2504082" cy="861775"/>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a:t>
                  </a:r>
                  <a:r>
                    <a:rPr lang="ja-JP" altLang="en-US" sz="1800" u="sng">
                      <a:solidFill>
                        <a:schemeClr val="tx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時間的費用は小さい</a:t>
                  </a:r>
                  <a:endParaRPr lang="en-US" altLang="ja-JP" sz="1800" u="sng" dirty="0">
                    <a:solidFill>
                      <a:schemeClr val="tx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cxnSp>
            <p:nvCxnSpPr>
              <p:cNvPr id="55" name="直線矢印コネクタ 54">
                <a:extLst>
                  <a:ext uri="{FF2B5EF4-FFF2-40B4-BE49-F238E27FC236}">
                    <a16:creationId xmlns:a16="http://schemas.microsoft.com/office/drawing/2014/main" id="{26565CDD-92A4-BF0B-02D3-4B98D5BF581F}"/>
                  </a:ext>
                </a:extLst>
              </p:cNvPr>
              <p:cNvCxnSpPr>
                <a:cxnSpLocks/>
              </p:cNvCxnSpPr>
              <p:nvPr/>
            </p:nvCxnSpPr>
            <p:spPr>
              <a:xfrm flipV="1">
                <a:off x="6459573" y="4058229"/>
                <a:ext cx="469270" cy="11209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CE4EF8B7-01B1-300B-3CCD-016F3B782E59}"/>
                  </a:ext>
                </a:extLst>
              </p:cNvPr>
              <p:cNvCxnSpPr>
                <a:cxnSpLocks/>
              </p:cNvCxnSpPr>
              <p:nvPr/>
            </p:nvCxnSpPr>
            <p:spPr>
              <a:xfrm flipH="1">
                <a:off x="8858873" y="2992839"/>
                <a:ext cx="177727" cy="341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1" name="グループ化 80">
            <a:extLst>
              <a:ext uri="{FF2B5EF4-FFF2-40B4-BE49-F238E27FC236}">
                <a16:creationId xmlns:a16="http://schemas.microsoft.com/office/drawing/2014/main" id="{B8DC1A97-B60C-B72F-154B-5E8138B0F32E}"/>
              </a:ext>
            </a:extLst>
          </p:cNvPr>
          <p:cNvGrpSpPr/>
          <p:nvPr/>
        </p:nvGrpSpPr>
        <p:grpSpPr>
          <a:xfrm>
            <a:off x="1399245" y="2150149"/>
            <a:ext cx="3609391" cy="870614"/>
            <a:chOff x="1866634" y="1358106"/>
            <a:chExt cx="4812521" cy="1160818"/>
          </a:xfrm>
        </p:grpSpPr>
        <p:grpSp>
          <p:nvGrpSpPr>
            <p:cNvPr id="63" name="グループ化 62">
              <a:extLst>
                <a:ext uri="{FF2B5EF4-FFF2-40B4-BE49-F238E27FC236}">
                  <a16:creationId xmlns:a16="http://schemas.microsoft.com/office/drawing/2014/main" id="{AB3CD030-2E79-4572-A692-6C0C5727330C}"/>
                </a:ext>
              </a:extLst>
            </p:cNvPr>
            <p:cNvGrpSpPr/>
            <p:nvPr/>
          </p:nvGrpSpPr>
          <p:grpSpPr>
            <a:xfrm>
              <a:off x="1866634" y="1358106"/>
              <a:ext cx="4812521" cy="855588"/>
              <a:chOff x="1081326" y="1370366"/>
              <a:chExt cx="4812521" cy="855588"/>
            </a:xfrm>
          </p:grpSpPr>
          <p:sp>
            <p:nvSpPr>
              <p:cNvPr id="59" name="正方形/長方形 58">
                <a:extLst>
                  <a:ext uri="{FF2B5EF4-FFF2-40B4-BE49-F238E27FC236}">
                    <a16:creationId xmlns:a16="http://schemas.microsoft.com/office/drawing/2014/main" id="{4443A277-9629-5BFD-A4F5-490707E7FB94}"/>
                  </a:ext>
                </a:extLst>
              </p:cNvPr>
              <p:cNvSpPr/>
              <p:nvPr/>
            </p:nvSpPr>
            <p:spPr>
              <a:xfrm>
                <a:off x="1178570" y="1408190"/>
                <a:ext cx="4715277" cy="81776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高密な</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の運営費用が大きい⇒ 運賃が</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高くなる</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0" name="正方形/長方形 59">
                <a:extLst>
                  <a:ext uri="{FF2B5EF4-FFF2-40B4-BE49-F238E27FC236}">
                    <a16:creationId xmlns:a16="http://schemas.microsoft.com/office/drawing/2014/main" id="{C06DB7EA-69A9-21F1-D791-452BDE7C89F6}"/>
                  </a:ext>
                </a:extLst>
              </p:cNvPr>
              <p:cNvSpPr/>
              <p:nvPr/>
            </p:nvSpPr>
            <p:spPr>
              <a:xfrm>
                <a:off x="1081326" y="1370366"/>
                <a:ext cx="4647987" cy="855588"/>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80" name="二等辺三角形 79">
              <a:extLst>
                <a:ext uri="{FF2B5EF4-FFF2-40B4-BE49-F238E27FC236}">
                  <a16:creationId xmlns:a16="http://schemas.microsoft.com/office/drawing/2014/main" id="{FCC78227-CD4C-7B69-F68F-D4B760DD19FD}"/>
                </a:ext>
              </a:extLst>
            </p:cNvPr>
            <p:cNvSpPr/>
            <p:nvPr/>
          </p:nvSpPr>
          <p:spPr>
            <a:xfrm rot="10800000">
              <a:off x="5047989" y="2221514"/>
              <a:ext cx="1019948" cy="297410"/>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nvGrpSpPr>
          <p:cNvPr id="82" name="グループ化 81">
            <a:extLst>
              <a:ext uri="{FF2B5EF4-FFF2-40B4-BE49-F238E27FC236}">
                <a16:creationId xmlns:a16="http://schemas.microsoft.com/office/drawing/2014/main" id="{8FEB815F-C905-78BF-8129-18EB19296F5E}"/>
              </a:ext>
            </a:extLst>
          </p:cNvPr>
          <p:cNvGrpSpPr/>
          <p:nvPr/>
        </p:nvGrpSpPr>
        <p:grpSpPr>
          <a:xfrm>
            <a:off x="2726434" y="4537408"/>
            <a:ext cx="3989067" cy="797898"/>
            <a:chOff x="1854912" y="1076664"/>
            <a:chExt cx="4698528" cy="1063864"/>
          </a:xfrm>
        </p:grpSpPr>
        <p:grpSp>
          <p:nvGrpSpPr>
            <p:cNvPr id="83" name="グループ化 82">
              <a:extLst>
                <a:ext uri="{FF2B5EF4-FFF2-40B4-BE49-F238E27FC236}">
                  <a16:creationId xmlns:a16="http://schemas.microsoft.com/office/drawing/2014/main" id="{8437B8CF-980C-19E1-037D-32A073C46A4C}"/>
                </a:ext>
              </a:extLst>
            </p:cNvPr>
            <p:cNvGrpSpPr/>
            <p:nvPr/>
          </p:nvGrpSpPr>
          <p:grpSpPr>
            <a:xfrm>
              <a:off x="1854912" y="1358106"/>
              <a:ext cx="4698528" cy="782422"/>
              <a:chOff x="1069604" y="1370366"/>
              <a:chExt cx="4698528" cy="782422"/>
            </a:xfrm>
          </p:grpSpPr>
          <p:sp>
            <p:nvSpPr>
              <p:cNvPr id="85" name="正方形/長方形 84">
                <a:extLst>
                  <a:ext uri="{FF2B5EF4-FFF2-40B4-BE49-F238E27FC236}">
                    <a16:creationId xmlns:a16="http://schemas.microsoft.com/office/drawing/2014/main" id="{EF161A67-9302-A41B-184A-E2B8904A9D13}"/>
                  </a:ext>
                </a:extLst>
              </p:cNvPr>
              <p:cNvSpPr/>
              <p:nvPr/>
            </p:nvSpPr>
            <p:spPr>
              <a:xfrm>
                <a:off x="1166848" y="1502334"/>
                <a:ext cx="4532264" cy="60768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高密な</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上では短距離で移動可能</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所要時間は短くなる</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6" name="正方形/長方形 85">
                <a:extLst>
                  <a:ext uri="{FF2B5EF4-FFF2-40B4-BE49-F238E27FC236}">
                    <a16:creationId xmlns:a16="http://schemas.microsoft.com/office/drawing/2014/main" id="{3508B0DB-6992-102F-D7AD-EC069CFFDF4F}"/>
                  </a:ext>
                </a:extLst>
              </p:cNvPr>
              <p:cNvSpPr/>
              <p:nvPr/>
            </p:nvSpPr>
            <p:spPr>
              <a:xfrm>
                <a:off x="1069604" y="1370366"/>
                <a:ext cx="4698528" cy="782422"/>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84" name="二等辺三角形 83">
              <a:extLst>
                <a:ext uri="{FF2B5EF4-FFF2-40B4-BE49-F238E27FC236}">
                  <a16:creationId xmlns:a16="http://schemas.microsoft.com/office/drawing/2014/main" id="{F6AD00A3-A838-FEE5-1846-6871FCA0E8BC}"/>
                </a:ext>
              </a:extLst>
            </p:cNvPr>
            <p:cNvSpPr/>
            <p:nvPr/>
          </p:nvSpPr>
          <p:spPr>
            <a:xfrm>
              <a:off x="3494508" y="1076664"/>
              <a:ext cx="1019948" cy="297410"/>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cxnSp>
        <p:nvCxnSpPr>
          <p:cNvPr id="90" name="直線矢印コネクタ 89">
            <a:extLst>
              <a:ext uri="{FF2B5EF4-FFF2-40B4-BE49-F238E27FC236}">
                <a16:creationId xmlns:a16="http://schemas.microsoft.com/office/drawing/2014/main" id="{EB3DB28C-49CD-C3D9-85C7-309486FA0F21}"/>
              </a:ext>
            </a:extLst>
          </p:cNvPr>
          <p:cNvCxnSpPr>
            <a:cxnSpLocks/>
          </p:cNvCxnSpPr>
          <p:nvPr/>
        </p:nvCxnSpPr>
        <p:spPr>
          <a:xfrm flipH="1">
            <a:off x="5880713" y="2663688"/>
            <a:ext cx="133295" cy="25630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463541E8-970C-1482-5D1F-255BE70294D7}"/>
              </a:ext>
            </a:extLst>
          </p:cNvPr>
          <p:cNvSpPr/>
          <p:nvPr/>
        </p:nvSpPr>
        <p:spPr>
          <a:xfrm>
            <a:off x="1396969" y="5599729"/>
            <a:ext cx="7062066" cy="51249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一般化費用は</a:t>
            </a:r>
            <a:r>
              <a:rPr lang="ja-JP" altLang="en-US">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高くなり</a:t>
            </a:r>
            <a: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u="sng">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a:t>
            </a:r>
            <a:r>
              <a:rPr lang="en-US" altLang="ja-JP" u="sng"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u="sng">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便利さ</a:t>
            </a:r>
            <a:r>
              <a:rPr lang="en-US" altLang="ja-JP" u="sng"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u="sng">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は</a:t>
            </a:r>
            <a:r>
              <a:rPr lang="ja-JP" altLang="en-US" u="sng">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小さくなる</a:t>
            </a:r>
            <a:endParaRPr lang="en-US" altLang="ja-JP"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3" name="正方形/長方形 92">
            <a:extLst>
              <a:ext uri="{FF2B5EF4-FFF2-40B4-BE49-F238E27FC236}">
                <a16:creationId xmlns:a16="http://schemas.microsoft.com/office/drawing/2014/main" id="{F613ACAE-7E1D-1D54-03F8-80B89460850B}"/>
              </a:ext>
            </a:extLst>
          </p:cNvPr>
          <p:cNvSpPr/>
          <p:nvPr/>
        </p:nvSpPr>
        <p:spPr>
          <a:xfrm>
            <a:off x="233575" y="2890900"/>
            <a:ext cx="1334612" cy="29728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高密な</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ネットワーク</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4" name="矢印: 下 93">
            <a:extLst>
              <a:ext uri="{FF2B5EF4-FFF2-40B4-BE49-F238E27FC236}">
                <a16:creationId xmlns:a16="http://schemas.microsoft.com/office/drawing/2014/main" id="{89BA76A4-23EE-5F60-D12C-7E078CF1A8EE}"/>
              </a:ext>
            </a:extLst>
          </p:cNvPr>
          <p:cNvSpPr/>
          <p:nvPr/>
        </p:nvSpPr>
        <p:spPr>
          <a:xfrm rot="10800000">
            <a:off x="5747949" y="3220543"/>
            <a:ext cx="395200" cy="489509"/>
          </a:xfrm>
          <a:prstGeom prst="downArrow">
            <a:avLst/>
          </a:prstGeom>
          <a:gradFill>
            <a:gsLst>
              <a:gs pos="46000">
                <a:srgbClr val="3988C5"/>
              </a:gs>
              <a:gs pos="0">
                <a:srgbClr val="B7BECF"/>
              </a:gs>
              <a:gs pos="100000">
                <a:srgbClr val="0070C0"/>
              </a:gs>
            </a:gsLst>
            <a:lin ang="5400000" scaled="1"/>
          </a:gra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Tree>
    <p:extLst>
      <p:ext uri="{BB962C8B-B14F-4D97-AF65-F5344CB8AC3E}">
        <p14:creationId xmlns:p14="http://schemas.microsoft.com/office/powerpoint/2010/main" val="4092641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グループ化 106">
            <a:extLst>
              <a:ext uri="{FF2B5EF4-FFF2-40B4-BE49-F238E27FC236}">
                <a16:creationId xmlns:a16="http://schemas.microsoft.com/office/drawing/2014/main" id="{CDA94C29-70AA-86E6-1F5B-969A812A3CFC}"/>
              </a:ext>
            </a:extLst>
          </p:cNvPr>
          <p:cNvGrpSpPr/>
          <p:nvPr/>
        </p:nvGrpSpPr>
        <p:grpSpPr>
          <a:xfrm>
            <a:off x="1648075" y="3230554"/>
            <a:ext cx="752699" cy="2254330"/>
            <a:chOff x="2103173" y="2830838"/>
            <a:chExt cx="1003598" cy="3005773"/>
          </a:xfrm>
        </p:grpSpPr>
        <p:cxnSp>
          <p:nvCxnSpPr>
            <p:cNvPr id="99" name="直線コネクタ 98">
              <a:extLst>
                <a:ext uri="{FF2B5EF4-FFF2-40B4-BE49-F238E27FC236}">
                  <a16:creationId xmlns:a16="http://schemas.microsoft.com/office/drawing/2014/main" id="{B0786B2A-46A5-EC92-6D06-B21889E4E328}"/>
                </a:ext>
              </a:extLst>
            </p:cNvPr>
            <p:cNvCxnSpPr/>
            <p:nvPr/>
          </p:nvCxnSpPr>
          <p:spPr>
            <a:xfrm>
              <a:off x="3068403" y="3282393"/>
              <a:ext cx="0" cy="1907117"/>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62071CAC-ED7F-B105-5792-940C064BDDBD}"/>
                </a:ext>
              </a:extLst>
            </p:cNvPr>
            <p:cNvCxnSpPr/>
            <p:nvPr/>
          </p:nvCxnSpPr>
          <p:spPr>
            <a:xfrm flipV="1">
              <a:off x="2141541" y="5169484"/>
              <a:ext cx="965230" cy="487193"/>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0303088-CCC4-ADD7-252D-4ABF9E11F7C0}"/>
                </a:ext>
              </a:extLst>
            </p:cNvPr>
            <p:cNvCxnSpPr/>
            <p:nvPr/>
          </p:nvCxnSpPr>
          <p:spPr>
            <a:xfrm>
              <a:off x="2132261" y="2844411"/>
              <a:ext cx="0" cy="299220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3F4E549-BFDB-2BB6-F629-824E85E42C34}"/>
                </a:ext>
              </a:extLst>
            </p:cNvPr>
            <p:cNvCxnSpPr/>
            <p:nvPr/>
          </p:nvCxnSpPr>
          <p:spPr>
            <a:xfrm flipH="1" flipV="1">
              <a:off x="2141541" y="468554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152375C-F7C4-065D-5350-382C77A23E06}"/>
                </a:ext>
              </a:extLst>
            </p:cNvPr>
            <p:cNvCxnSpPr/>
            <p:nvPr/>
          </p:nvCxnSpPr>
          <p:spPr>
            <a:xfrm flipV="1">
              <a:off x="2112051" y="424880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F5D9CF6-ED01-424F-72AF-8A649AFB9231}"/>
                </a:ext>
              </a:extLst>
            </p:cNvPr>
            <p:cNvCxnSpPr/>
            <p:nvPr/>
          </p:nvCxnSpPr>
          <p:spPr>
            <a:xfrm flipH="1" flipV="1">
              <a:off x="2112051" y="376486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BDAD6830-7E5F-6BBE-0928-4FC7F4D38C85}"/>
                </a:ext>
              </a:extLst>
            </p:cNvPr>
            <p:cNvCxnSpPr/>
            <p:nvPr/>
          </p:nvCxnSpPr>
          <p:spPr>
            <a:xfrm flipV="1">
              <a:off x="2103173" y="331477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EF983BED-20EB-B2F1-8FDA-82540A3393A9}"/>
                </a:ext>
              </a:extLst>
            </p:cNvPr>
            <p:cNvCxnSpPr/>
            <p:nvPr/>
          </p:nvCxnSpPr>
          <p:spPr>
            <a:xfrm flipH="1" flipV="1">
              <a:off x="2103173" y="2830838"/>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a:extLst>
              <a:ext uri="{FF2B5EF4-FFF2-40B4-BE49-F238E27FC236}">
                <a16:creationId xmlns:a16="http://schemas.microsoft.com/office/drawing/2014/main" id="{2A2E84EE-DA6C-6EB3-027C-424292DCC9C0}"/>
              </a:ext>
            </a:extLst>
          </p:cNvPr>
          <p:cNvSpPr>
            <a:spLocks noGrp="1"/>
          </p:cNvSpPr>
          <p:nvPr>
            <p:ph type="sldNum" sz="quarter" idx="12"/>
          </p:nvPr>
        </p:nvSpPr>
        <p:spPr/>
        <p:txBody>
          <a:bodyPr/>
          <a:lstStyle/>
          <a:p>
            <a:fld id="{2796D4E3-8D06-4B67-9802-8C86ED4D7821}" type="slidenum">
              <a:rPr kumimoji="1" lang="ja-JP" altLang="en-US" smtClean="0"/>
              <a:pPr/>
              <a:t>46</a:t>
            </a:fld>
            <a:endParaRPr kumimoji="1" lang="ja-JP" altLang="en-US" dirty="0"/>
          </a:p>
        </p:txBody>
      </p:sp>
      <p:sp>
        <p:nvSpPr>
          <p:cNvPr id="5" name="フッター プレースホルダー 4">
            <a:extLst>
              <a:ext uri="{FF2B5EF4-FFF2-40B4-BE49-F238E27FC236}">
                <a16:creationId xmlns:a16="http://schemas.microsoft.com/office/drawing/2014/main" id="{8D6E1574-6D7A-AA95-D7B5-83B3D5508B8A}"/>
              </a:ext>
            </a:extLst>
          </p:cNvPr>
          <p:cNvSpPr>
            <a:spLocks noGrp="1"/>
          </p:cNvSpPr>
          <p:nvPr>
            <p:ph type="ftr" sz="quarter" idx="11"/>
          </p:nvPr>
        </p:nvSpPr>
        <p:spPr/>
        <p:txBody>
          <a:bodyPr/>
          <a:lstStyle/>
          <a:p>
            <a:endParaRPr lang="en-US" dirty="0"/>
          </a:p>
        </p:txBody>
      </p:sp>
      <p:grpSp>
        <p:nvGrpSpPr>
          <p:cNvPr id="52" name="グループ化 51">
            <a:extLst>
              <a:ext uri="{FF2B5EF4-FFF2-40B4-BE49-F238E27FC236}">
                <a16:creationId xmlns:a16="http://schemas.microsoft.com/office/drawing/2014/main" id="{0F102FE6-20B1-BB72-B660-8E621D281FD6}"/>
              </a:ext>
            </a:extLst>
          </p:cNvPr>
          <p:cNvGrpSpPr>
            <a:grpSpLocks noChangeAspect="1"/>
          </p:cNvGrpSpPr>
          <p:nvPr/>
        </p:nvGrpSpPr>
        <p:grpSpPr>
          <a:xfrm>
            <a:off x="1468395" y="3153225"/>
            <a:ext cx="2712557" cy="2402567"/>
            <a:chOff x="1211851" y="2770760"/>
            <a:chExt cx="2874393" cy="2545911"/>
          </a:xfrm>
        </p:grpSpPr>
        <p:sp>
          <p:nvSpPr>
            <p:cNvPr id="79" name="ひし形 78">
              <a:extLst>
                <a:ext uri="{FF2B5EF4-FFF2-40B4-BE49-F238E27FC236}">
                  <a16:creationId xmlns:a16="http://schemas.microsoft.com/office/drawing/2014/main" id="{4E8045EB-E2CF-5D98-7E63-3B99FD3F300B}"/>
                </a:ext>
              </a:extLst>
            </p:cNvPr>
            <p:cNvSpPr>
              <a:spLocks noChangeAspect="1"/>
            </p:cNvSpPr>
            <p:nvPr/>
          </p:nvSpPr>
          <p:spPr>
            <a:xfrm>
              <a:off x="1211851" y="4885600"/>
              <a:ext cx="420508" cy="43107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013"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58" name="グループ化 57">
              <a:extLst>
                <a:ext uri="{FF2B5EF4-FFF2-40B4-BE49-F238E27FC236}">
                  <a16:creationId xmlns:a16="http://schemas.microsoft.com/office/drawing/2014/main" id="{488DA924-B679-8AB4-8127-F5500D97E6F5}"/>
                </a:ext>
              </a:extLst>
            </p:cNvPr>
            <p:cNvGrpSpPr>
              <a:grpSpLocks noChangeAspect="1"/>
            </p:cNvGrpSpPr>
            <p:nvPr/>
          </p:nvGrpSpPr>
          <p:grpSpPr>
            <a:xfrm>
              <a:off x="1263467" y="2770760"/>
              <a:ext cx="2822777" cy="2058233"/>
              <a:chOff x="5738186" y="3989260"/>
              <a:chExt cx="3888666" cy="2835429"/>
            </a:xfrm>
          </p:grpSpPr>
          <p:grpSp>
            <p:nvGrpSpPr>
              <p:cNvPr id="61" name="グループ化 60">
                <a:extLst>
                  <a:ext uri="{FF2B5EF4-FFF2-40B4-BE49-F238E27FC236}">
                    <a16:creationId xmlns:a16="http://schemas.microsoft.com/office/drawing/2014/main" id="{09006FBB-50D8-236E-FB02-9FD9A9C89186}"/>
                  </a:ext>
                </a:extLst>
              </p:cNvPr>
              <p:cNvGrpSpPr/>
              <p:nvPr/>
            </p:nvGrpSpPr>
            <p:grpSpPr>
              <a:xfrm>
                <a:off x="5738186" y="3989260"/>
                <a:ext cx="1429668" cy="2835429"/>
                <a:chOff x="2784850" y="1467983"/>
                <a:chExt cx="1429668" cy="2835429"/>
              </a:xfrm>
            </p:grpSpPr>
            <p:sp>
              <p:nvSpPr>
                <p:cNvPr id="71" name="楕円 70">
                  <a:extLst>
                    <a:ext uri="{FF2B5EF4-FFF2-40B4-BE49-F238E27FC236}">
                      <a16:creationId xmlns:a16="http://schemas.microsoft.com/office/drawing/2014/main" id="{C372A7CA-6916-FB97-94C6-5E455911175B}"/>
                    </a:ext>
                  </a:extLst>
                </p:cNvPr>
                <p:cNvSpPr>
                  <a:spLocks noChangeAspect="1"/>
                </p:cNvSpPr>
                <p:nvPr/>
              </p:nvSpPr>
              <p:spPr>
                <a:xfrm>
                  <a:off x="3847351" y="394341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2" name="楕円 71">
                  <a:extLst>
                    <a:ext uri="{FF2B5EF4-FFF2-40B4-BE49-F238E27FC236}">
                      <a16:creationId xmlns:a16="http://schemas.microsoft.com/office/drawing/2014/main" id="{745468CE-4A26-3518-40BC-DD0A6F2B44A2}"/>
                    </a:ext>
                  </a:extLst>
                </p:cNvPr>
                <p:cNvSpPr>
                  <a:spLocks noChangeAspect="1"/>
                </p:cNvSpPr>
                <p:nvPr/>
              </p:nvSpPr>
              <p:spPr>
                <a:xfrm>
                  <a:off x="2784850" y="344793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3" name="楕円 72">
                  <a:extLst>
                    <a:ext uri="{FF2B5EF4-FFF2-40B4-BE49-F238E27FC236}">
                      <a16:creationId xmlns:a16="http://schemas.microsoft.com/office/drawing/2014/main" id="{D6D22BD8-4E34-7243-744F-6BAD90991D6C}"/>
                    </a:ext>
                  </a:extLst>
                </p:cNvPr>
                <p:cNvSpPr>
                  <a:spLocks noChangeAspect="1"/>
                </p:cNvSpPr>
                <p:nvPr/>
              </p:nvSpPr>
              <p:spPr>
                <a:xfrm>
                  <a:off x="3853025" y="2924447"/>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4" name="楕円 73">
                  <a:extLst>
                    <a:ext uri="{FF2B5EF4-FFF2-40B4-BE49-F238E27FC236}">
                      <a16:creationId xmlns:a16="http://schemas.microsoft.com/office/drawing/2014/main" id="{83C70C93-6A1C-CF06-76C9-BEB43FF58EBD}"/>
                    </a:ext>
                  </a:extLst>
                </p:cNvPr>
                <p:cNvSpPr>
                  <a:spLocks noChangeAspect="1"/>
                </p:cNvSpPr>
                <p:nvPr/>
              </p:nvSpPr>
              <p:spPr>
                <a:xfrm>
                  <a:off x="2793418" y="243993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5" name="楕円 74">
                  <a:extLst>
                    <a:ext uri="{FF2B5EF4-FFF2-40B4-BE49-F238E27FC236}">
                      <a16:creationId xmlns:a16="http://schemas.microsoft.com/office/drawing/2014/main" id="{70CA99D1-CDB3-7456-76A6-6BE6F70D4AF3}"/>
                    </a:ext>
                  </a:extLst>
                </p:cNvPr>
                <p:cNvSpPr>
                  <a:spLocks noChangeAspect="1"/>
                </p:cNvSpPr>
                <p:nvPr/>
              </p:nvSpPr>
              <p:spPr>
                <a:xfrm>
                  <a:off x="3854518" y="188151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6" name="楕円 75">
                  <a:extLst>
                    <a:ext uri="{FF2B5EF4-FFF2-40B4-BE49-F238E27FC236}">
                      <a16:creationId xmlns:a16="http://schemas.microsoft.com/office/drawing/2014/main" id="{FF1351CB-2739-A52C-9A1F-EEBF09F58EAE}"/>
                    </a:ext>
                  </a:extLst>
                </p:cNvPr>
                <p:cNvSpPr>
                  <a:spLocks noChangeAspect="1"/>
                </p:cNvSpPr>
                <p:nvPr/>
              </p:nvSpPr>
              <p:spPr>
                <a:xfrm>
                  <a:off x="2793418" y="1467983"/>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62" name="線吹き出し 2 29">
                <a:extLst>
                  <a:ext uri="{FF2B5EF4-FFF2-40B4-BE49-F238E27FC236}">
                    <a16:creationId xmlns:a16="http://schemas.microsoft.com/office/drawing/2014/main" id="{A1662541-648E-F9F6-87F9-65E3D171E38D}"/>
                  </a:ext>
                </a:extLst>
              </p:cNvPr>
              <p:cNvSpPr/>
              <p:nvPr/>
            </p:nvSpPr>
            <p:spPr>
              <a:xfrm>
                <a:off x="7226720" y="4715324"/>
                <a:ext cx="2400132" cy="5080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108" name="フリーフォーム: 図形 107">
            <a:extLst>
              <a:ext uri="{FF2B5EF4-FFF2-40B4-BE49-F238E27FC236}">
                <a16:creationId xmlns:a16="http://schemas.microsoft.com/office/drawing/2014/main" id="{C26CA4D5-26C0-9614-ABC8-E2847A20215D}"/>
              </a:ext>
            </a:extLst>
          </p:cNvPr>
          <p:cNvSpPr/>
          <p:nvPr/>
        </p:nvSpPr>
        <p:spPr>
          <a:xfrm>
            <a:off x="1606910" y="3363971"/>
            <a:ext cx="723923" cy="1985963"/>
          </a:xfrm>
          <a:custGeom>
            <a:avLst/>
            <a:gdLst>
              <a:gd name="connsiteX0" fmla="*/ 0 w 1000125"/>
              <a:gd name="connsiteY0" fmla="*/ 238125 h 2886075"/>
              <a:gd name="connsiteX1" fmla="*/ 9525 w 1000125"/>
              <a:gd name="connsiteY1" fmla="*/ 2886075 h 2886075"/>
              <a:gd name="connsiteX2" fmla="*/ 1000125 w 1000125"/>
              <a:gd name="connsiteY2" fmla="*/ 2362200 h 2886075"/>
              <a:gd name="connsiteX3" fmla="*/ 971550 w 1000125"/>
              <a:gd name="connsiteY3" fmla="*/ 533400 h 2886075"/>
              <a:gd name="connsiteX4" fmla="*/ 28575 w 1000125"/>
              <a:gd name="connsiteY4" fmla="*/ 19050 h 2886075"/>
              <a:gd name="connsiteX5" fmla="*/ 47625 w 1000125"/>
              <a:gd name="connsiteY5" fmla="*/ 0 h 2886075"/>
              <a:gd name="connsiteX0" fmla="*/ 0 w 1000125"/>
              <a:gd name="connsiteY0" fmla="*/ 219075 h 2867025"/>
              <a:gd name="connsiteX1" fmla="*/ 9525 w 1000125"/>
              <a:gd name="connsiteY1" fmla="*/ 2867025 h 2867025"/>
              <a:gd name="connsiteX2" fmla="*/ 1000125 w 1000125"/>
              <a:gd name="connsiteY2" fmla="*/ 2343150 h 2867025"/>
              <a:gd name="connsiteX3" fmla="*/ 971550 w 1000125"/>
              <a:gd name="connsiteY3" fmla="*/ 514350 h 2867025"/>
              <a:gd name="connsiteX4" fmla="*/ 28575 w 1000125"/>
              <a:gd name="connsiteY4" fmla="*/ 0 h 2867025"/>
              <a:gd name="connsiteX0" fmla="*/ 0 w 1000125"/>
              <a:gd name="connsiteY0" fmla="*/ 0 h 2647950"/>
              <a:gd name="connsiteX1" fmla="*/ 9525 w 1000125"/>
              <a:gd name="connsiteY1" fmla="*/ 2647950 h 2647950"/>
              <a:gd name="connsiteX2" fmla="*/ 1000125 w 1000125"/>
              <a:gd name="connsiteY2" fmla="*/ 2124075 h 2647950"/>
              <a:gd name="connsiteX3" fmla="*/ 971550 w 1000125"/>
              <a:gd name="connsiteY3" fmla="*/ 295275 h 2647950"/>
            </a:gdLst>
            <a:ahLst/>
            <a:cxnLst>
              <a:cxn ang="0">
                <a:pos x="connsiteX0" y="connsiteY0"/>
              </a:cxn>
              <a:cxn ang="0">
                <a:pos x="connsiteX1" y="connsiteY1"/>
              </a:cxn>
              <a:cxn ang="0">
                <a:pos x="connsiteX2" y="connsiteY2"/>
              </a:cxn>
              <a:cxn ang="0">
                <a:pos x="connsiteX3" y="connsiteY3"/>
              </a:cxn>
            </a:cxnLst>
            <a:rect l="l" t="t" r="r" b="b"/>
            <a:pathLst>
              <a:path w="1000125" h="2647950">
                <a:moveTo>
                  <a:pt x="0" y="0"/>
                </a:moveTo>
                <a:lnTo>
                  <a:pt x="9525" y="2647950"/>
                </a:lnTo>
                <a:lnTo>
                  <a:pt x="1000125" y="2124075"/>
                </a:lnTo>
                <a:lnTo>
                  <a:pt x="971550" y="295275"/>
                </a:lnTo>
              </a:path>
            </a:pathLst>
          </a:custGeom>
          <a:noFill/>
          <a:ln w="1016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pic>
        <p:nvPicPr>
          <p:cNvPr id="13" name="図 12" descr="アイコン&#10;&#10;自動的に生成された説明">
            <a:extLst>
              <a:ext uri="{FF2B5EF4-FFF2-40B4-BE49-F238E27FC236}">
                <a16:creationId xmlns:a16="http://schemas.microsoft.com/office/drawing/2014/main" id="{8D383425-3DEB-FD2D-4E3C-99C3149DD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072907" y="4076254"/>
            <a:ext cx="486000" cy="486000"/>
          </a:xfrm>
          <a:prstGeom prst="rect">
            <a:avLst/>
          </a:prstGeom>
        </p:spPr>
      </p:pic>
      <p:grpSp>
        <p:nvGrpSpPr>
          <p:cNvPr id="67" name="グループ化 66">
            <a:extLst>
              <a:ext uri="{FF2B5EF4-FFF2-40B4-BE49-F238E27FC236}">
                <a16:creationId xmlns:a16="http://schemas.microsoft.com/office/drawing/2014/main" id="{2F96E6B5-80FF-F9E5-174D-077D2C547283}"/>
              </a:ext>
            </a:extLst>
          </p:cNvPr>
          <p:cNvGrpSpPr/>
          <p:nvPr/>
        </p:nvGrpSpPr>
        <p:grpSpPr>
          <a:xfrm>
            <a:off x="3500843" y="2403614"/>
            <a:ext cx="5430197" cy="2161282"/>
            <a:chOff x="4015929" y="1664197"/>
            <a:chExt cx="7240262" cy="2881709"/>
          </a:xfrm>
        </p:grpSpPr>
        <p:grpSp>
          <p:nvGrpSpPr>
            <p:cNvPr id="10" name="グループ化 9">
              <a:extLst>
                <a:ext uri="{FF2B5EF4-FFF2-40B4-BE49-F238E27FC236}">
                  <a16:creationId xmlns:a16="http://schemas.microsoft.com/office/drawing/2014/main" id="{7F0F9F07-AD23-EEDD-7C69-B147D0FEB23B}"/>
                </a:ext>
              </a:extLst>
            </p:cNvPr>
            <p:cNvGrpSpPr/>
            <p:nvPr/>
          </p:nvGrpSpPr>
          <p:grpSpPr>
            <a:xfrm>
              <a:off x="4015929" y="1664197"/>
              <a:ext cx="7240262" cy="2881709"/>
              <a:chOff x="3845684" y="1984704"/>
              <a:chExt cx="7240262" cy="2881709"/>
            </a:xfrm>
          </p:grpSpPr>
          <p:grpSp>
            <p:nvGrpSpPr>
              <p:cNvPr id="12" name="グループ化 11">
                <a:extLst>
                  <a:ext uri="{FF2B5EF4-FFF2-40B4-BE49-F238E27FC236}">
                    <a16:creationId xmlns:a16="http://schemas.microsoft.com/office/drawing/2014/main" id="{E995C405-D4F1-DC04-F6ED-BF16199CA9DB}"/>
                  </a:ext>
                </a:extLst>
              </p:cNvPr>
              <p:cNvGrpSpPr/>
              <p:nvPr/>
            </p:nvGrpSpPr>
            <p:grpSpPr>
              <a:xfrm>
                <a:off x="3845684" y="1984704"/>
                <a:ext cx="7240262" cy="2546969"/>
                <a:chOff x="2082723" y="2176454"/>
                <a:chExt cx="8835179" cy="2994036"/>
              </a:xfrm>
            </p:grpSpPr>
            <p:grpSp>
              <p:nvGrpSpPr>
                <p:cNvPr id="17" name="グループ化 16">
                  <a:extLst>
                    <a:ext uri="{FF2B5EF4-FFF2-40B4-BE49-F238E27FC236}">
                      <a16:creationId xmlns:a16="http://schemas.microsoft.com/office/drawing/2014/main" id="{05E8351B-13A1-D74A-2AE8-7986B405E7B4}"/>
                    </a:ext>
                  </a:extLst>
                </p:cNvPr>
                <p:cNvGrpSpPr/>
                <p:nvPr/>
              </p:nvGrpSpPr>
              <p:grpSpPr>
                <a:xfrm>
                  <a:off x="5242309" y="2176454"/>
                  <a:ext cx="5675593" cy="2994036"/>
                  <a:chOff x="5242309" y="2176454"/>
                  <a:chExt cx="5675593" cy="2994036"/>
                </a:xfrm>
              </p:grpSpPr>
              <p:grpSp>
                <p:nvGrpSpPr>
                  <p:cNvPr id="19" name="グループ化 18">
                    <a:extLst>
                      <a:ext uri="{FF2B5EF4-FFF2-40B4-BE49-F238E27FC236}">
                        <a16:creationId xmlns:a16="http://schemas.microsoft.com/office/drawing/2014/main" id="{9D6CC21D-8560-DB7F-353F-E56012B360E5}"/>
                      </a:ext>
                    </a:extLst>
                  </p:cNvPr>
                  <p:cNvGrpSpPr>
                    <a:grpSpLocks noChangeAspect="1"/>
                  </p:cNvGrpSpPr>
                  <p:nvPr/>
                </p:nvGrpSpPr>
                <p:grpSpPr>
                  <a:xfrm>
                    <a:off x="5242309" y="2176454"/>
                    <a:ext cx="5675593" cy="2994036"/>
                    <a:chOff x="5352338" y="2314092"/>
                    <a:chExt cx="4967292" cy="2620387"/>
                  </a:xfrm>
                </p:grpSpPr>
                <p:cxnSp>
                  <p:nvCxnSpPr>
                    <p:cNvPr id="22" name="直線矢印コネクタ 21">
                      <a:extLst>
                        <a:ext uri="{FF2B5EF4-FFF2-40B4-BE49-F238E27FC236}">
                          <a16:creationId xmlns:a16="http://schemas.microsoft.com/office/drawing/2014/main" id="{862352B2-6C44-C44E-45F8-1BBF2DA90826}"/>
                        </a:ext>
                      </a:extLst>
                    </p:cNvPr>
                    <p:cNvCxnSpPr>
                      <a:cxnSpLocks/>
                    </p:cNvCxnSpPr>
                    <p:nvPr/>
                  </p:nvCxnSpPr>
                  <p:spPr>
                    <a:xfrm flipV="1">
                      <a:off x="5352338" y="3764568"/>
                      <a:ext cx="366952" cy="1024"/>
                    </a:xfrm>
                    <a:prstGeom prst="straightConnector1">
                      <a:avLst/>
                    </a:prstGeom>
                    <a:ln w="25400">
                      <a:solidFill>
                        <a:srgbClr val="10296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3575B303-5C10-577B-981B-622A72D35D3E}"/>
                        </a:ext>
                      </a:extLst>
                    </p:cNvPr>
                    <p:cNvGrpSpPr/>
                    <p:nvPr/>
                  </p:nvGrpSpPr>
                  <p:grpSpPr>
                    <a:xfrm>
                      <a:off x="5545663" y="2314092"/>
                      <a:ext cx="4773967" cy="2620387"/>
                      <a:chOff x="843342" y="2305875"/>
                      <a:chExt cx="4531028" cy="2393747"/>
                    </a:xfrm>
                  </p:grpSpPr>
                  <p:grpSp>
                    <p:nvGrpSpPr>
                      <p:cNvPr id="33" name="グループ化 32">
                        <a:extLst>
                          <a:ext uri="{FF2B5EF4-FFF2-40B4-BE49-F238E27FC236}">
                            <a16:creationId xmlns:a16="http://schemas.microsoft.com/office/drawing/2014/main" id="{6A8CC63D-B8A7-B180-CBBD-99340AB62921}"/>
                          </a:ext>
                        </a:extLst>
                      </p:cNvPr>
                      <p:cNvGrpSpPr/>
                      <p:nvPr/>
                    </p:nvGrpSpPr>
                    <p:grpSpPr>
                      <a:xfrm>
                        <a:off x="843342" y="2305875"/>
                        <a:ext cx="4531028" cy="2393747"/>
                        <a:chOff x="1155510" y="1641317"/>
                        <a:chExt cx="4559916" cy="2012253"/>
                      </a:xfrm>
                    </p:grpSpPr>
                    <p:sp>
                      <p:nvSpPr>
                        <p:cNvPr id="35" name="直角三角形 34">
                          <a:extLst>
                            <a:ext uri="{FF2B5EF4-FFF2-40B4-BE49-F238E27FC236}">
                              <a16:creationId xmlns:a16="http://schemas.microsoft.com/office/drawing/2014/main" id="{CCE86175-3BAB-8097-7055-307BC6ED29AD}"/>
                            </a:ext>
                          </a:extLst>
                        </p:cNvPr>
                        <p:cNvSpPr>
                          <a:spLocks noChangeAspect="1"/>
                        </p:cNvSpPr>
                        <p:nvPr/>
                      </p:nvSpPr>
                      <p:spPr>
                        <a:xfrm>
                          <a:off x="1166555" y="2048231"/>
                          <a:ext cx="1117880" cy="484584"/>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39" name="グループ化 38">
                          <a:extLst>
                            <a:ext uri="{FF2B5EF4-FFF2-40B4-BE49-F238E27FC236}">
                              <a16:creationId xmlns:a16="http://schemas.microsoft.com/office/drawing/2014/main" id="{35B13918-94FB-CA00-7E1D-2A52FBCCC79C}"/>
                            </a:ext>
                          </a:extLst>
                        </p:cNvPr>
                        <p:cNvGrpSpPr/>
                        <p:nvPr/>
                      </p:nvGrpSpPr>
                      <p:grpSpPr>
                        <a:xfrm>
                          <a:off x="1155510" y="1641317"/>
                          <a:ext cx="4559916" cy="2012253"/>
                          <a:chOff x="355073" y="0"/>
                          <a:chExt cx="1946294" cy="1717318"/>
                        </a:xfrm>
                      </p:grpSpPr>
                      <p:cxnSp>
                        <p:nvCxnSpPr>
                          <p:cNvPr id="43" name="直線矢印コネクタ 42">
                            <a:extLst>
                              <a:ext uri="{FF2B5EF4-FFF2-40B4-BE49-F238E27FC236}">
                                <a16:creationId xmlns:a16="http://schemas.microsoft.com/office/drawing/2014/main" id="{5742D527-C4F6-9105-0231-F0F608E06D04}"/>
                              </a:ext>
                            </a:extLst>
                          </p:cNvPr>
                          <p:cNvCxnSpPr/>
                          <p:nvPr/>
                        </p:nvCxnSpPr>
                        <p:spPr>
                          <a:xfrm flipV="1">
                            <a:off x="360667" y="0"/>
                            <a:ext cx="1" cy="1717318"/>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4" name="直線矢印コネクタ 43">
                            <a:extLst>
                              <a:ext uri="{FF2B5EF4-FFF2-40B4-BE49-F238E27FC236}">
                                <a16:creationId xmlns:a16="http://schemas.microsoft.com/office/drawing/2014/main" id="{13543575-BE6E-DD79-DC9E-D51FB25BEBB6}"/>
                              </a:ext>
                            </a:extLst>
                          </p:cNvPr>
                          <p:cNvCxnSpPr/>
                          <p:nvPr/>
                        </p:nvCxnSpPr>
                        <p:spPr>
                          <a:xfrm flipV="1">
                            <a:off x="355073" y="1704145"/>
                            <a:ext cx="1946294" cy="13173"/>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5" name="直線コネクタ 44">
                            <a:extLst>
                              <a:ext uri="{FF2B5EF4-FFF2-40B4-BE49-F238E27FC236}">
                                <a16:creationId xmlns:a16="http://schemas.microsoft.com/office/drawing/2014/main" id="{6E0DF214-AC16-37CC-01A5-14EFDED42472}"/>
                              </a:ext>
                            </a:extLst>
                          </p:cNvPr>
                          <p:cNvCxnSpPr/>
                          <p:nvPr/>
                        </p:nvCxnSpPr>
                        <p:spPr>
                          <a:xfrm>
                            <a:off x="362066" y="350254"/>
                            <a:ext cx="1584616" cy="1353891"/>
                          </a:xfrm>
                          <a:prstGeom prst="line">
                            <a:avLst/>
                          </a:prstGeom>
                          <a:ln w="50800">
                            <a:solidFill>
                              <a:srgbClr val="102961"/>
                            </a:solidFill>
                          </a:ln>
                        </p:spPr>
                        <p:style>
                          <a:lnRef idx="1">
                            <a:schemeClr val="accent1"/>
                          </a:lnRef>
                          <a:fillRef idx="0">
                            <a:schemeClr val="accent1"/>
                          </a:fillRef>
                          <a:effectRef idx="0">
                            <a:schemeClr val="accent1"/>
                          </a:effectRef>
                          <a:fontRef idx="minor">
                            <a:schemeClr val="tx1"/>
                          </a:fontRef>
                        </p:style>
                      </p:cxnSp>
                    </p:grpSp>
                  </p:grpSp>
                  <p:sp>
                    <p:nvSpPr>
                      <p:cNvPr id="31" name="正方形/長方形 30">
                        <a:extLst>
                          <a:ext uri="{FF2B5EF4-FFF2-40B4-BE49-F238E27FC236}">
                            <a16:creationId xmlns:a16="http://schemas.microsoft.com/office/drawing/2014/main" id="{4ABA10B8-9143-48CA-2FC3-E3B2C1D4E417}"/>
                          </a:ext>
                        </a:extLst>
                      </p:cNvPr>
                      <p:cNvSpPr/>
                      <p:nvPr/>
                    </p:nvSpPr>
                    <p:spPr>
                      <a:xfrm>
                        <a:off x="854316" y="3757807"/>
                        <a:ext cx="1100457" cy="937340"/>
                      </a:xfrm>
                      <a:prstGeom prst="rect">
                        <a:avLst/>
                      </a:prstGeom>
                      <a:solidFill>
                        <a:srgbClr val="102961">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2" name="上下矢印 2">
                        <a:extLst>
                          <a:ext uri="{FF2B5EF4-FFF2-40B4-BE49-F238E27FC236}">
                            <a16:creationId xmlns:a16="http://schemas.microsoft.com/office/drawing/2014/main" id="{2134238E-3BD7-1DF7-B17F-FBF0340416F3}"/>
                          </a:ext>
                        </a:extLst>
                      </p:cNvPr>
                      <p:cNvSpPr/>
                      <p:nvPr/>
                    </p:nvSpPr>
                    <p:spPr>
                      <a:xfrm rot="17924964">
                        <a:off x="1977042" y="2769159"/>
                        <a:ext cx="180457" cy="833723"/>
                      </a:xfrm>
                      <a:prstGeom prst="upArrow">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20" name="正方形/長方形 19">
                    <a:extLst>
                      <a:ext uri="{FF2B5EF4-FFF2-40B4-BE49-F238E27FC236}">
                        <a16:creationId xmlns:a16="http://schemas.microsoft.com/office/drawing/2014/main" id="{580080AB-A21D-F338-7C1E-735DC5653AF2}"/>
                      </a:ext>
                    </a:extLst>
                  </p:cNvPr>
                  <p:cNvSpPr>
                    <a:spLocks noChangeAspect="1"/>
                  </p:cNvSpPr>
                  <p:nvPr/>
                </p:nvSpPr>
                <p:spPr>
                  <a:xfrm>
                    <a:off x="5487807" y="3508985"/>
                    <a:ext cx="1308632" cy="498439"/>
                  </a:xfrm>
                  <a:prstGeom prst="rect">
                    <a:avLst/>
                  </a:prstGeom>
                  <a:solidFill>
                    <a:schemeClr val="accent6">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1" name="楕円 20">
                    <a:extLst>
                      <a:ext uri="{FF2B5EF4-FFF2-40B4-BE49-F238E27FC236}">
                        <a16:creationId xmlns:a16="http://schemas.microsoft.com/office/drawing/2014/main" id="{765EEEC2-F35E-9086-411C-4FEBE75CCE75}"/>
                      </a:ext>
                    </a:extLst>
                  </p:cNvPr>
                  <p:cNvSpPr>
                    <a:spLocks noChangeAspect="1"/>
                  </p:cNvSpPr>
                  <p:nvPr/>
                </p:nvSpPr>
                <p:spPr>
                  <a:xfrm>
                    <a:off x="6681182" y="3356192"/>
                    <a:ext cx="216694" cy="225139"/>
                  </a:xfrm>
                  <a:prstGeom prst="ellipse">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18" name="テキスト ボックス 17">
                  <a:extLst>
                    <a:ext uri="{FF2B5EF4-FFF2-40B4-BE49-F238E27FC236}">
                      <a16:creationId xmlns:a16="http://schemas.microsoft.com/office/drawing/2014/main" id="{F0DBE776-204B-E557-09B6-2BE9B1E14C96}"/>
                    </a:ext>
                  </a:extLst>
                </p:cNvPr>
                <p:cNvSpPr txBox="1"/>
                <p:nvPr/>
              </p:nvSpPr>
              <p:spPr>
                <a:xfrm>
                  <a:off x="2082723" y="3230214"/>
                  <a:ext cx="3192571" cy="1013041"/>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a:t>
                  </a:r>
                  <a:r>
                    <a:rPr lang="ja-JP" altLang="en-US" sz="1800" u="sng">
                      <a:solidFill>
                        <a:schemeClr val="tx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金銭的運賃が安く</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なる</a:t>
                  </a:r>
                  <a:endPar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16" name="テキスト ボックス 15">
                <a:extLst>
                  <a:ext uri="{FF2B5EF4-FFF2-40B4-BE49-F238E27FC236}">
                    <a16:creationId xmlns:a16="http://schemas.microsoft.com/office/drawing/2014/main" id="{4DEF349E-FF03-3E0A-2C07-24E9D300850B}"/>
                  </a:ext>
                </a:extLst>
              </p:cNvPr>
              <p:cNvSpPr txBox="1"/>
              <p:nvPr/>
            </p:nvSpPr>
            <p:spPr>
              <a:xfrm>
                <a:off x="4306385" y="4004638"/>
                <a:ext cx="2097774" cy="861775"/>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a:t>
                </a:r>
                <a:r>
                  <a:rPr lang="ja-JP" altLang="en-US" sz="1800" u="sng">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時間的費用は大きい</a:t>
                </a:r>
                <a:endParaRPr lang="en-US" altLang="ja-JP" sz="1800" u="sng" dirty="0">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54" name="矢印: 下 53">
              <a:extLst>
                <a:ext uri="{FF2B5EF4-FFF2-40B4-BE49-F238E27FC236}">
                  <a16:creationId xmlns:a16="http://schemas.microsoft.com/office/drawing/2014/main" id="{DCF90ECE-B90F-A1E1-0AF4-BF30D698885F}"/>
                </a:ext>
              </a:extLst>
            </p:cNvPr>
            <p:cNvSpPr/>
            <p:nvPr/>
          </p:nvSpPr>
          <p:spPr>
            <a:xfrm rot="10800000">
              <a:off x="7031864" y="3232336"/>
              <a:ext cx="526933" cy="652679"/>
            </a:xfrm>
            <a:prstGeom prst="downArrow">
              <a:avLst/>
            </a:prstGeom>
            <a:gradFill>
              <a:gsLst>
                <a:gs pos="46000">
                  <a:srgbClr val="3988C5"/>
                </a:gs>
                <a:gs pos="0">
                  <a:srgbClr val="B7BECF"/>
                </a:gs>
                <a:gs pos="100000">
                  <a:srgbClr val="0070C0"/>
                </a:gs>
              </a:gsLst>
              <a:lin ang="5400000" scaled="1"/>
            </a:gra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cxnSp>
          <p:nvCxnSpPr>
            <p:cNvPr id="55" name="直線矢印コネクタ 54">
              <a:extLst>
                <a:ext uri="{FF2B5EF4-FFF2-40B4-BE49-F238E27FC236}">
                  <a16:creationId xmlns:a16="http://schemas.microsoft.com/office/drawing/2014/main" id="{26565CDD-92A4-BF0B-02D3-4B98D5BF581F}"/>
                </a:ext>
              </a:extLst>
            </p:cNvPr>
            <p:cNvCxnSpPr>
              <a:cxnSpLocks/>
            </p:cNvCxnSpPr>
            <p:nvPr/>
          </p:nvCxnSpPr>
          <p:spPr>
            <a:xfrm flipV="1">
              <a:off x="6556040" y="3929925"/>
              <a:ext cx="392699" cy="2441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CE4EF8B7-01B1-300B-3CCD-016F3B782E59}"/>
                </a:ext>
              </a:extLst>
            </p:cNvPr>
            <p:cNvCxnSpPr>
              <a:cxnSpLocks/>
            </p:cNvCxnSpPr>
            <p:nvPr/>
          </p:nvCxnSpPr>
          <p:spPr>
            <a:xfrm flipH="1">
              <a:off x="8771905" y="2966006"/>
              <a:ext cx="177727" cy="341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グループ化 62">
            <a:extLst>
              <a:ext uri="{FF2B5EF4-FFF2-40B4-BE49-F238E27FC236}">
                <a16:creationId xmlns:a16="http://schemas.microsoft.com/office/drawing/2014/main" id="{AB3CD030-2E79-4572-A692-6C0C5727330C}"/>
              </a:ext>
            </a:extLst>
          </p:cNvPr>
          <p:cNvGrpSpPr/>
          <p:nvPr/>
        </p:nvGrpSpPr>
        <p:grpSpPr>
          <a:xfrm>
            <a:off x="1558907" y="2126005"/>
            <a:ext cx="3430075" cy="641691"/>
            <a:chOff x="778613" y="1370366"/>
            <a:chExt cx="4993794" cy="855588"/>
          </a:xfrm>
        </p:grpSpPr>
        <p:sp>
          <p:nvSpPr>
            <p:cNvPr id="59" name="正方形/長方形 58">
              <a:extLst>
                <a:ext uri="{FF2B5EF4-FFF2-40B4-BE49-F238E27FC236}">
                  <a16:creationId xmlns:a16="http://schemas.microsoft.com/office/drawing/2014/main" id="{4443A277-9629-5BFD-A4F5-490707E7FB94}"/>
                </a:ext>
              </a:extLst>
            </p:cNvPr>
            <p:cNvSpPr/>
            <p:nvPr/>
          </p:nvSpPr>
          <p:spPr>
            <a:xfrm>
              <a:off x="1178570" y="1394956"/>
              <a:ext cx="4593837" cy="830998"/>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ネットワークの運営費用が</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小さい⇒ 運賃水準は</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安い</a:t>
              </a:r>
              <a:endParaRPr lang="ja-JP" altLang="en-US" sz="1800" dirty="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0" name="正方形/長方形 59">
              <a:extLst>
                <a:ext uri="{FF2B5EF4-FFF2-40B4-BE49-F238E27FC236}">
                  <a16:creationId xmlns:a16="http://schemas.microsoft.com/office/drawing/2014/main" id="{C06DB7EA-69A9-21F1-D791-452BDE7C89F6}"/>
                </a:ext>
              </a:extLst>
            </p:cNvPr>
            <p:cNvSpPr/>
            <p:nvPr/>
          </p:nvSpPr>
          <p:spPr>
            <a:xfrm>
              <a:off x="778613" y="1370366"/>
              <a:ext cx="4950701" cy="855588"/>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nvGrpSpPr>
          <p:cNvPr id="82" name="グループ化 81">
            <a:extLst>
              <a:ext uri="{FF2B5EF4-FFF2-40B4-BE49-F238E27FC236}">
                <a16:creationId xmlns:a16="http://schemas.microsoft.com/office/drawing/2014/main" id="{8FEB815F-C905-78BF-8129-18EB19296F5E}"/>
              </a:ext>
            </a:extLst>
          </p:cNvPr>
          <p:cNvGrpSpPr/>
          <p:nvPr/>
        </p:nvGrpSpPr>
        <p:grpSpPr>
          <a:xfrm>
            <a:off x="2849434" y="4524189"/>
            <a:ext cx="3835421" cy="797898"/>
            <a:chOff x="1675249" y="1076664"/>
            <a:chExt cx="5113895" cy="1063864"/>
          </a:xfrm>
        </p:grpSpPr>
        <p:grpSp>
          <p:nvGrpSpPr>
            <p:cNvPr id="83" name="グループ化 82">
              <a:extLst>
                <a:ext uri="{FF2B5EF4-FFF2-40B4-BE49-F238E27FC236}">
                  <a16:creationId xmlns:a16="http://schemas.microsoft.com/office/drawing/2014/main" id="{8437B8CF-980C-19E1-037D-32A073C46A4C}"/>
                </a:ext>
              </a:extLst>
            </p:cNvPr>
            <p:cNvGrpSpPr/>
            <p:nvPr/>
          </p:nvGrpSpPr>
          <p:grpSpPr>
            <a:xfrm>
              <a:off x="1675249" y="1358105"/>
              <a:ext cx="5113895" cy="782423"/>
              <a:chOff x="889941" y="1370365"/>
              <a:chExt cx="5113895" cy="782423"/>
            </a:xfrm>
          </p:grpSpPr>
          <p:sp>
            <p:nvSpPr>
              <p:cNvPr id="85" name="正方形/長方形 84">
                <a:extLst>
                  <a:ext uri="{FF2B5EF4-FFF2-40B4-BE49-F238E27FC236}">
                    <a16:creationId xmlns:a16="http://schemas.microsoft.com/office/drawing/2014/main" id="{EF161A67-9302-A41B-184A-E2B8904A9D13}"/>
                  </a:ext>
                </a:extLst>
              </p:cNvPr>
              <p:cNvSpPr/>
              <p:nvPr/>
            </p:nvSpPr>
            <p:spPr>
              <a:xfrm>
                <a:off x="1010989" y="1408190"/>
                <a:ext cx="4768866" cy="744598"/>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ネットワークが貧弱で，遠回りとなり所要時間は</a:t>
                </a:r>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長くかかる</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6" name="正方形/長方形 85">
                <a:extLst>
                  <a:ext uri="{FF2B5EF4-FFF2-40B4-BE49-F238E27FC236}">
                    <a16:creationId xmlns:a16="http://schemas.microsoft.com/office/drawing/2014/main" id="{3508B0DB-6992-102F-D7AD-EC069CFFDF4F}"/>
                  </a:ext>
                </a:extLst>
              </p:cNvPr>
              <p:cNvSpPr/>
              <p:nvPr/>
            </p:nvSpPr>
            <p:spPr>
              <a:xfrm>
                <a:off x="889941" y="1370365"/>
                <a:ext cx="5113895" cy="764339"/>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84" name="二等辺三角形 83">
              <a:extLst>
                <a:ext uri="{FF2B5EF4-FFF2-40B4-BE49-F238E27FC236}">
                  <a16:creationId xmlns:a16="http://schemas.microsoft.com/office/drawing/2014/main" id="{F6AD00A3-A838-FEE5-1846-6871FCA0E8BC}"/>
                </a:ext>
              </a:extLst>
            </p:cNvPr>
            <p:cNvSpPr/>
            <p:nvPr/>
          </p:nvSpPr>
          <p:spPr>
            <a:xfrm>
              <a:off x="3494508" y="1076664"/>
              <a:ext cx="1019948" cy="297410"/>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cxnSp>
        <p:nvCxnSpPr>
          <p:cNvPr id="90" name="直線矢印コネクタ 89">
            <a:extLst>
              <a:ext uri="{FF2B5EF4-FFF2-40B4-BE49-F238E27FC236}">
                <a16:creationId xmlns:a16="http://schemas.microsoft.com/office/drawing/2014/main" id="{EB3DB28C-49CD-C3D9-85C7-309486FA0F21}"/>
              </a:ext>
            </a:extLst>
          </p:cNvPr>
          <p:cNvCxnSpPr>
            <a:cxnSpLocks/>
          </p:cNvCxnSpPr>
          <p:nvPr/>
        </p:nvCxnSpPr>
        <p:spPr>
          <a:xfrm flipH="1">
            <a:off x="5952139" y="2639543"/>
            <a:ext cx="133295" cy="25630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B9B654ED-3917-9FB1-8C3E-C5F501B0864B}"/>
              </a:ext>
            </a:extLst>
          </p:cNvPr>
          <p:cNvSpPr/>
          <p:nvPr/>
        </p:nvSpPr>
        <p:spPr>
          <a:xfrm>
            <a:off x="561478" y="3013397"/>
            <a:ext cx="985849" cy="29728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低密な</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ネットワーク</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4" name="二等辺三角形 13">
            <a:extLst>
              <a:ext uri="{FF2B5EF4-FFF2-40B4-BE49-F238E27FC236}">
                <a16:creationId xmlns:a16="http://schemas.microsoft.com/office/drawing/2014/main" id="{41AF4783-949B-0270-ABF9-DA3EF743A58C}"/>
              </a:ext>
            </a:extLst>
          </p:cNvPr>
          <p:cNvSpPr/>
          <p:nvPr/>
        </p:nvSpPr>
        <p:spPr>
          <a:xfrm rot="10800000">
            <a:off x="3856687" y="2773560"/>
            <a:ext cx="764961" cy="223058"/>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 name="タイトル 3">
            <a:extLst>
              <a:ext uri="{FF2B5EF4-FFF2-40B4-BE49-F238E27FC236}">
                <a16:creationId xmlns:a16="http://schemas.microsoft.com/office/drawing/2014/main" id="{E0DB3985-D774-2F8E-7B38-8E880F5AEB9D}"/>
              </a:ext>
            </a:extLst>
          </p:cNvPr>
          <p:cNvSpPr>
            <a:spLocks noGrp="1"/>
          </p:cNvSpPr>
          <p:nvPr>
            <p:ph type="title"/>
          </p:nvPr>
        </p:nvSpPr>
        <p:spPr>
          <a:xfrm>
            <a:off x="628650" y="1010571"/>
            <a:ext cx="7886700" cy="581608"/>
          </a:xfrm>
        </p:spPr>
        <p:txBody>
          <a:bodyPr>
            <a:noAutofit/>
          </a:bodyPr>
          <a:lstStyle/>
          <a:p>
            <a:r>
              <a:rPr kumimoji="1" lang="ja-JP" altLang="en-US" sz="3600"/>
              <a:t>逆にあまりに貧弱なネットワークを</a:t>
            </a:r>
            <a:br>
              <a:rPr kumimoji="1" lang="en-US" altLang="ja-JP" sz="3600" dirty="0"/>
            </a:br>
            <a:r>
              <a:rPr kumimoji="1" lang="ja-JP" altLang="en-US" sz="3600"/>
              <a:t>設定すると</a:t>
            </a:r>
            <a:endParaRPr kumimoji="1" lang="ja-JP" altLang="en-US" sz="3600" dirty="0"/>
          </a:p>
        </p:txBody>
      </p:sp>
      <p:sp>
        <p:nvSpPr>
          <p:cNvPr id="2" name="正方形/長方形 1">
            <a:extLst>
              <a:ext uri="{FF2B5EF4-FFF2-40B4-BE49-F238E27FC236}">
                <a16:creationId xmlns:a16="http://schemas.microsoft.com/office/drawing/2014/main" id="{83F4C168-558B-12D6-8329-ED3CE8FFB82B}"/>
              </a:ext>
            </a:extLst>
          </p:cNvPr>
          <p:cNvSpPr/>
          <p:nvPr/>
        </p:nvSpPr>
        <p:spPr>
          <a:xfrm>
            <a:off x="1732887" y="5602325"/>
            <a:ext cx="7205981" cy="51249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一般化費用は</a:t>
            </a:r>
            <a:r>
              <a:rPr lang="ja-JP" altLang="en-US">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高くなり</a:t>
            </a:r>
            <a: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u="sng">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消費者余剰（便利さ）は</a:t>
            </a:r>
            <a:r>
              <a:rPr lang="ja-JP" altLang="en-US" u="sng">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小さくなる</a:t>
            </a:r>
            <a:endParaRPr lang="en-US" altLang="ja-JP"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 name="テキスト ボックス 3">
            <a:extLst>
              <a:ext uri="{FF2B5EF4-FFF2-40B4-BE49-F238E27FC236}">
                <a16:creationId xmlns:a16="http://schemas.microsoft.com/office/drawing/2014/main" id="{A5E38378-D86D-428E-57E8-227A9059E1EC}"/>
              </a:ext>
            </a:extLst>
          </p:cNvPr>
          <p:cNvSpPr txBox="1"/>
          <p:nvPr/>
        </p:nvSpPr>
        <p:spPr>
          <a:xfrm>
            <a:off x="5954601" y="2308577"/>
            <a:ext cx="2723823" cy="646331"/>
          </a:xfrm>
          <a:prstGeom prst="rect">
            <a:avLst/>
          </a:prstGeom>
          <a:noFill/>
        </p:spPr>
        <p:txBody>
          <a:bodyPr wrap="none" rtlCol="0">
            <a:spAutoFit/>
          </a:bodyPr>
          <a:lstStyle/>
          <a:p>
            <a:r>
              <a:rPr lang="ja-JP" altLang="en-US" sz="1800" u="sng">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消費者余剰（便利さ）は</a:t>
            </a:r>
            <a:endParaRPr lang="en-US" altLang="ja-JP" sz="1800" u="sng" dirty="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小さくなる</a:t>
            </a:r>
            <a:endParaRPr lang="ja-JP" altLang="en-US" sz="1800"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テキスト ボックス 2">
            <a:extLst>
              <a:ext uri="{FF2B5EF4-FFF2-40B4-BE49-F238E27FC236}">
                <a16:creationId xmlns:a16="http://schemas.microsoft.com/office/drawing/2014/main" id="{3C0228EA-B09C-985E-6511-3A2B0CCC053F}"/>
              </a:ext>
            </a:extLst>
          </p:cNvPr>
          <p:cNvSpPr txBox="1">
            <a:spLocks noChangeArrowheads="1"/>
          </p:cNvSpPr>
          <p:nvPr/>
        </p:nvSpPr>
        <p:spPr bwMode="auto">
          <a:xfrm>
            <a:off x="5092691" y="2034773"/>
            <a:ext cx="3400476" cy="338082"/>
          </a:xfrm>
          <a:prstGeom prst="rect">
            <a:avLst/>
          </a:prstGeom>
          <a:noFill/>
          <a:ln w="9525">
            <a:noFill/>
            <a:miter lim="800000"/>
            <a:headEnd/>
            <a:tailEnd/>
          </a:ln>
        </p:spPr>
        <p:txBody>
          <a:bodyPr rot="0" vert="horz" wrap="square" lIns="68580" tIns="34290" rIns="68580" bIns="34290" anchor="t" anchorCtr="0">
            <a:noAutofit/>
          </a:bodyPr>
          <a:lstStyle/>
          <a:p>
            <a:pPr algn="just"/>
            <a:r>
              <a:rPr lang="ja-JP" altLang="en-US" sz="1800" kern="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一般化費用（時間費用＋運賃）</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 name="テキスト ボックス 2">
            <a:extLst>
              <a:ext uri="{FF2B5EF4-FFF2-40B4-BE49-F238E27FC236}">
                <a16:creationId xmlns:a16="http://schemas.microsoft.com/office/drawing/2014/main" id="{454E9F49-A43D-565F-FDD6-96F329660227}"/>
              </a:ext>
            </a:extLst>
          </p:cNvPr>
          <p:cNvSpPr txBox="1">
            <a:spLocks noChangeArrowheads="1"/>
          </p:cNvSpPr>
          <p:nvPr/>
        </p:nvSpPr>
        <p:spPr bwMode="auto">
          <a:xfrm>
            <a:off x="7996137" y="4382733"/>
            <a:ext cx="991484" cy="302327"/>
          </a:xfrm>
          <a:prstGeom prst="rect">
            <a:avLst/>
          </a:prstGeom>
          <a:noFill/>
          <a:ln w="9525">
            <a:noFill/>
            <a:miter lim="800000"/>
            <a:headEnd/>
            <a:tailEnd/>
          </a:ln>
        </p:spPr>
        <p:txBody>
          <a:bodyPr rot="0" vert="horz" wrap="square" lIns="68580" tIns="34290" rIns="68580" bIns="34290" anchor="t" anchorCtr="0">
            <a:noAutofit/>
          </a:bodyPr>
          <a:lstStyle/>
          <a:p>
            <a:pPr algn="just"/>
            <a:r>
              <a:rPr lang="ja-JP" altLang="en-US" sz="1800" kern="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交通量</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 name="正方形/長方形 8">
            <a:extLst>
              <a:ext uri="{FF2B5EF4-FFF2-40B4-BE49-F238E27FC236}">
                <a16:creationId xmlns:a16="http://schemas.microsoft.com/office/drawing/2014/main" id="{5B9DF37D-5289-66A2-3221-96A5B88A5E15}"/>
              </a:ext>
            </a:extLst>
          </p:cNvPr>
          <p:cNvSpPr/>
          <p:nvPr/>
        </p:nvSpPr>
        <p:spPr>
          <a:xfrm>
            <a:off x="7171944" y="2976774"/>
            <a:ext cx="1788850" cy="646331"/>
          </a:xfrm>
          <a:prstGeom prst="rect">
            <a:avLst/>
          </a:prstGeom>
        </p:spPr>
        <p:txBody>
          <a:bodyPr wrap="square">
            <a:spAutoFit/>
          </a:bodyPr>
          <a:lstStyle/>
          <a:p>
            <a:r>
              <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OD</a:t>
            </a:r>
            <a:r>
              <a:rPr lang="ja-JP" altLang="en-US" sz="1800" spc="6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ごとの</a:t>
            </a:r>
            <a:endPar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a:p>
            <a:r>
              <a:rPr lang="ja-JP" altLang="en-US" sz="1800" spc="6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線型需要関数</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Tree>
    <p:extLst>
      <p:ext uri="{BB962C8B-B14F-4D97-AF65-F5344CB8AC3E}">
        <p14:creationId xmlns:p14="http://schemas.microsoft.com/office/powerpoint/2010/main" val="2311596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グループ化 106">
            <a:extLst>
              <a:ext uri="{FF2B5EF4-FFF2-40B4-BE49-F238E27FC236}">
                <a16:creationId xmlns:a16="http://schemas.microsoft.com/office/drawing/2014/main" id="{CDA94C29-70AA-86E6-1F5B-969A812A3CFC}"/>
              </a:ext>
            </a:extLst>
          </p:cNvPr>
          <p:cNvGrpSpPr/>
          <p:nvPr/>
        </p:nvGrpSpPr>
        <p:grpSpPr>
          <a:xfrm>
            <a:off x="1557187" y="3250218"/>
            <a:ext cx="752699" cy="2254330"/>
            <a:chOff x="2103173" y="2830838"/>
            <a:chExt cx="1003598" cy="3005773"/>
          </a:xfrm>
        </p:grpSpPr>
        <p:cxnSp>
          <p:nvCxnSpPr>
            <p:cNvPr id="99" name="直線コネクタ 98">
              <a:extLst>
                <a:ext uri="{FF2B5EF4-FFF2-40B4-BE49-F238E27FC236}">
                  <a16:creationId xmlns:a16="http://schemas.microsoft.com/office/drawing/2014/main" id="{B0786B2A-46A5-EC92-6D06-B21889E4E328}"/>
                </a:ext>
              </a:extLst>
            </p:cNvPr>
            <p:cNvCxnSpPr/>
            <p:nvPr/>
          </p:nvCxnSpPr>
          <p:spPr>
            <a:xfrm>
              <a:off x="3068403" y="3282393"/>
              <a:ext cx="0" cy="1907117"/>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62071CAC-ED7F-B105-5792-940C064BDDBD}"/>
                </a:ext>
              </a:extLst>
            </p:cNvPr>
            <p:cNvCxnSpPr/>
            <p:nvPr/>
          </p:nvCxnSpPr>
          <p:spPr>
            <a:xfrm flipV="1">
              <a:off x="2141541" y="5169484"/>
              <a:ext cx="965230" cy="487193"/>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0303088-CCC4-ADD7-252D-4ABF9E11F7C0}"/>
                </a:ext>
              </a:extLst>
            </p:cNvPr>
            <p:cNvCxnSpPr/>
            <p:nvPr/>
          </p:nvCxnSpPr>
          <p:spPr>
            <a:xfrm>
              <a:off x="2132261" y="2844411"/>
              <a:ext cx="0" cy="299220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3F4E549-BFDB-2BB6-F629-824E85E42C34}"/>
                </a:ext>
              </a:extLst>
            </p:cNvPr>
            <p:cNvCxnSpPr/>
            <p:nvPr/>
          </p:nvCxnSpPr>
          <p:spPr>
            <a:xfrm flipH="1" flipV="1">
              <a:off x="2141541" y="468554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7152375C-F7C4-065D-5350-382C77A23E06}"/>
                </a:ext>
              </a:extLst>
            </p:cNvPr>
            <p:cNvCxnSpPr/>
            <p:nvPr/>
          </p:nvCxnSpPr>
          <p:spPr>
            <a:xfrm flipV="1">
              <a:off x="2112051" y="424880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F5D9CF6-ED01-424F-72AF-8A649AFB9231}"/>
                </a:ext>
              </a:extLst>
            </p:cNvPr>
            <p:cNvCxnSpPr/>
            <p:nvPr/>
          </p:nvCxnSpPr>
          <p:spPr>
            <a:xfrm flipH="1" flipV="1">
              <a:off x="2112051" y="3764867"/>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5" name="直線コネクタ 104">
              <a:extLst>
                <a:ext uri="{FF2B5EF4-FFF2-40B4-BE49-F238E27FC236}">
                  <a16:creationId xmlns:a16="http://schemas.microsoft.com/office/drawing/2014/main" id="{BDAD6830-7E5F-6BBE-0928-4FC7F4D38C85}"/>
                </a:ext>
              </a:extLst>
            </p:cNvPr>
            <p:cNvCxnSpPr/>
            <p:nvPr/>
          </p:nvCxnSpPr>
          <p:spPr>
            <a:xfrm flipV="1">
              <a:off x="2103173" y="3314774"/>
              <a:ext cx="965230" cy="487193"/>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EF983BED-20EB-B2F1-8FDA-82540A3393A9}"/>
                </a:ext>
              </a:extLst>
            </p:cNvPr>
            <p:cNvCxnSpPr/>
            <p:nvPr/>
          </p:nvCxnSpPr>
          <p:spPr>
            <a:xfrm flipH="1" flipV="1">
              <a:off x="2103173" y="2830838"/>
              <a:ext cx="934828" cy="503962"/>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0F102FE6-20B1-BB72-B660-8E621D281FD6}"/>
              </a:ext>
            </a:extLst>
          </p:cNvPr>
          <p:cNvGrpSpPr>
            <a:grpSpLocks noChangeAspect="1"/>
          </p:cNvGrpSpPr>
          <p:nvPr/>
        </p:nvGrpSpPr>
        <p:grpSpPr>
          <a:xfrm>
            <a:off x="1377507" y="3172889"/>
            <a:ext cx="2712557" cy="2402567"/>
            <a:chOff x="1211851" y="2770760"/>
            <a:chExt cx="2874393" cy="2545911"/>
          </a:xfrm>
        </p:grpSpPr>
        <p:sp>
          <p:nvSpPr>
            <p:cNvPr id="79" name="ひし形 78">
              <a:extLst>
                <a:ext uri="{FF2B5EF4-FFF2-40B4-BE49-F238E27FC236}">
                  <a16:creationId xmlns:a16="http://schemas.microsoft.com/office/drawing/2014/main" id="{4E8045EB-E2CF-5D98-7E63-3B99FD3F300B}"/>
                </a:ext>
              </a:extLst>
            </p:cNvPr>
            <p:cNvSpPr>
              <a:spLocks noChangeAspect="1"/>
            </p:cNvSpPr>
            <p:nvPr/>
          </p:nvSpPr>
          <p:spPr>
            <a:xfrm>
              <a:off x="1211851" y="4885600"/>
              <a:ext cx="420508" cy="431071"/>
            </a:xfrm>
            <a:prstGeom prst="diamond">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013"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58" name="グループ化 57">
              <a:extLst>
                <a:ext uri="{FF2B5EF4-FFF2-40B4-BE49-F238E27FC236}">
                  <a16:creationId xmlns:a16="http://schemas.microsoft.com/office/drawing/2014/main" id="{488DA924-B679-8AB4-8127-F5500D97E6F5}"/>
                </a:ext>
              </a:extLst>
            </p:cNvPr>
            <p:cNvGrpSpPr>
              <a:grpSpLocks noChangeAspect="1"/>
            </p:cNvGrpSpPr>
            <p:nvPr/>
          </p:nvGrpSpPr>
          <p:grpSpPr>
            <a:xfrm>
              <a:off x="1263467" y="2770760"/>
              <a:ext cx="2822777" cy="2058233"/>
              <a:chOff x="5738186" y="3989260"/>
              <a:chExt cx="3888666" cy="2835429"/>
            </a:xfrm>
          </p:grpSpPr>
          <p:grpSp>
            <p:nvGrpSpPr>
              <p:cNvPr id="61" name="グループ化 60">
                <a:extLst>
                  <a:ext uri="{FF2B5EF4-FFF2-40B4-BE49-F238E27FC236}">
                    <a16:creationId xmlns:a16="http://schemas.microsoft.com/office/drawing/2014/main" id="{09006FBB-50D8-236E-FB02-9FD9A9C89186}"/>
                  </a:ext>
                </a:extLst>
              </p:cNvPr>
              <p:cNvGrpSpPr/>
              <p:nvPr/>
            </p:nvGrpSpPr>
            <p:grpSpPr>
              <a:xfrm>
                <a:off x="5738186" y="3989260"/>
                <a:ext cx="1429668" cy="2835429"/>
                <a:chOff x="2784850" y="1467983"/>
                <a:chExt cx="1429668" cy="2835429"/>
              </a:xfrm>
            </p:grpSpPr>
            <p:sp>
              <p:nvSpPr>
                <p:cNvPr id="71" name="楕円 70">
                  <a:extLst>
                    <a:ext uri="{FF2B5EF4-FFF2-40B4-BE49-F238E27FC236}">
                      <a16:creationId xmlns:a16="http://schemas.microsoft.com/office/drawing/2014/main" id="{C372A7CA-6916-FB97-94C6-5E455911175B}"/>
                    </a:ext>
                  </a:extLst>
                </p:cNvPr>
                <p:cNvSpPr>
                  <a:spLocks noChangeAspect="1"/>
                </p:cNvSpPr>
                <p:nvPr/>
              </p:nvSpPr>
              <p:spPr>
                <a:xfrm>
                  <a:off x="3847351" y="394341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2" name="楕円 71">
                  <a:extLst>
                    <a:ext uri="{FF2B5EF4-FFF2-40B4-BE49-F238E27FC236}">
                      <a16:creationId xmlns:a16="http://schemas.microsoft.com/office/drawing/2014/main" id="{745468CE-4A26-3518-40BC-DD0A6F2B44A2}"/>
                    </a:ext>
                  </a:extLst>
                </p:cNvPr>
                <p:cNvSpPr>
                  <a:spLocks noChangeAspect="1"/>
                </p:cNvSpPr>
                <p:nvPr/>
              </p:nvSpPr>
              <p:spPr>
                <a:xfrm>
                  <a:off x="2784850" y="344793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3" name="楕円 72">
                  <a:extLst>
                    <a:ext uri="{FF2B5EF4-FFF2-40B4-BE49-F238E27FC236}">
                      <a16:creationId xmlns:a16="http://schemas.microsoft.com/office/drawing/2014/main" id="{D6D22BD8-4E34-7243-744F-6BAD90991D6C}"/>
                    </a:ext>
                  </a:extLst>
                </p:cNvPr>
                <p:cNvSpPr>
                  <a:spLocks noChangeAspect="1"/>
                </p:cNvSpPr>
                <p:nvPr/>
              </p:nvSpPr>
              <p:spPr>
                <a:xfrm>
                  <a:off x="3853025" y="2924447"/>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4" name="楕円 73">
                  <a:extLst>
                    <a:ext uri="{FF2B5EF4-FFF2-40B4-BE49-F238E27FC236}">
                      <a16:creationId xmlns:a16="http://schemas.microsoft.com/office/drawing/2014/main" id="{83C70C93-6A1C-CF06-76C9-BEB43FF58EBD}"/>
                    </a:ext>
                  </a:extLst>
                </p:cNvPr>
                <p:cNvSpPr>
                  <a:spLocks noChangeAspect="1"/>
                </p:cNvSpPr>
                <p:nvPr/>
              </p:nvSpPr>
              <p:spPr>
                <a:xfrm>
                  <a:off x="2793418" y="2439932"/>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5" name="楕円 74">
                  <a:extLst>
                    <a:ext uri="{FF2B5EF4-FFF2-40B4-BE49-F238E27FC236}">
                      <a16:creationId xmlns:a16="http://schemas.microsoft.com/office/drawing/2014/main" id="{70CA99D1-CDB3-7456-76A6-6BE6F70D4AF3}"/>
                    </a:ext>
                  </a:extLst>
                </p:cNvPr>
                <p:cNvSpPr>
                  <a:spLocks noChangeAspect="1"/>
                </p:cNvSpPr>
                <p:nvPr/>
              </p:nvSpPr>
              <p:spPr>
                <a:xfrm>
                  <a:off x="3854518" y="1881515"/>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6" name="楕円 75">
                  <a:extLst>
                    <a:ext uri="{FF2B5EF4-FFF2-40B4-BE49-F238E27FC236}">
                      <a16:creationId xmlns:a16="http://schemas.microsoft.com/office/drawing/2014/main" id="{FF1351CB-2739-A52C-9A1F-EEBF09F58EAE}"/>
                    </a:ext>
                  </a:extLst>
                </p:cNvPr>
                <p:cNvSpPr>
                  <a:spLocks noChangeAspect="1"/>
                </p:cNvSpPr>
                <p:nvPr/>
              </p:nvSpPr>
              <p:spPr>
                <a:xfrm>
                  <a:off x="2793418" y="1467983"/>
                  <a:ext cx="360000" cy="36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ja-JP" altLang="en-US" sz="15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62" name="線吹き出し 2 29">
                <a:extLst>
                  <a:ext uri="{FF2B5EF4-FFF2-40B4-BE49-F238E27FC236}">
                    <a16:creationId xmlns:a16="http://schemas.microsoft.com/office/drawing/2014/main" id="{A1662541-648E-F9F6-87F9-65E3D171E38D}"/>
                  </a:ext>
                </a:extLst>
              </p:cNvPr>
              <p:cNvSpPr/>
              <p:nvPr/>
            </p:nvSpPr>
            <p:spPr>
              <a:xfrm>
                <a:off x="7226720" y="4715324"/>
                <a:ext cx="2400132" cy="50804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108" name="フリーフォーム: 図形 107">
            <a:extLst>
              <a:ext uri="{FF2B5EF4-FFF2-40B4-BE49-F238E27FC236}">
                <a16:creationId xmlns:a16="http://schemas.microsoft.com/office/drawing/2014/main" id="{C26CA4D5-26C0-9614-ABC8-E2847A20215D}"/>
              </a:ext>
            </a:extLst>
          </p:cNvPr>
          <p:cNvSpPr/>
          <p:nvPr/>
        </p:nvSpPr>
        <p:spPr>
          <a:xfrm>
            <a:off x="1516022" y="3383635"/>
            <a:ext cx="723923" cy="1985963"/>
          </a:xfrm>
          <a:custGeom>
            <a:avLst/>
            <a:gdLst>
              <a:gd name="connsiteX0" fmla="*/ 0 w 1000125"/>
              <a:gd name="connsiteY0" fmla="*/ 238125 h 2886075"/>
              <a:gd name="connsiteX1" fmla="*/ 9525 w 1000125"/>
              <a:gd name="connsiteY1" fmla="*/ 2886075 h 2886075"/>
              <a:gd name="connsiteX2" fmla="*/ 1000125 w 1000125"/>
              <a:gd name="connsiteY2" fmla="*/ 2362200 h 2886075"/>
              <a:gd name="connsiteX3" fmla="*/ 971550 w 1000125"/>
              <a:gd name="connsiteY3" fmla="*/ 533400 h 2886075"/>
              <a:gd name="connsiteX4" fmla="*/ 28575 w 1000125"/>
              <a:gd name="connsiteY4" fmla="*/ 19050 h 2886075"/>
              <a:gd name="connsiteX5" fmla="*/ 47625 w 1000125"/>
              <a:gd name="connsiteY5" fmla="*/ 0 h 2886075"/>
              <a:gd name="connsiteX0" fmla="*/ 0 w 1000125"/>
              <a:gd name="connsiteY0" fmla="*/ 219075 h 2867025"/>
              <a:gd name="connsiteX1" fmla="*/ 9525 w 1000125"/>
              <a:gd name="connsiteY1" fmla="*/ 2867025 h 2867025"/>
              <a:gd name="connsiteX2" fmla="*/ 1000125 w 1000125"/>
              <a:gd name="connsiteY2" fmla="*/ 2343150 h 2867025"/>
              <a:gd name="connsiteX3" fmla="*/ 971550 w 1000125"/>
              <a:gd name="connsiteY3" fmla="*/ 514350 h 2867025"/>
              <a:gd name="connsiteX4" fmla="*/ 28575 w 1000125"/>
              <a:gd name="connsiteY4" fmla="*/ 0 h 2867025"/>
              <a:gd name="connsiteX0" fmla="*/ 0 w 1000125"/>
              <a:gd name="connsiteY0" fmla="*/ 0 h 2647950"/>
              <a:gd name="connsiteX1" fmla="*/ 9525 w 1000125"/>
              <a:gd name="connsiteY1" fmla="*/ 2647950 h 2647950"/>
              <a:gd name="connsiteX2" fmla="*/ 1000125 w 1000125"/>
              <a:gd name="connsiteY2" fmla="*/ 2124075 h 2647950"/>
              <a:gd name="connsiteX3" fmla="*/ 971550 w 1000125"/>
              <a:gd name="connsiteY3" fmla="*/ 295275 h 2647950"/>
            </a:gdLst>
            <a:ahLst/>
            <a:cxnLst>
              <a:cxn ang="0">
                <a:pos x="connsiteX0" y="connsiteY0"/>
              </a:cxn>
              <a:cxn ang="0">
                <a:pos x="connsiteX1" y="connsiteY1"/>
              </a:cxn>
              <a:cxn ang="0">
                <a:pos x="connsiteX2" y="connsiteY2"/>
              </a:cxn>
              <a:cxn ang="0">
                <a:pos x="connsiteX3" y="connsiteY3"/>
              </a:cxn>
            </a:cxnLst>
            <a:rect l="l" t="t" r="r" b="b"/>
            <a:pathLst>
              <a:path w="1000125" h="2647950">
                <a:moveTo>
                  <a:pt x="0" y="0"/>
                </a:moveTo>
                <a:lnTo>
                  <a:pt x="9525" y="2647950"/>
                </a:lnTo>
                <a:lnTo>
                  <a:pt x="1000125" y="2124075"/>
                </a:lnTo>
                <a:lnTo>
                  <a:pt x="971550" y="295275"/>
                </a:lnTo>
              </a:path>
            </a:pathLst>
          </a:custGeom>
          <a:noFill/>
          <a:ln w="1016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p>
        </p:txBody>
      </p:sp>
      <p:pic>
        <p:nvPicPr>
          <p:cNvPr id="13" name="図 12" descr="アイコン&#10;&#10;自動的に生成された説明">
            <a:extLst>
              <a:ext uri="{FF2B5EF4-FFF2-40B4-BE49-F238E27FC236}">
                <a16:creationId xmlns:a16="http://schemas.microsoft.com/office/drawing/2014/main" id="{8D383425-3DEB-FD2D-4E3C-99C3149DD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82019" y="4095918"/>
            <a:ext cx="486000" cy="486000"/>
          </a:xfrm>
          <a:prstGeom prst="rect">
            <a:avLst/>
          </a:prstGeom>
        </p:spPr>
      </p:pic>
      <p:grpSp>
        <p:nvGrpSpPr>
          <p:cNvPr id="68" name="グループ化 67">
            <a:extLst>
              <a:ext uri="{FF2B5EF4-FFF2-40B4-BE49-F238E27FC236}">
                <a16:creationId xmlns:a16="http://schemas.microsoft.com/office/drawing/2014/main" id="{B7C60C3B-F4CF-723E-1827-33218FDD3198}"/>
              </a:ext>
            </a:extLst>
          </p:cNvPr>
          <p:cNvGrpSpPr/>
          <p:nvPr/>
        </p:nvGrpSpPr>
        <p:grpSpPr>
          <a:xfrm>
            <a:off x="3466536" y="2055928"/>
            <a:ext cx="5503403" cy="2577257"/>
            <a:chOff x="4015929" y="1238451"/>
            <a:chExt cx="7337871" cy="3436343"/>
          </a:xfrm>
        </p:grpSpPr>
        <p:sp>
          <p:nvSpPr>
            <p:cNvPr id="50" name="テキスト ボックス 49">
              <a:extLst>
                <a:ext uri="{FF2B5EF4-FFF2-40B4-BE49-F238E27FC236}">
                  <a16:creationId xmlns:a16="http://schemas.microsoft.com/office/drawing/2014/main" id="{6496F3F5-48E6-B1DD-A7F6-EBD610EC7B7A}"/>
                </a:ext>
              </a:extLst>
            </p:cNvPr>
            <p:cNvSpPr txBox="1"/>
            <p:nvPr/>
          </p:nvSpPr>
          <p:spPr>
            <a:xfrm>
              <a:off x="7423320" y="1689227"/>
              <a:ext cx="2940976" cy="861775"/>
            </a:xfrm>
            <a:prstGeom prst="rect">
              <a:avLst/>
            </a:prstGeom>
            <a:noFill/>
          </p:spPr>
          <p:txBody>
            <a:bodyPr wrap="none" rtlCol="0">
              <a:spAutoFit/>
            </a:bodyPr>
            <a:lstStyle/>
            <a:p>
              <a:r>
                <a:rPr lang="en-US" altLang="ja-JP" sz="1800" u="sng" dirty="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Consumer surplus</a:t>
              </a:r>
            </a:p>
            <a:p>
              <a:r>
                <a:rPr lang="en-US" altLang="ja-JP" sz="1800" dirty="0">
                  <a:solidFill>
                    <a:schemeClr val="accent2"/>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become </a:t>
              </a:r>
              <a:r>
                <a:rPr lang="en-US" altLang="ja-JP" sz="1800"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SMALL</a:t>
              </a:r>
              <a:endParaRPr lang="ja-JP" altLang="en-US" sz="1800" u="sng"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67" name="グループ化 66">
              <a:extLst>
                <a:ext uri="{FF2B5EF4-FFF2-40B4-BE49-F238E27FC236}">
                  <a16:creationId xmlns:a16="http://schemas.microsoft.com/office/drawing/2014/main" id="{2F96E6B5-80FF-F9E5-174D-077D2C547283}"/>
                </a:ext>
              </a:extLst>
            </p:cNvPr>
            <p:cNvGrpSpPr/>
            <p:nvPr/>
          </p:nvGrpSpPr>
          <p:grpSpPr>
            <a:xfrm>
              <a:off x="4015929" y="1238451"/>
              <a:ext cx="7337871" cy="3436343"/>
              <a:chOff x="4015929" y="1238451"/>
              <a:chExt cx="7337871" cy="3436343"/>
            </a:xfrm>
          </p:grpSpPr>
          <p:grpSp>
            <p:nvGrpSpPr>
              <p:cNvPr id="10" name="グループ化 9">
                <a:extLst>
                  <a:ext uri="{FF2B5EF4-FFF2-40B4-BE49-F238E27FC236}">
                    <a16:creationId xmlns:a16="http://schemas.microsoft.com/office/drawing/2014/main" id="{7F0F9F07-AD23-EEDD-7C69-B147D0FEB23B}"/>
                  </a:ext>
                </a:extLst>
              </p:cNvPr>
              <p:cNvGrpSpPr/>
              <p:nvPr/>
            </p:nvGrpSpPr>
            <p:grpSpPr>
              <a:xfrm>
                <a:off x="4015929" y="1238451"/>
                <a:ext cx="7337871" cy="3436343"/>
                <a:chOff x="3845684" y="1558958"/>
                <a:chExt cx="7337871" cy="3436343"/>
              </a:xfrm>
            </p:grpSpPr>
            <p:grpSp>
              <p:nvGrpSpPr>
                <p:cNvPr id="12" name="グループ化 11">
                  <a:extLst>
                    <a:ext uri="{FF2B5EF4-FFF2-40B4-BE49-F238E27FC236}">
                      <a16:creationId xmlns:a16="http://schemas.microsoft.com/office/drawing/2014/main" id="{E995C405-D4F1-DC04-F6ED-BF16199CA9DB}"/>
                    </a:ext>
                  </a:extLst>
                </p:cNvPr>
                <p:cNvGrpSpPr/>
                <p:nvPr/>
              </p:nvGrpSpPr>
              <p:grpSpPr>
                <a:xfrm>
                  <a:off x="3845684" y="1558958"/>
                  <a:ext cx="7337871" cy="3436343"/>
                  <a:chOff x="2082723" y="1675977"/>
                  <a:chExt cx="8954290" cy="4039520"/>
                </a:xfrm>
              </p:grpSpPr>
              <p:grpSp>
                <p:nvGrpSpPr>
                  <p:cNvPr id="17" name="グループ化 16">
                    <a:extLst>
                      <a:ext uri="{FF2B5EF4-FFF2-40B4-BE49-F238E27FC236}">
                        <a16:creationId xmlns:a16="http://schemas.microsoft.com/office/drawing/2014/main" id="{05E8351B-13A1-D74A-2AE8-7986B405E7B4}"/>
                      </a:ext>
                    </a:extLst>
                  </p:cNvPr>
                  <p:cNvGrpSpPr/>
                  <p:nvPr/>
                </p:nvGrpSpPr>
                <p:grpSpPr>
                  <a:xfrm>
                    <a:off x="4792848" y="1675977"/>
                    <a:ext cx="6244165" cy="4039520"/>
                    <a:chOff x="4792848" y="1675977"/>
                    <a:chExt cx="6244165" cy="4039520"/>
                  </a:xfrm>
                </p:grpSpPr>
                <p:grpSp>
                  <p:nvGrpSpPr>
                    <p:cNvPr id="19" name="グループ化 18">
                      <a:extLst>
                        <a:ext uri="{FF2B5EF4-FFF2-40B4-BE49-F238E27FC236}">
                          <a16:creationId xmlns:a16="http://schemas.microsoft.com/office/drawing/2014/main" id="{9D6CC21D-8560-DB7F-353F-E56012B360E5}"/>
                        </a:ext>
                      </a:extLst>
                    </p:cNvPr>
                    <p:cNvGrpSpPr>
                      <a:grpSpLocks noChangeAspect="1"/>
                    </p:cNvGrpSpPr>
                    <p:nvPr/>
                  </p:nvGrpSpPr>
                  <p:grpSpPr>
                    <a:xfrm>
                      <a:off x="4792848" y="1675977"/>
                      <a:ext cx="6244165" cy="4039520"/>
                      <a:chOff x="4958969" y="1876073"/>
                      <a:chExt cx="5464907" cy="3535397"/>
                    </a:xfrm>
                  </p:grpSpPr>
                  <p:cxnSp>
                    <p:nvCxnSpPr>
                      <p:cNvPr id="22" name="直線矢印コネクタ 21">
                        <a:extLst>
                          <a:ext uri="{FF2B5EF4-FFF2-40B4-BE49-F238E27FC236}">
                            <a16:creationId xmlns:a16="http://schemas.microsoft.com/office/drawing/2014/main" id="{862352B2-6C44-C44E-45F8-1BBF2DA90826}"/>
                          </a:ext>
                        </a:extLst>
                      </p:cNvPr>
                      <p:cNvCxnSpPr>
                        <a:cxnSpLocks/>
                      </p:cNvCxnSpPr>
                      <p:nvPr/>
                    </p:nvCxnSpPr>
                    <p:spPr>
                      <a:xfrm flipV="1">
                        <a:off x="5352338" y="3764568"/>
                        <a:ext cx="366952" cy="1024"/>
                      </a:xfrm>
                      <a:prstGeom prst="straightConnector1">
                        <a:avLst/>
                      </a:prstGeom>
                      <a:ln w="25400">
                        <a:solidFill>
                          <a:srgbClr val="10296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グループ化 28">
                        <a:extLst>
                          <a:ext uri="{FF2B5EF4-FFF2-40B4-BE49-F238E27FC236}">
                            <a16:creationId xmlns:a16="http://schemas.microsoft.com/office/drawing/2014/main" id="{3575B303-5C10-577B-981B-622A72D35D3E}"/>
                          </a:ext>
                        </a:extLst>
                      </p:cNvPr>
                      <p:cNvGrpSpPr/>
                      <p:nvPr/>
                    </p:nvGrpSpPr>
                    <p:grpSpPr>
                      <a:xfrm>
                        <a:off x="4958969" y="1876073"/>
                        <a:ext cx="5464907" cy="3535397"/>
                        <a:chOff x="286504" y="1905741"/>
                        <a:chExt cx="5186807" cy="3229617"/>
                      </a:xfrm>
                    </p:grpSpPr>
                    <p:grpSp>
                      <p:nvGrpSpPr>
                        <p:cNvPr id="33" name="グループ化 32">
                          <a:extLst>
                            <a:ext uri="{FF2B5EF4-FFF2-40B4-BE49-F238E27FC236}">
                              <a16:creationId xmlns:a16="http://schemas.microsoft.com/office/drawing/2014/main" id="{6A8CC63D-B8A7-B180-CBBD-99340AB62921}"/>
                            </a:ext>
                          </a:extLst>
                        </p:cNvPr>
                        <p:cNvGrpSpPr/>
                        <p:nvPr/>
                      </p:nvGrpSpPr>
                      <p:grpSpPr>
                        <a:xfrm>
                          <a:off x="286504" y="1905741"/>
                          <a:ext cx="5186807" cy="3229617"/>
                          <a:chOff x="595122" y="1304953"/>
                          <a:chExt cx="5219876" cy="2714910"/>
                        </a:xfrm>
                      </p:grpSpPr>
                      <p:sp>
                        <p:nvSpPr>
                          <p:cNvPr id="35" name="直角三角形 34">
                            <a:extLst>
                              <a:ext uri="{FF2B5EF4-FFF2-40B4-BE49-F238E27FC236}">
                                <a16:creationId xmlns:a16="http://schemas.microsoft.com/office/drawing/2014/main" id="{CCE86175-3BAB-8097-7055-307BC6ED29AD}"/>
                              </a:ext>
                            </a:extLst>
                          </p:cNvPr>
                          <p:cNvSpPr>
                            <a:spLocks noChangeAspect="1"/>
                          </p:cNvSpPr>
                          <p:nvPr/>
                        </p:nvSpPr>
                        <p:spPr>
                          <a:xfrm>
                            <a:off x="1166555" y="2048231"/>
                            <a:ext cx="1117880" cy="484584"/>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36" name="グループ化 35">
                            <a:extLst>
                              <a:ext uri="{FF2B5EF4-FFF2-40B4-BE49-F238E27FC236}">
                                <a16:creationId xmlns:a16="http://schemas.microsoft.com/office/drawing/2014/main" id="{1813F4AA-B6EC-8D8E-7451-2AD17C2F5FC3}"/>
                              </a:ext>
                            </a:extLst>
                          </p:cNvPr>
                          <p:cNvGrpSpPr/>
                          <p:nvPr/>
                        </p:nvGrpSpPr>
                        <p:grpSpPr>
                          <a:xfrm>
                            <a:off x="595122" y="1304953"/>
                            <a:ext cx="5219876" cy="2714910"/>
                            <a:chOff x="1874056" y="1908098"/>
                            <a:chExt cx="4241328" cy="1435709"/>
                          </a:xfrm>
                        </p:grpSpPr>
                        <p:grpSp>
                          <p:nvGrpSpPr>
                            <p:cNvPr id="39" name="グループ化 38">
                              <a:extLst>
                                <a:ext uri="{FF2B5EF4-FFF2-40B4-BE49-F238E27FC236}">
                                  <a16:creationId xmlns:a16="http://schemas.microsoft.com/office/drawing/2014/main" id="{35B13918-94FB-CA00-7E1D-2A52FBCCC79C}"/>
                                </a:ext>
                              </a:extLst>
                            </p:cNvPr>
                            <p:cNvGrpSpPr/>
                            <p:nvPr/>
                          </p:nvGrpSpPr>
                          <p:grpSpPr>
                            <a:xfrm>
                              <a:off x="2329391" y="2085975"/>
                              <a:ext cx="3705088" cy="1064127"/>
                              <a:chOff x="355073" y="0"/>
                              <a:chExt cx="1946294" cy="1717318"/>
                            </a:xfrm>
                          </p:grpSpPr>
                          <p:cxnSp>
                            <p:nvCxnSpPr>
                              <p:cNvPr id="43" name="直線矢印コネクタ 42">
                                <a:extLst>
                                  <a:ext uri="{FF2B5EF4-FFF2-40B4-BE49-F238E27FC236}">
                                    <a16:creationId xmlns:a16="http://schemas.microsoft.com/office/drawing/2014/main" id="{5742D527-C4F6-9105-0231-F0F608E06D04}"/>
                                  </a:ext>
                                </a:extLst>
                              </p:cNvPr>
                              <p:cNvCxnSpPr/>
                              <p:nvPr/>
                            </p:nvCxnSpPr>
                            <p:spPr>
                              <a:xfrm flipV="1">
                                <a:off x="360667" y="0"/>
                                <a:ext cx="1" cy="1717318"/>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4" name="直線矢印コネクタ 43">
                                <a:extLst>
                                  <a:ext uri="{FF2B5EF4-FFF2-40B4-BE49-F238E27FC236}">
                                    <a16:creationId xmlns:a16="http://schemas.microsoft.com/office/drawing/2014/main" id="{13543575-BE6E-DD79-DC9E-D51FB25BEBB6}"/>
                                  </a:ext>
                                </a:extLst>
                              </p:cNvPr>
                              <p:cNvCxnSpPr/>
                              <p:nvPr/>
                            </p:nvCxnSpPr>
                            <p:spPr>
                              <a:xfrm flipV="1">
                                <a:off x="355073" y="1704145"/>
                                <a:ext cx="1946294" cy="13173"/>
                              </a:xfrm>
                              <a:prstGeom prst="straightConnector1">
                                <a:avLst/>
                              </a:prstGeom>
                              <a:ln>
                                <a:solidFill>
                                  <a:srgbClr val="102961"/>
                                </a:solidFill>
                                <a:tailEnd type="arrow"/>
                              </a:ln>
                            </p:spPr>
                            <p:style>
                              <a:lnRef idx="3">
                                <a:schemeClr val="dk1"/>
                              </a:lnRef>
                              <a:fillRef idx="0">
                                <a:schemeClr val="dk1"/>
                              </a:fillRef>
                              <a:effectRef idx="2">
                                <a:schemeClr val="dk1"/>
                              </a:effectRef>
                              <a:fontRef idx="minor">
                                <a:schemeClr val="tx1"/>
                              </a:fontRef>
                            </p:style>
                          </p:cxnSp>
                          <p:cxnSp>
                            <p:nvCxnSpPr>
                              <p:cNvPr id="45" name="直線コネクタ 44">
                                <a:extLst>
                                  <a:ext uri="{FF2B5EF4-FFF2-40B4-BE49-F238E27FC236}">
                                    <a16:creationId xmlns:a16="http://schemas.microsoft.com/office/drawing/2014/main" id="{6E0DF214-AC16-37CC-01A5-14EFDED42472}"/>
                                  </a:ext>
                                </a:extLst>
                              </p:cNvPr>
                              <p:cNvCxnSpPr/>
                              <p:nvPr/>
                            </p:nvCxnSpPr>
                            <p:spPr>
                              <a:xfrm>
                                <a:off x="362066" y="350254"/>
                                <a:ext cx="1584616" cy="1353891"/>
                              </a:xfrm>
                              <a:prstGeom prst="line">
                                <a:avLst/>
                              </a:prstGeom>
                              <a:ln w="50800">
                                <a:solidFill>
                                  <a:srgbClr val="102961"/>
                                </a:solidFill>
                              </a:ln>
                            </p:spPr>
                            <p:style>
                              <a:lnRef idx="1">
                                <a:schemeClr val="accent1"/>
                              </a:lnRef>
                              <a:fillRef idx="0">
                                <a:schemeClr val="accent1"/>
                              </a:fillRef>
                              <a:effectRef idx="0">
                                <a:schemeClr val="accent1"/>
                              </a:effectRef>
                              <a:fontRef idx="minor">
                                <a:schemeClr val="tx1"/>
                              </a:fontRef>
                            </p:style>
                          </p:cxnSp>
                        </p:grpSp>
                        <p:sp>
                          <p:nvSpPr>
                            <p:cNvPr id="40" name="テキスト ボックス 2">
                              <a:extLst>
                                <a:ext uri="{FF2B5EF4-FFF2-40B4-BE49-F238E27FC236}">
                                  <a16:creationId xmlns:a16="http://schemas.microsoft.com/office/drawing/2014/main" id="{5EA8E670-1EA7-0828-2256-B18034DE8DDE}"/>
                                </a:ext>
                              </a:extLst>
                            </p:cNvPr>
                            <p:cNvSpPr txBox="1">
                              <a:spLocks noChangeArrowheads="1"/>
                            </p:cNvSpPr>
                            <p:nvPr/>
                          </p:nvSpPr>
                          <p:spPr bwMode="auto">
                            <a:xfrm>
                              <a:off x="1874056" y="1908098"/>
                              <a:ext cx="2425483" cy="177877"/>
                            </a:xfrm>
                            <a:prstGeom prst="rect">
                              <a:avLst/>
                            </a:prstGeom>
                            <a:noFill/>
                            <a:ln w="9525">
                              <a:noFill/>
                              <a:miter lim="800000"/>
                              <a:headEnd/>
                              <a:tailEnd/>
                            </a:ln>
                          </p:spPr>
                          <p:txBody>
                            <a:bodyPr rot="0" vert="horz" wrap="square" lIns="68580" tIns="34290" rIns="68580" bIns="34290" anchor="t" anchorCtr="0">
                              <a:noAutofit/>
                            </a:bodyPr>
                            <a:lstStyle/>
                            <a:p>
                              <a:pPr algn="just"/>
                              <a:r>
                                <a:rPr lang="en-US" altLang="ja-JP"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Generalized Cost</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 name="テキスト ボックス 2">
                              <a:extLst>
                                <a:ext uri="{FF2B5EF4-FFF2-40B4-BE49-F238E27FC236}">
                                  <a16:creationId xmlns:a16="http://schemas.microsoft.com/office/drawing/2014/main" id="{B9028EAF-F067-6792-CB7C-6F584CD0A524}"/>
                                </a:ext>
                              </a:extLst>
                            </p:cNvPr>
                            <p:cNvSpPr txBox="1">
                              <a:spLocks noChangeArrowheads="1"/>
                            </p:cNvSpPr>
                            <p:nvPr/>
                          </p:nvSpPr>
                          <p:spPr bwMode="auto">
                            <a:xfrm>
                              <a:off x="4566625" y="3174195"/>
                              <a:ext cx="1548759" cy="169612"/>
                            </a:xfrm>
                            <a:prstGeom prst="rect">
                              <a:avLst/>
                            </a:prstGeom>
                            <a:noFill/>
                            <a:ln w="9525">
                              <a:noFill/>
                              <a:miter lim="800000"/>
                              <a:headEnd/>
                              <a:tailEnd/>
                            </a:ln>
                          </p:spPr>
                          <p:txBody>
                            <a:bodyPr rot="0" vert="horz" wrap="square" lIns="68580" tIns="34290" rIns="68580" bIns="34290" anchor="t" anchorCtr="0">
                              <a:noAutofit/>
                            </a:bodyPr>
                            <a:lstStyle/>
                            <a:p>
                              <a:pPr algn="just"/>
                              <a:r>
                                <a:rPr lang="en-US" altLang="ja-JP"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Traffic volume</a:t>
                              </a:r>
                              <a:endParaRPr lang="ja-JP" altLang="en-US" sz="1800" kern="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2" name="正方形/長方形 41">
                              <a:extLst>
                                <a:ext uri="{FF2B5EF4-FFF2-40B4-BE49-F238E27FC236}">
                                  <a16:creationId xmlns:a16="http://schemas.microsoft.com/office/drawing/2014/main" id="{96A2792B-9D40-8B0B-CF93-E1D9CECFF705}"/>
                                </a:ext>
                              </a:extLst>
                            </p:cNvPr>
                            <p:cNvSpPr/>
                            <p:nvPr/>
                          </p:nvSpPr>
                          <p:spPr>
                            <a:xfrm>
                              <a:off x="3955580" y="2489990"/>
                              <a:ext cx="1976975" cy="514358"/>
                            </a:xfrm>
                            <a:prstGeom prst="rect">
                              <a:avLst/>
                            </a:prstGeom>
                          </p:spPr>
                          <p:txBody>
                            <a:bodyPr wrap="square">
                              <a:spAutoFit/>
                            </a:bodyPr>
                            <a:lstStyle/>
                            <a:p>
                              <a:r>
                                <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Demand function</a:t>
                              </a:r>
                            </a:p>
                            <a:p>
                              <a:r>
                                <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by</a:t>
                              </a:r>
                              <a:r>
                                <a:rPr lang="ja-JP" altLang="en-US"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 </a:t>
                              </a:r>
                              <a:r>
                                <a:rPr lang="en-US" altLang="ja-JP" sz="1800" spc="60"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OD</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31" name="正方形/長方形 30">
                          <a:extLst>
                            <a:ext uri="{FF2B5EF4-FFF2-40B4-BE49-F238E27FC236}">
                              <a16:creationId xmlns:a16="http://schemas.microsoft.com/office/drawing/2014/main" id="{4ABA10B8-9143-48CA-2FC3-E3B2C1D4E417}"/>
                            </a:ext>
                          </a:extLst>
                        </p:cNvPr>
                        <p:cNvSpPr/>
                        <p:nvPr/>
                      </p:nvSpPr>
                      <p:spPr>
                        <a:xfrm>
                          <a:off x="854316" y="3757807"/>
                          <a:ext cx="1100457" cy="937340"/>
                        </a:xfrm>
                        <a:prstGeom prst="rect">
                          <a:avLst/>
                        </a:prstGeom>
                        <a:solidFill>
                          <a:srgbClr val="102961">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2" name="上下矢印 2">
                          <a:extLst>
                            <a:ext uri="{FF2B5EF4-FFF2-40B4-BE49-F238E27FC236}">
                              <a16:creationId xmlns:a16="http://schemas.microsoft.com/office/drawing/2014/main" id="{2134238E-3BD7-1DF7-B17F-FBF0340416F3}"/>
                            </a:ext>
                          </a:extLst>
                        </p:cNvPr>
                        <p:cNvSpPr/>
                        <p:nvPr/>
                      </p:nvSpPr>
                      <p:spPr>
                        <a:xfrm rot="17924964">
                          <a:off x="1977042" y="2769159"/>
                          <a:ext cx="180457" cy="833723"/>
                        </a:xfrm>
                        <a:prstGeom prst="upDownArrow">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sp>
                  <p:nvSpPr>
                    <p:cNvPr id="20" name="正方形/長方形 19">
                      <a:extLst>
                        <a:ext uri="{FF2B5EF4-FFF2-40B4-BE49-F238E27FC236}">
                          <a16:creationId xmlns:a16="http://schemas.microsoft.com/office/drawing/2014/main" id="{580080AB-A21D-F338-7C1E-735DC5653AF2}"/>
                        </a:ext>
                      </a:extLst>
                    </p:cNvPr>
                    <p:cNvSpPr>
                      <a:spLocks noChangeAspect="1"/>
                    </p:cNvSpPr>
                    <p:nvPr/>
                  </p:nvSpPr>
                  <p:spPr>
                    <a:xfrm>
                      <a:off x="5487807" y="3508985"/>
                      <a:ext cx="1308632" cy="498439"/>
                    </a:xfrm>
                    <a:prstGeom prst="rect">
                      <a:avLst/>
                    </a:prstGeom>
                    <a:solidFill>
                      <a:schemeClr val="accent6">
                        <a:alpha val="3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buClr>
                          <a:schemeClr val="accent4">
                            <a:lumMod val="75000"/>
                          </a:schemeClr>
                        </a:buClr>
                      </a:pP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1" name="楕円 20">
                      <a:extLst>
                        <a:ext uri="{FF2B5EF4-FFF2-40B4-BE49-F238E27FC236}">
                          <a16:creationId xmlns:a16="http://schemas.microsoft.com/office/drawing/2014/main" id="{765EEEC2-F35E-9086-411C-4FEBE75CCE75}"/>
                        </a:ext>
                      </a:extLst>
                    </p:cNvPr>
                    <p:cNvSpPr>
                      <a:spLocks noChangeAspect="1"/>
                    </p:cNvSpPr>
                    <p:nvPr/>
                  </p:nvSpPr>
                  <p:spPr>
                    <a:xfrm>
                      <a:off x="6681182" y="3356192"/>
                      <a:ext cx="216694" cy="225139"/>
                    </a:xfrm>
                    <a:prstGeom prst="ellipse">
                      <a:avLst/>
                    </a:prstGeom>
                    <a:solidFill>
                      <a:srgbClr val="10296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Clr>
                          <a:schemeClr val="accent4">
                            <a:lumMod val="75000"/>
                          </a:schemeClr>
                        </a:buClr>
                        <a:buFont typeface="Wingdings" panose="05000000000000000000" pitchFamily="2" charset="2"/>
                        <a:buChar char="n"/>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18" name="テキスト ボックス 17">
                    <a:extLst>
                      <a:ext uri="{FF2B5EF4-FFF2-40B4-BE49-F238E27FC236}">
                        <a16:creationId xmlns:a16="http://schemas.microsoft.com/office/drawing/2014/main" id="{F0DBE776-204B-E557-09B6-2BE9B1E14C96}"/>
                      </a:ext>
                    </a:extLst>
                  </p:cNvPr>
                  <p:cNvSpPr txBox="1"/>
                  <p:nvPr/>
                </p:nvSpPr>
                <p:spPr>
                  <a:xfrm>
                    <a:off x="2082723" y="3230214"/>
                    <a:ext cx="3192572" cy="1013041"/>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Total fare </a:t>
                    </a:r>
                    <a:b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payments by OD</a:t>
                    </a:r>
                  </a:p>
                </p:txBody>
              </p:sp>
            </p:grpSp>
            <p:sp>
              <p:nvSpPr>
                <p:cNvPr id="16" name="テキスト ボックス 15">
                  <a:extLst>
                    <a:ext uri="{FF2B5EF4-FFF2-40B4-BE49-F238E27FC236}">
                      <a16:creationId xmlns:a16="http://schemas.microsoft.com/office/drawing/2014/main" id="{4DEF349E-FF03-3E0A-2C07-24E9D300850B}"/>
                    </a:ext>
                  </a:extLst>
                </p:cNvPr>
                <p:cNvSpPr txBox="1"/>
                <p:nvPr/>
              </p:nvSpPr>
              <p:spPr>
                <a:xfrm>
                  <a:off x="4296781" y="3964168"/>
                  <a:ext cx="2616252" cy="861775"/>
                </a:xfrm>
                <a:prstGeom prst="rect">
                  <a:avLst/>
                </a:prstGeom>
                <a:noFill/>
              </p:spPr>
              <p:txBody>
                <a:bodyPr wrap="square" rtlCol="0">
                  <a:spAutoFit/>
                </a:bodyPr>
                <a:lstStyle/>
                <a:p>
                  <a:r>
                    <a:rPr lang="en-US" altLang="ja-JP" sz="1800" u="sng"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Total required time by OD</a:t>
                  </a:r>
                </a:p>
              </p:txBody>
            </p:sp>
          </p:grpSp>
          <p:sp>
            <p:nvSpPr>
              <p:cNvPr id="54" name="矢印: 下 53">
                <a:extLst>
                  <a:ext uri="{FF2B5EF4-FFF2-40B4-BE49-F238E27FC236}">
                    <a16:creationId xmlns:a16="http://schemas.microsoft.com/office/drawing/2014/main" id="{DCF90ECE-B90F-A1E1-0AF4-BF30D698885F}"/>
                  </a:ext>
                </a:extLst>
              </p:cNvPr>
              <p:cNvSpPr/>
              <p:nvPr/>
            </p:nvSpPr>
            <p:spPr>
              <a:xfrm rot="10800000">
                <a:off x="7031864" y="2785296"/>
                <a:ext cx="526933" cy="652679"/>
              </a:xfrm>
              <a:prstGeom prst="downArrow">
                <a:avLst/>
              </a:prstGeom>
              <a:gradFill>
                <a:gsLst>
                  <a:gs pos="46000">
                    <a:srgbClr val="3988C5"/>
                  </a:gs>
                  <a:gs pos="0">
                    <a:srgbClr val="B7BECF"/>
                  </a:gs>
                  <a:gs pos="100000">
                    <a:srgbClr val="0070C0"/>
                  </a:gs>
                </a:gsLst>
                <a:lin ang="5400000" scaled="1"/>
              </a:gra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cxnSp>
            <p:nvCxnSpPr>
              <p:cNvPr id="55" name="直線矢印コネクタ 54">
                <a:extLst>
                  <a:ext uri="{FF2B5EF4-FFF2-40B4-BE49-F238E27FC236}">
                    <a16:creationId xmlns:a16="http://schemas.microsoft.com/office/drawing/2014/main" id="{26565CDD-92A4-BF0B-02D3-4B98D5BF581F}"/>
                  </a:ext>
                </a:extLst>
              </p:cNvPr>
              <p:cNvCxnSpPr>
                <a:cxnSpLocks/>
              </p:cNvCxnSpPr>
              <p:nvPr/>
            </p:nvCxnSpPr>
            <p:spPr>
              <a:xfrm flipV="1">
                <a:off x="6556040" y="3929925"/>
                <a:ext cx="392699" cy="24414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CE4EF8B7-01B1-300B-3CCD-016F3B782E59}"/>
                  </a:ext>
                </a:extLst>
              </p:cNvPr>
              <p:cNvCxnSpPr>
                <a:cxnSpLocks/>
              </p:cNvCxnSpPr>
              <p:nvPr/>
            </p:nvCxnSpPr>
            <p:spPr>
              <a:xfrm flipH="1">
                <a:off x="8570363" y="2815864"/>
                <a:ext cx="177727" cy="34174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3" name="グループ化 62">
            <a:extLst>
              <a:ext uri="{FF2B5EF4-FFF2-40B4-BE49-F238E27FC236}">
                <a16:creationId xmlns:a16="http://schemas.microsoft.com/office/drawing/2014/main" id="{AB3CD030-2E79-4572-A692-6C0C5727330C}"/>
              </a:ext>
            </a:extLst>
          </p:cNvPr>
          <p:cNvGrpSpPr/>
          <p:nvPr/>
        </p:nvGrpSpPr>
        <p:grpSpPr>
          <a:xfrm>
            <a:off x="2405581" y="2145669"/>
            <a:ext cx="2492513" cy="641691"/>
            <a:chOff x="1004185" y="1370366"/>
            <a:chExt cx="4768222" cy="855588"/>
          </a:xfrm>
        </p:grpSpPr>
        <p:sp>
          <p:nvSpPr>
            <p:cNvPr id="59" name="正方形/長方形 58">
              <a:extLst>
                <a:ext uri="{FF2B5EF4-FFF2-40B4-BE49-F238E27FC236}">
                  <a16:creationId xmlns:a16="http://schemas.microsoft.com/office/drawing/2014/main" id="{4443A277-9629-5BFD-A4F5-490707E7FB94}"/>
                </a:ext>
              </a:extLst>
            </p:cNvPr>
            <p:cNvSpPr/>
            <p:nvPr/>
          </p:nvSpPr>
          <p:spPr>
            <a:xfrm>
              <a:off x="1178570" y="1408190"/>
              <a:ext cx="4593837" cy="81776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Sparse NW cost less</a:t>
              </a:r>
            </a:p>
            <a:p>
              <a:pPr algn="l"/>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Fares are </a:t>
              </a:r>
              <a:r>
                <a:rPr lang="en-US" altLang="ja-JP" sz="1800" dirty="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SMALL</a:t>
              </a:r>
              <a:endParaRPr lang="ja-JP" altLang="en-US" sz="1800" dirty="0">
                <a:solidFill>
                  <a:srgbClr val="0070C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0" name="正方形/長方形 59">
              <a:extLst>
                <a:ext uri="{FF2B5EF4-FFF2-40B4-BE49-F238E27FC236}">
                  <a16:creationId xmlns:a16="http://schemas.microsoft.com/office/drawing/2014/main" id="{C06DB7EA-69A9-21F1-D791-452BDE7C89F6}"/>
                </a:ext>
              </a:extLst>
            </p:cNvPr>
            <p:cNvSpPr/>
            <p:nvPr/>
          </p:nvSpPr>
          <p:spPr>
            <a:xfrm>
              <a:off x="1004185" y="1370366"/>
              <a:ext cx="4725127" cy="855588"/>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nvGrpSpPr>
          <p:cNvPr id="82" name="グループ化 81">
            <a:extLst>
              <a:ext uri="{FF2B5EF4-FFF2-40B4-BE49-F238E27FC236}">
                <a16:creationId xmlns:a16="http://schemas.microsoft.com/office/drawing/2014/main" id="{8FEB815F-C905-78BF-8129-18EB19296F5E}"/>
              </a:ext>
            </a:extLst>
          </p:cNvPr>
          <p:cNvGrpSpPr/>
          <p:nvPr/>
        </p:nvGrpSpPr>
        <p:grpSpPr>
          <a:xfrm>
            <a:off x="2758546" y="4543853"/>
            <a:ext cx="4515587" cy="613212"/>
            <a:chOff x="1675249" y="1076664"/>
            <a:chExt cx="6020782" cy="817616"/>
          </a:xfrm>
        </p:grpSpPr>
        <p:grpSp>
          <p:nvGrpSpPr>
            <p:cNvPr id="83" name="グループ化 82">
              <a:extLst>
                <a:ext uri="{FF2B5EF4-FFF2-40B4-BE49-F238E27FC236}">
                  <a16:creationId xmlns:a16="http://schemas.microsoft.com/office/drawing/2014/main" id="{8437B8CF-980C-19E1-037D-32A073C46A4C}"/>
                </a:ext>
              </a:extLst>
            </p:cNvPr>
            <p:cNvGrpSpPr/>
            <p:nvPr/>
          </p:nvGrpSpPr>
          <p:grpSpPr>
            <a:xfrm>
              <a:off x="1675249" y="1358106"/>
              <a:ext cx="6020782" cy="536174"/>
              <a:chOff x="889941" y="1370366"/>
              <a:chExt cx="6020782" cy="536174"/>
            </a:xfrm>
          </p:grpSpPr>
          <p:sp>
            <p:nvSpPr>
              <p:cNvPr id="85" name="正方形/長方形 84">
                <a:extLst>
                  <a:ext uri="{FF2B5EF4-FFF2-40B4-BE49-F238E27FC236}">
                    <a16:creationId xmlns:a16="http://schemas.microsoft.com/office/drawing/2014/main" id="{EF161A67-9302-A41B-184A-E2B8904A9D13}"/>
                  </a:ext>
                </a:extLst>
              </p:cNvPr>
              <p:cNvSpPr/>
              <p:nvPr/>
            </p:nvSpPr>
            <p:spPr>
              <a:xfrm>
                <a:off x="1010988" y="1408190"/>
                <a:ext cx="5899735" cy="49835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Sparse NW requires </a:t>
                </a:r>
                <a:r>
                  <a:rPr lang="en-US" altLang="ja-JP"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LARGE</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travel time</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6" name="正方形/長方形 85">
                <a:extLst>
                  <a:ext uri="{FF2B5EF4-FFF2-40B4-BE49-F238E27FC236}">
                    <a16:creationId xmlns:a16="http://schemas.microsoft.com/office/drawing/2014/main" id="{3508B0DB-6992-102F-D7AD-EC069CFFDF4F}"/>
                  </a:ext>
                </a:extLst>
              </p:cNvPr>
              <p:cNvSpPr/>
              <p:nvPr/>
            </p:nvSpPr>
            <p:spPr>
              <a:xfrm>
                <a:off x="889941" y="1370366"/>
                <a:ext cx="5899735" cy="536174"/>
              </a:xfrm>
              <a:prstGeom prst="rect">
                <a:avLst/>
              </a:prstGeom>
              <a:noFill/>
              <a:ln w="9525"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84" name="二等辺三角形 83">
              <a:extLst>
                <a:ext uri="{FF2B5EF4-FFF2-40B4-BE49-F238E27FC236}">
                  <a16:creationId xmlns:a16="http://schemas.microsoft.com/office/drawing/2014/main" id="{F6AD00A3-A838-FEE5-1846-6871FCA0E8BC}"/>
                </a:ext>
              </a:extLst>
            </p:cNvPr>
            <p:cNvSpPr/>
            <p:nvPr/>
          </p:nvSpPr>
          <p:spPr>
            <a:xfrm>
              <a:off x="3494508" y="1076664"/>
              <a:ext cx="1019948" cy="297410"/>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cxnSp>
        <p:nvCxnSpPr>
          <p:cNvPr id="90" name="直線矢印コネクタ 89">
            <a:extLst>
              <a:ext uri="{FF2B5EF4-FFF2-40B4-BE49-F238E27FC236}">
                <a16:creationId xmlns:a16="http://schemas.microsoft.com/office/drawing/2014/main" id="{EB3DB28C-49CD-C3D9-85C7-309486FA0F21}"/>
              </a:ext>
            </a:extLst>
          </p:cNvPr>
          <p:cNvCxnSpPr>
            <a:cxnSpLocks/>
          </p:cNvCxnSpPr>
          <p:nvPr/>
        </p:nvCxnSpPr>
        <p:spPr>
          <a:xfrm flipH="1">
            <a:off x="5861251" y="2659207"/>
            <a:ext cx="133295" cy="25630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463541E8-970C-1482-5D1F-255BE70294D7}"/>
              </a:ext>
            </a:extLst>
          </p:cNvPr>
          <p:cNvSpPr/>
          <p:nvPr/>
        </p:nvSpPr>
        <p:spPr>
          <a:xfrm>
            <a:off x="2772091" y="5459773"/>
            <a:ext cx="5847161" cy="51249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Generalized costs are </a:t>
            </a:r>
            <a:r>
              <a:rPr lang="en-US" altLang="ja-JP" dirty="0">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LARGE</a:t>
            </a:r>
            <a: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b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Consumer surplus become </a:t>
            </a:r>
            <a:r>
              <a:rPr lang="en-US" altLang="ja-JP" dirty="0">
                <a:solidFill>
                  <a:srgbClr val="0070C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SMALL</a:t>
            </a:r>
          </a:p>
        </p:txBody>
      </p:sp>
      <p:sp>
        <p:nvSpPr>
          <p:cNvPr id="92" name="正方形/長方形 91">
            <a:extLst>
              <a:ext uri="{FF2B5EF4-FFF2-40B4-BE49-F238E27FC236}">
                <a16:creationId xmlns:a16="http://schemas.microsoft.com/office/drawing/2014/main" id="{B9B654ED-3917-9FB1-8C3E-C5F501B0864B}"/>
              </a:ext>
            </a:extLst>
          </p:cNvPr>
          <p:cNvSpPr/>
          <p:nvPr/>
        </p:nvSpPr>
        <p:spPr>
          <a:xfrm>
            <a:off x="138837" y="2886419"/>
            <a:ext cx="1409888" cy="29728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Sparse NW </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4" name="二等辺三角形 13">
            <a:extLst>
              <a:ext uri="{FF2B5EF4-FFF2-40B4-BE49-F238E27FC236}">
                <a16:creationId xmlns:a16="http://schemas.microsoft.com/office/drawing/2014/main" id="{41AF4783-949B-0270-ABF9-DA3EF743A58C}"/>
              </a:ext>
            </a:extLst>
          </p:cNvPr>
          <p:cNvSpPr/>
          <p:nvPr/>
        </p:nvSpPr>
        <p:spPr>
          <a:xfrm rot="10800000">
            <a:off x="3765799" y="2793224"/>
            <a:ext cx="764961" cy="223058"/>
          </a:xfrm>
          <a:prstGeom prst="triangle">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 name="正方形/長方形 1">
            <a:extLst>
              <a:ext uri="{FF2B5EF4-FFF2-40B4-BE49-F238E27FC236}">
                <a16:creationId xmlns:a16="http://schemas.microsoft.com/office/drawing/2014/main" id="{FEB829B2-E727-33DC-4E44-4924145B7DDC}"/>
              </a:ext>
            </a:extLst>
          </p:cNvPr>
          <p:cNvSpPr/>
          <p:nvPr/>
        </p:nvSpPr>
        <p:spPr>
          <a:xfrm>
            <a:off x="-36604" y="2068813"/>
            <a:ext cx="8953529" cy="4075928"/>
          </a:xfrm>
          <a:prstGeom prst="rect">
            <a:avLst/>
          </a:prstGeom>
          <a:solidFill>
            <a:schemeClr val="bg1">
              <a:alpha val="9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正方形/長方形 5">
            <a:extLst>
              <a:ext uri="{FF2B5EF4-FFF2-40B4-BE49-F238E27FC236}">
                <a16:creationId xmlns:a16="http://schemas.microsoft.com/office/drawing/2014/main" id="{707189CB-1F8A-477A-ACA8-CF3CA93E7B06}"/>
              </a:ext>
            </a:extLst>
          </p:cNvPr>
          <p:cNvSpPr/>
          <p:nvPr/>
        </p:nvSpPr>
        <p:spPr>
          <a:xfrm>
            <a:off x="716889" y="2136318"/>
            <a:ext cx="7798462" cy="1494908"/>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40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消費者余剰（便利さ）の総和が最大となるような</a:t>
            </a:r>
            <a:br>
              <a:rPr lang="en-US" altLang="ja-JP" sz="2400" dirty="0">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2400" u="sng"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 </a:t>
            </a:r>
            <a:r>
              <a:rPr lang="ja-JP" altLang="en-US" sz="2400" u="sng">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の形状と運賃水準を同時に決定したい</a:t>
            </a:r>
            <a:endParaRPr lang="en-US" altLang="ja-JP" sz="2400" u="sng" dirty="0">
              <a:solidFill>
                <a:srgbClr val="771F28"/>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1" name="グループ化 10">
            <a:extLst>
              <a:ext uri="{FF2B5EF4-FFF2-40B4-BE49-F238E27FC236}">
                <a16:creationId xmlns:a16="http://schemas.microsoft.com/office/drawing/2014/main" id="{E0437E0D-C8AE-D5FD-6320-324944241759}"/>
              </a:ext>
            </a:extLst>
          </p:cNvPr>
          <p:cNvGrpSpPr/>
          <p:nvPr/>
        </p:nvGrpSpPr>
        <p:grpSpPr>
          <a:xfrm>
            <a:off x="2982608" y="3820899"/>
            <a:ext cx="4921831" cy="696757"/>
            <a:chOff x="5168151" y="4037161"/>
            <a:chExt cx="5357447" cy="929009"/>
          </a:xfrm>
        </p:grpSpPr>
        <p:sp>
          <p:nvSpPr>
            <p:cNvPr id="8" name="正方形/長方形 7">
              <a:extLst>
                <a:ext uri="{FF2B5EF4-FFF2-40B4-BE49-F238E27FC236}">
                  <a16:creationId xmlns:a16="http://schemas.microsoft.com/office/drawing/2014/main" id="{F4973FA3-9A51-F9BC-F67A-EDDEB449BBC6}"/>
                </a:ext>
              </a:extLst>
            </p:cNvPr>
            <p:cNvSpPr/>
            <p:nvPr/>
          </p:nvSpPr>
          <p:spPr>
            <a:xfrm>
              <a:off x="5168151" y="4504808"/>
              <a:ext cx="5357447" cy="461362"/>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4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高すぎず，安すぎない各</a:t>
              </a:r>
              <a:r>
                <a:rPr lang="en-US" altLang="ja-JP" sz="24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24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の運賃</a:t>
              </a:r>
              <a:endParaRPr lang="ja-JP" altLang="en-US" sz="24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 name="正方形/長方形 8">
              <a:extLst>
                <a:ext uri="{FF2B5EF4-FFF2-40B4-BE49-F238E27FC236}">
                  <a16:creationId xmlns:a16="http://schemas.microsoft.com/office/drawing/2014/main" id="{9E0EE762-ABB3-BF9A-BA90-BF7F2764659B}"/>
                </a:ext>
              </a:extLst>
            </p:cNvPr>
            <p:cNvSpPr/>
            <p:nvPr/>
          </p:nvSpPr>
          <p:spPr>
            <a:xfrm>
              <a:off x="5168151" y="4037161"/>
              <a:ext cx="5357447" cy="461362"/>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40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高密すぎず低密すぎない路線</a:t>
              </a:r>
              <a:r>
                <a:rPr lang="en-US" altLang="ja-JP" sz="24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endParaRPr lang="ja-JP" altLang="en-US" sz="2400" dirty="0">
                <a:solidFill>
                  <a:srgbClr val="771F28"/>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24" name="タイトル 3">
            <a:extLst>
              <a:ext uri="{FF2B5EF4-FFF2-40B4-BE49-F238E27FC236}">
                <a16:creationId xmlns:a16="http://schemas.microsoft.com/office/drawing/2014/main" id="{C9F99299-57BB-9FD8-C7D4-37428F32D661}"/>
              </a:ext>
            </a:extLst>
          </p:cNvPr>
          <p:cNvSpPr>
            <a:spLocks noGrp="1"/>
          </p:cNvSpPr>
          <p:nvPr>
            <p:ph type="title"/>
          </p:nvPr>
        </p:nvSpPr>
        <p:spPr>
          <a:xfrm>
            <a:off x="628650" y="1010571"/>
            <a:ext cx="7886700" cy="581608"/>
          </a:xfrm>
        </p:spPr>
        <p:txBody>
          <a:bodyPr>
            <a:normAutofit fontScale="90000"/>
          </a:bodyPr>
          <a:lstStyle/>
          <a:p>
            <a:r>
              <a:rPr kumimoji="1" lang="ja-JP" altLang="en-US"/>
              <a:t>路線ネットワークと運賃の</a:t>
            </a:r>
            <a:br>
              <a:rPr kumimoji="1" lang="en-US" altLang="ja-JP" dirty="0"/>
            </a:br>
            <a:r>
              <a:rPr kumimoji="1" lang="ja-JP" altLang="en-US"/>
              <a:t>同時最適化</a:t>
            </a:r>
            <a:endParaRPr kumimoji="1" lang="ja-JP" altLang="en-US" dirty="0"/>
          </a:p>
        </p:txBody>
      </p:sp>
      <p:sp>
        <p:nvSpPr>
          <p:cNvPr id="3" name="スライド番号プレースホルダー 5">
            <a:extLst>
              <a:ext uri="{FF2B5EF4-FFF2-40B4-BE49-F238E27FC236}">
                <a16:creationId xmlns:a16="http://schemas.microsoft.com/office/drawing/2014/main" id="{0F38A445-9BA5-BF10-957C-23E4C29ABBC1}"/>
              </a:ext>
            </a:extLst>
          </p:cNvPr>
          <p:cNvSpPr txBox="1">
            <a:spLocks/>
          </p:cNvSpPr>
          <p:nvPr/>
        </p:nvSpPr>
        <p:spPr bwMode="auto">
          <a:xfrm>
            <a:off x="4785953" y="6367368"/>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kumimoji="0" sz="2400" kern="1200">
                <a:solidFill>
                  <a:schemeClr val="folHlink"/>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fld id="{43745D1C-21E8-0B48-AB47-5761836E0A2C}" type="slidenum">
              <a:rPr lang="ja-JP" altLang="en-US" smtClean="0">
                <a:solidFill>
                  <a:schemeClr val="bg2"/>
                </a:solidFill>
              </a:rPr>
              <a:pPr/>
              <a:t>47</a:t>
            </a:fld>
            <a:endParaRPr lang="ja-JP" altLang="en-US">
              <a:solidFill>
                <a:schemeClr val="bg2"/>
              </a:solidFill>
            </a:endParaRPr>
          </a:p>
        </p:txBody>
      </p:sp>
    </p:spTree>
    <p:extLst>
      <p:ext uri="{BB962C8B-B14F-4D97-AF65-F5344CB8AC3E}">
        <p14:creationId xmlns:p14="http://schemas.microsoft.com/office/powerpoint/2010/main" val="27262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2796D4E3-8D06-4B67-9802-8C86ED4D7821}" type="slidenum">
              <a:rPr kumimoji="1" lang="ja-JP" altLang="en-US" smtClean="0">
                <a:solidFill>
                  <a:schemeClr val="bg2"/>
                </a:solidFill>
              </a:rPr>
              <a:pPr/>
              <a:t>48</a:t>
            </a:fld>
            <a:endParaRPr kumimoji="1" lang="ja-JP" altLang="en-US" dirty="0">
              <a:solidFill>
                <a:schemeClr val="bg2"/>
              </a:solidFill>
            </a:endParaRPr>
          </a:p>
        </p:txBody>
      </p:sp>
      <p:sp>
        <p:nvSpPr>
          <p:cNvPr id="5" name="タイトル 4"/>
          <p:cNvSpPr>
            <a:spLocks noGrp="1"/>
          </p:cNvSpPr>
          <p:nvPr>
            <p:ph type="title"/>
          </p:nvPr>
        </p:nvSpPr>
        <p:spPr>
          <a:xfrm>
            <a:off x="1585609" y="722522"/>
            <a:ext cx="5894962" cy="994172"/>
          </a:xfrm>
        </p:spPr>
        <p:txBody>
          <a:bodyPr>
            <a:normAutofit/>
          </a:bodyPr>
          <a:lstStyle/>
          <a:p>
            <a:r>
              <a:rPr kumimoji="1" lang="ja-JP" altLang="en-US" dirty="0"/>
              <a:t>考慮する交通モード</a:t>
            </a:r>
          </a:p>
        </p:txBody>
      </p:sp>
      <p:grpSp>
        <p:nvGrpSpPr>
          <p:cNvPr id="10" name="グループ化 9">
            <a:extLst>
              <a:ext uri="{FF2B5EF4-FFF2-40B4-BE49-F238E27FC236}">
                <a16:creationId xmlns:a16="http://schemas.microsoft.com/office/drawing/2014/main" id="{C8092472-67B0-CB50-F503-392FB6F41A5B}"/>
              </a:ext>
            </a:extLst>
          </p:cNvPr>
          <p:cNvGrpSpPr/>
          <p:nvPr/>
        </p:nvGrpSpPr>
        <p:grpSpPr>
          <a:xfrm>
            <a:off x="2310088" y="2083819"/>
            <a:ext cx="6704660" cy="4419115"/>
            <a:chOff x="1623110" y="1017889"/>
            <a:chExt cx="8939547" cy="5892152"/>
          </a:xfrm>
        </p:grpSpPr>
        <p:sp>
          <p:nvSpPr>
            <p:cNvPr id="53" name="正方形/長方形 52"/>
            <p:cNvSpPr/>
            <p:nvPr/>
          </p:nvSpPr>
          <p:spPr>
            <a:xfrm>
              <a:off x="1623110" y="6509932"/>
              <a:ext cx="8407403" cy="400109"/>
            </a:xfrm>
            <a:prstGeom prst="rect">
              <a:avLst/>
            </a:prstGeom>
          </p:spPr>
          <p:txBody>
            <a:bodyPr wrap="square">
              <a:spAutoFit/>
            </a:bodyPr>
            <a:lstStyle/>
            <a:p>
              <a:r>
                <a:rPr lang="en-US" altLang="ja-JP" sz="675" dirty="0">
                  <a:solidFill>
                    <a:schemeClr val="bg1">
                      <a:lumMod val="65000"/>
                    </a:schemeClr>
                  </a:solidFill>
                </a:rPr>
                <a:t>https://upload.wikimedia.org/wikipedia/commons/thumb/1/1c/Tobu_bus_east_2778.jpg/1920px-Tobu_bus_east_2778.jpg</a:t>
              </a:r>
            </a:p>
            <a:p>
              <a:r>
                <a:rPr lang="en-US" altLang="ja-JP" sz="675" dirty="0">
                  <a:solidFill>
                    <a:schemeClr val="bg1">
                      <a:lumMod val="65000"/>
                    </a:schemeClr>
                  </a:solidFill>
                </a:rPr>
                <a:t>https://upload.wikimedia.org/wikipedia/commons/b/b9/Toyota_Hiace_H200_505.JPG</a:t>
              </a:r>
            </a:p>
          </p:txBody>
        </p:sp>
        <p:grpSp>
          <p:nvGrpSpPr>
            <p:cNvPr id="9" name="グループ化 8">
              <a:extLst>
                <a:ext uri="{FF2B5EF4-FFF2-40B4-BE49-F238E27FC236}">
                  <a16:creationId xmlns:a16="http://schemas.microsoft.com/office/drawing/2014/main" id="{3C79E7B1-83EA-498A-9487-BF6C0706A609}"/>
                </a:ext>
              </a:extLst>
            </p:cNvPr>
            <p:cNvGrpSpPr/>
            <p:nvPr/>
          </p:nvGrpSpPr>
          <p:grpSpPr>
            <a:xfrm>
              <a:off x="1720635" y="1017889"/>
              <a:ext cx="8842022" cy="5459530"/>
              <a:chOff x="195374" y="1586498"/>
              <a:chExt cx="8842022" cy="5459530"/>
            </a:xfrm>
          </p:grpSpPr>
          <p:grpSp>
            <p:nvGrpSpPr>
              <p:cNvPr id="7" name="グループ化 6">
                <a:extLst>
                  <a:ext uri="{FF2B5EF4-FFF2-40B4-BE49-F238E27FC236}">
                    <a16:creationId xmlns:a16="http://schemas.microsoft.com/office/drawing/2014/main" id="{635DC521-23BA-4DD1-A3F8-4FDEBF988541}"/>
                  </a:ext>
                </a:extLst>
              </p:cNvPr>
              <p:cNvGrpSpPr/>
              <p:nvPr/>
            </p:nvGrpSpPr>
            <p:grpSpPr>
              <a:xfrm>
                <a:off x="195374" y="1586498"/>
                <a:ext cx="4314914" cy="5459530"/>
                <a:chOff x="4667826" y="1582918"/>
                <a:chExt cx="4314914" cy="5459530"/>
              </a:xfrm>
            </p:grpSpPr>
            <p:grpSp>
              <p:nvGrpSpPr>
                <p:cNvPr id="8" name="グループ化 7"/>
                <p:cNvGrpSpPr/>
                <p:nvPr/>
              </p:nvGrpSpPr>
              <p:grpSpPr>
                <a:xfrm>
                  <a:off x="4667826" y="1582918"/>
                  <a:ext cx="4314914" cy="5459530"/>
                  <a:chOff x="244727" y="1420605"/>
                  <a:chExt cx="3141248" cy="6748284"/>
                </a:xfrm>
              </p:grpSpPr>
              <p:sp>
                <p:nvSpPr>
                  <p:cNvPr id="2" name="正方形/長方形 1"/>
                  <p:cNvSpPr/>
                  <p:nvPr/>
                </p:nvSpPr>
                <p:spPr>
                  <a:xfrm>
                    <a:off x="244727" y="1420605"/>
                    <a:ext cx="3141248" cy="6748284"/>
                  </a:xfrm>
                  <a:prstGeom prst="rect">
                    <a:avLst/>
                  </a:prstGeom>
                  <a:solidFill>
                    <a:srgbClr val="ABC1F9">
                      <a:alpha val="80000"/>
                    </a:srgbClr>
                  </a:solidFill>
                  <a:ln w="19050" cap="sq">
                    <a:solidFill>
                      <a:srgbClr val="020279"/>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ja-JP" altLang="en-US" sz="15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 name="正方形/長方形 40"/>
                  <p:cNvSpPr/>
                  <p:nvPr/>
                </p:nvSpPr>
                <p:spPr>
                  <a:xfrm>
                    <a:off x="304852" y="1615276"/>
                    <a:ext cx="3021302" cy="658639"/>
                  </a:xfrm>
                  <a:prstGeom prst="rect">
                    <a:avLst/>
                  </a:prstGeom>
                  <a:noFill/>
                  <a:ln w="3175" cap="rnd">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50" spc="45"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大型交通サービス</a:t>
                    </a:r>
                    <a:endParaRPr lang="en-US" altLang="ja-JP" sz="1650" spc="45"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p:txBody>
              </p:sp>
              <p:sp>
                <p:nvSpPr>
                  <p:cNvPr id="47" name="正方形/長方形 46"/>
                  <p:cNvSpPr/>
                  <p:nvPr/>
                </p:nvSpPr>
                <p:spPr>
                  <a:xfrm>
                    <a:off x="292989" y="3670076"/>
                    <a:ext cx="3019467" cy="1633573"/>
                  </a:xfrm>
                  <a:prstGeom prst="rect">
                    <a:avLst/>
                  </a:prstGeom>
                  <a:noFill/>
                  <a:ln w="3175" cap="rnd">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40</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人</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台</a:t>
                    </a:r>
                    <a:endPar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a:p>
                    <a:pPr algn="ct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500</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円</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車両走行</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km</a:t>
                    </a:r>
                    <a:b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br>
                    <a:r>
                      <a:rPr lang="ja-JP" altLang="en-US"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最低運行頻度 </a:t>
                    </a:r>
                    <a:r>
                      <a:rPr lang="en-US" altLang="ja-JP"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3</a:t>
                    </a:r>
                    <a:r>
                      <a:rPr lang="ja-JP" altLang="en-US"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本</a:t>
                    </a:r>
                    <a:r>
                      <a:rPr lang="en-US" altLang="ja-JP"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/h</a:t>
                    </a:r>
                  </a:p>
                </p:txBody>
              </p:sp>
            </p:grpSp>
            <p:pic>
              <p:nvPicPr>
                <p:cNvPr id="29" name="図 28" descr="オレンジ色のバス&#10;&#10;自動的に生成された説明">
                  <a:extLst>
                    <a:ext uri="{FF2B5EF4-FFF2-40B4-BE49-F238E27FC236}">
                      <a16:creationId xmlns:a16="http://schemas.microsoft.com/office/drawing/2014/main" id="{652CF961-AF53-48A9-9EEF-8357A8E21EE6}"/>
                    </a:ext>
                  </a:extLst>
                </p:cNvPr>
                <p:cNvPicPr>
                  <a:picLocks noChangeAspect="1"/>
                </p:cNvPicPr>
                <p:nvPr/>
              </p:nvPicPr>
              <p:blipFill rotWithShape="1">
                <a:blip r:embed="rId3">
                  <a:extLst>
                    <a:ext uri="{28A0092B-C50C-407E-A947-70E740481C1C}">
                      <a14:useLocalDpi xmlns:a14="http://schemas.microsoft.com/office/drawing/2010/main" val="0"/>
                    </a:ext>
                  </a:extLst>
                </a:blip>
                <a:srcRect t="21076"/>
                <a:stretch/>
              </p:blipFill>
              <p:spPr>
                <a:xfrm>
                  <a:off x="5531321" y="2218506"/>
                  <a:ext cx="2572047" cy="1321601"/>
                </a:xfrm>
                <a:prstGeom prst="rect">
                  <a:avLst/>
                </a:prstGeom>
                <a:ln>
                  <a:noFill/>
                </a:ln>
              </p:spPr>
            </p:pic>
          </p:grpSp>
          <p:grpSp>
            <p:nvGrpSpPr>
              <p:cNvPr id="32" name="グループ化 31">
                <a:extLst>
                  <a:ext uri="{FF2B5EF4-FFF2-40B4-BE49-F238E27FC236}">
                    <a16:creationId xmlns:a16="http://schemas.microsoft.com/office/drawing/2014/main" id="{8DE5FCF1-703D-4F98-BF1C-EE4C97DDFF1D}"/>
                  </a:ext>
                </a:extLst>
              </p:cNvPr>
              <p:cNvGrpSpPr/>
              <p:nvPr/>
            </p:nvGrpSpPr>
            <p:grpSpPr>
              <a:xfrm>
                <a:off x="4680079" y="1588859"/>
                <a:ext cx="4357317" cy="5451287"/>
                <a:chOff x="173096" y="1583995"/>
                <a:chExt cx="4357317" cy="5451287"/>
              </a:xfrm>
            </p:grpSpPr>
            <p:grpSp>
              <p:nvGrpSpPr>
                <p:cNvPr id="33" name="グループ化 32">
                  <a:extLst>
                    <a:ext uri="{FF2B5EF4-FFF2-40B4-BE49-F238E27FC236}">
                      <a16:creationId xmlns:a16="http://schemas.microsoft.com/office/drawing/2014/main" id="{A9DCB4A2-5B4B-4BED-AF42-63271E04B862}"/>
                    </a:ext>
                  </a:extLst>
                </p:cNvPr>
                <p:cNvGrpSpPr/>
                <p:nvPr/>
              </p:nvGrpSpPr>
              <p:grpSpPr>
                <a:xfrm>
                  <a:off x="173096" y="1583995"/>
                  <a:ext cx="4357317" cy="5451287"/>
                  <a:chOff x="3611832" y="1427949"/>
                  <a:chExt cx="3172117" cy="6738092"/>
                </a:xfrm>
              </p:grpSpPr>
              <p:sp>
                <p:nvSpPr>
                  <p:cNvPr id="35" name="正方形/長方形 34">
                    <a:extLst>
                      <a:ext uri="{FF2B5EF4-FFF2-40B4-BE49-F238E27FC236}">
                        <a16:creationId xmlns:a16="http://schemas.microsoft.com/office/drawing/2014/main" id="{D176962A-5D7F-4173-B6A7-1C4C53239D84}"/>
                      </a:ext>
                    </a:extLst>
                  </p:cNvPr>
                  <p:cNvSpPr/>
                  <p:nvPr/>
                </p:nvSpPr>
                <p:spPr>
                  <a:xfrm>
                    <a:off x="3611832" y="1427949"/>
                    <a:ext cx="3172117" cy="6738092"/>
                  </a:xfrm>
                  <a:prstGeom prst="rect">
                    <a:avLst/>
                  </a:prstGeom>
                  <a:solidFill>
                    <a:srgbClr val="F9ABAB">
                      <a:alpha val="80000"/>
                    </a:srgbClr>
                  </a:solidFill>
                  <a:ln w="19050" cap="sq">
                    <a:solidFill>
                      <a:srgbClr val="020279"/>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ja-JP" altLang="en-US" sz="15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6" name="正方形/長方形 35">
                    <a:extLst>
                      <a:ext uri="{FF2B5EF4-FFF2-40B4-BE49-F238E27FC236}">
                        <a16:creationId xmlns:a16="http://schemas.microsoft.com/office/drawing/2014/main" id="{A7B846B1-7FBB-454D-A8EC-77D2CA6048F8}"/>
                      </a:ext>
                    </a:extLst>
                  </p:cNvPr>
                  <p:cNvSpPr/>
                  <p:nvPr/>
                </p:nvSpPr>
                <p:spPr>
                  <a:xfrm>
                    <a:off x="3667816" y="1628811"/>
                    <a:ext cx="3019467" cy="658639"/>
                  </a:xfrm>
                  <a:prstGeom prst="rect">
                    <a:avLst/>
                  </a:prstGeom>
                  <a:noFill/>
                  <a:ln w="3175" cap="rnd">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50" spc="45"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小型交通サービス</a:t>
                    </a:r>
                    <a:endParaRPr lang="en-US" altLang="ja-JP" sz="1650" spc="45" dirty="0">
                      <a:solidFill>
                        <a:srgbClr val="102961"/>
                      </a:solidFill>
                      <a:effectLst>
                        <a:outerShdw blurRad="38100" dist="38100" dir="2700000" algn="tl">
                          <a:srgbClr val="000000">
                            <a:alpha val="43137"/>
                          </a:srgbClr>
                        </a:outerShdw>
                      </a:effectLst>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p:txBody>
              </p:sp>
              <p:sp>
                <p:nvSpPr>
                  <p:cNvPr id="38" name="正方形/長方形 37">
                    <a:extLst>
                      <a:ext uri="{FF2B5EF4-FFF2-40B4-BE49-F238E27FC236}">
                        <a16:creationId xmlns:a16="http://schemas.microsoft.com/office/drawing/2014/main" id="{6B3F2034-3596-4BB6-A88A-5CEA17F39CA2}"/>
                      </a:ext>
                    </a:extLst>
                  </p:cNvPr>
                  <p:cNvSpPr/>
                  <p:nvPr/>
                </p:nvSpPr>
                <p:spPr>
                  <a:xfrm>
                    <a:off x="3677372" y="3670078"/>
                    <a:ext cx="3019467" cy="1633572"/>
                  </a:xfrm>
                  <a:prstGeom prst="rect">
                    <a:avLst/>
                  </a:prstGeom>
                  <a:noFill/>
                  <a:ln w="3175" cap="rnd">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4</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人</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台</a:t>
                    </a:r>
                    <a:endParaRPr lang="en-US" altLang="ja-JP" sz="1650" spc="45" dirty="0">
                      <a:solidFill>
                        <a:schemeClr val="accent2"/>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a:p>
                    <a:pPr algn="ct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200</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円</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a:t>
                    </a:r>
                    <a:r>
                      <a:rPr lang="ja-JP" altLang="en-US"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車両走行</a:t>
                    </a:r>
                    <a: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km</a:t>
                    </a:r>
                    <a:br>
                      <a:rPr lang="en-US" altLang="ja-JP" sz="1650" spc="45" dirty="0">
                        <a:solidFill>
                          <a:srgbClr val="10296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br>
                    <a:r>
                      <a:rPr lang="ja-JP" altLang="en-US"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最低運行頻度 </a:t>
                    </a:r>
                    <a:r>
                      <a:rPr lang="en-US" altLang="ja-JP"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3</a:t>
                    </a:r>
                    <a:r>
                      <a:rPr lang="ja-JP" altLang="en-US"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本</a:t>
                    </a:r>
                    <a:r>
                      <a:rPr lang="en-US" altLang="ja-JP" sz="1650" u="sng"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/h</a:t>
                    </a:r>
                  </a:p>
                </p:txBody>
              </p:sp>
            </p:grpSp>
            <p:pic>
              <p:nvPicPr>
                <p:cNvPr id="34" name="図 33" descr="車の上にあるバン&#10;&#10;自動的に生成された説明">
                  <a:extLst>
                    <a:ext uri="{FF2B5EF4-FFF2-40B4-BE49-F238E27FC236}">
                      <a16:creationId xmlns:a16="http://schemas.microsoft.com/office/drawing/2014/main" id="{1F1C435D-8E57-4288-A306-822816264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473" y="2281289"/>
                  <a:ext cx="2237229" cy="1188834"/>
                </a:xfrm>
                <a:prstGeom prst="rect">
                  <a:avLst/>
                </a:prstGeom>
                <a:ln>
                  <a:noFill/>
                </a:ln>
              </p:spPr>
            </p:pic>
          </p:grpSp>
        </p:grpSp>
        <p:sp>
          <p:nvSpPr>
            <p:cNvPr id="50" name="正方形/長方形 49">
              <a:extLst>
                <a:ext uri="{FF2B5EF4-FFF2-40B4-BE49-F238E27FC236}">
                  <a16:creationId xmlns:a16="http://schemas.microsoft.com/office/drawing/2014/main" id="{86C8AC05-28B4-456B-BAEA-8407BEC9D541}"/>
                </a:ext>
              </a:extLst>
            </p:cNvPr>
            <p:cNvSpPr/>
            <p:nvPr/>
          </p:nvSpPr>
          <p:spPr>
            <a:xfrm>
              <a:off x="2431705" y="4261611"/>
              <a:ext cx="7598808" cy="2025672"/>
            </a:xfrm>
            <a:prstGeom prst="rect">
              <a:avLst/>
            </a:prstGeom>
            <a:solidFill>
              <a:schemeClr val="bg1">
                <a:alpha val="85000"/>
              </a:schemeClr>
            </a:solidFill>
            <a:ln w="1270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内生的に設定される路線系統に沿って運行する</a:t>
              </a:r>
              <a:endPar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路線系統は</a:t>
              </a:r>
              <a:r>
                <a:rPr lang="ja-JP" altLang="en-US" sz="165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任意の地点を重複なく経由する</a:t>
              </a:r>
              <a:endPar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a:t>
              </a:r>
              <a:r>
                <a:rPr lang="ja-JP" altLang="en-US" sz="165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運行頻度</a:t>
              </a:r>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も路線系統ごとに設定される</a:t>
              </a:r>
              <a:br>
                <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4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endParaRPr lang="en-US" altLang="ja-JP" sz="4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必要に応じて</a:t>
              </a:r>
              <a:r>
                <a:rPr lang="ja-JP" altLang="en-US" sz="165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路線系統間・交通モード間を乗り継げる</a:t>
              </a:r>
              <a:br>
                <a:rPr lang="en-US" altLang="ja-JP" sz="165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65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乗継抵抗 ＝ </a:t>
              </a:r>
              <a:r>
                <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円</a:t>
              </a:r>
              <a:r>
                <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回</a:t>
              </a:r>
              <a:endParaRPr lang="en-US" altLang="ja-JP"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1" name="正方形/長方形 10">
              <a:extLst>
                <a:ext uri="{FF2B5EF4-FFF2-40B4-BE49-F238E27FC236}">
                  <a16:creationId xmlns:a16="http://schemas.microsoft.com/office/drawing/2014/main" id="{89843D49-30C8-4787-BDA1-E3EFD317FE4C}"/>
                </a:ext>
              </a:extLst>
            </p:cNvPr>
            <p:cNvSpPr/>
            <p:nvPr/>
          </p:nvSpPr>
          <p:spPr>
            <a:xfrm>
              <a:off x="5036784" y="3007592"/>
              <a:ext cx="2023912" cy="166982"/>
            </a:xfrm>
            <a:prstGeom prst="rect">
              <a:avLst/>
            </a:prstGeom>
            <a:solidFill>
              <a:srgbClr val="102961"/>
            </a:solidFill>
            <a:ln w="127000">
              <a:solidFill>
                <a:srgbClr val="10296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50" dirty="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固定的な費用</a:t>
              </a:r>
            </a:p>
          </p:txBody>
        </p:sp>
        <p:cxnSp>
          <p:nvCxnSpPr>
            <p:cNvPr id="13" name="直線コネクタ 12">
              <a:extLst>
                <a:ext uri="{FF2B5EF4-FFF2-40B4-BE49-F238E27FC236}">
                  <a16:creationId xmlns:a16="http://schemas.microsoft.com/office/drawing/2014/main" id="{F32FFBAA-9531-4D54-A9A0-1D4B7C0B8B2A}"/>
                </a:ext>
              </a:extLst>
            </p:cNvPr>
            <p:cNvCxnSpPr>
              <a:cxnSpLocks/>
            </p:cNvCxnSpPr>
            <p:nvPr/>
          </p:nvCxnSpPr>
          <p:spPr>
            <a:xfrm flipV="1">
              <a:off x="5157201" y="3312395"/>
              <a:ext cx="648832" cy="459229"/>
            </a:xfrm>
            <a:prstGeom prst="line">
              <a:avLst/>
            </a:prstGeom>
            <a:ln w="50800" cap="rnd">
              <a:solidFill>
                <a:srgbClr val="10296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C9A39E24-0B6B-4DC3-82FF-AC17495FC0F4}"/>
                </a:ext>
              </a:extLst>
            </p:cNvPr>
            <p:cNvCxnSpPr>
              <a:cxnSpLocks/>
            </p:cNvCxnSpPr>
            <p:nvPr/>
          </p:nvCxnSpPr>
          <p:spPr>
            <a:xfrm flipH="1" flipV="1">
              <a:off x="6440906" y="3312394"/>
              <a:ext cx="619790" cy="459230"/>
            </a:xfrm>
            <a:prstGeom prst="line">
              <a:avLst/>
            </a:prstGeom>
            <a:ln w="50800" cap="rnd">
              <a:solidFill>
                <a:srgbClr val="10296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A5B1B8F3-3D35-2040-BE44-24859AB850A4}"/>
              </a:ext>
            </a:extLst>
          </p:cNvPr>
          <p:cNvGrpSpPr/>
          <p:nvPr/>
        </p:nvGrpSpPr>
        <p:grpSpPr>
          <a:xfrm>
            <a:off x="212149" y="2268164"/>
            <a:ext cx="1973761" cy="3812918"/>
            <a:chOff x="272817" y="1273731"/>
            <a:chExt cx="2631681" cy="5083890"/>
          </a:xfrm>
        </p:grpSpPr>
        <p:sp>
          <p:nvSpPr>
            <p:cNvPr id="15" name="正方形/長方形 14">
              <a:extLst>
                <a:ext uri="{FF2B5EF4-FFF2-40B4-BE49-F238E27FC236}">
                  <a16:creationId xmlns:a16="http://schemas.microsoft.com/office/drawing/2014/main" id="{23ADEDE2-3B3B-5C68-DC29-4C0803F6E004}"/>
                </a:ext>
              </a:extLst>
            </p:cNvPr>
            <p:cNvSpPr/>
            <p:nvPr/>
          </p:nvSpPr>
          <p:spPr>
            <a:xfrm>
              <a:off x="543698" y="1273731"/>
              <a:ext cx="2089919" cy="33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路線系統の例</a:t>
              </a:r>
            </a:p>
          </p:txBody>
        </p:sp>
        <p:grpSp>
          <p:nvGrpSpPr>
            <p:cNvPr id="23" name="グループ化 22">
              <a:extLst>
                <a:ext uri="{FF2B5EF4-FFF2-40B4-BE49-F238E27FC236}">
                  <a16:creationId xmlns:a16="http://schemas.microsoft.com/office/drawing/2014/main" id="{0B69973E-79C8-BD41-1A58-2ADA81B4B2C9}"/>
                </a:ext>
              </a:extLst>
            </p:cNvPr>
            <p:cNvGrpSpPr/>
            <p:nvPr/>
          </p:nvGrpSpPr>
          <p:grpSpPr>
            <a:xfrm>
              <a:off x="272817" y="1792658"/>
              <a:ext cx="2631681" cy="4564963"/>
              <a:chOff x="242673" y="1792658"/>
              <a:chExt cx="2631681" cy="4564963"/>
            </a:xfrm>
          </p:grpSpPr>
          <p:grpSp>
            <p:nvGrpSpPr>
              <p:cNvPr id="3" name="グループ化 2">
                <a:extLst>
                  <a:ext uri="{FF2B5EF4-FFF2-40B4-BE49-F238E27FC236}">
                    <a16:creationId xmlns:a16="http://schemas.microsoft.com/office/drawing/2014/main" id="{D10731DB-8A31-4087-AE88-1D12E81A09C2}"/>
                  </a:ext>
                </a:extLst>
              </p:cNvPr>
              <p:cNvGrpSpPr>
                <a:grpSpLocks noChangeAspect="1"/>
              </p:cNvGrpSpPr>
              <p:nvPr/>
            </p:nvGrpSpPr>
            <p:grpSpPr>
              <a:xfrm>
                <a:off x="242673" y="1792658"/>
                <a:ext cx="2631681" cy="3383364"/>
                <a:chOff x="7111008" y="4258032"/>
                <a:chExt cx="1479539" cy="1902137"/>
              </a:xfrm>
            </p:grpSpPr>
            <p:sp>
              <p:nvSpPr>
                <p:cNvPr id="6" name="正方形/長方形 5">
                  <a:extLst>
                    <a:ext uri="{FF2B5EF4-FFF2-40B4-BE49-F238E27FC236}">
                      <a16:creationId xmlns:a16="http://schemas.microsoft.com/office/drawing/2014/main" id="{BC6D6732-A4B0-4396-BC19-9F08943566EF}"/>
                    </a:ext>
                  </a:extLst>
                </p:cNvPr>
                <p:cNvSpPr/>
                <p:nvPr/>
              </p:nvSpPr>
              <p:spPr>
                <a:xfrm>
                  <a:off x="7111008" y="4258032"/>
                  <a:ext cx="1479539" cy="1902137"/>
                </a:xfrm>
                <a:prstGeom prst="rect">
                  <a:avLst/>
                </a:prstGeom>
                <a:solidFill>
                  <a:schemeClr val="bg1"/>
                </a:solidFill>
                <a:ln w="19050">
                  <a:solidFill>
                    <a:srgbClr val="1029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pic>
              <p:nvPicPr>
                <p:cNvPr id="12" name="図 11">
                  <a:extLst>
                    <a:ext uri="{FF2B5EF4-FFF2-40B4-BE49-F238E27FC236}">
                      <a16:creationId xmlns:a16="http://schemas.microsoft.com/office/drawing/2014/main" id="{FDD11608-31ED-4A55-A017-63537F6504D9}"/>
                    </a:ext>
                  </a:extLst>
                </p:cNvPr>
                <p:cNvPicPr>
                  <a:picLocks noChangeAspect="1"/>
                </p:cNvPicPr>
                <p:nvPr/>
              </p:nvPicPr>
              <p:blipFill rotWithShape="1">
                <a:blip r:embed="rId5"/>
                <a:srcRect l="13254" t="5187" r="10179" b="4642"/>
                <a:stretch/>
              </p:blipFill>
              <p:spPr>
                <a:xfrm>
                  <a:off x="7356766" y="4330223"/>
                  <a:ext cx="1081382" cy="1765178"/>
                </a:xfrm>
                <a:prstGeom prst="rect">
                  <a:avLst/>
                </a:prstGeom>
              </p:spPr>
            </p:pic>
          </p:grpSp>
          <p:cxnSp>
            <p:nvCxnSpPr>
              <p:cNvPr id="17" name="直線コネクタ 16">
                <a:extLst>
                  <a:ext uri="{FF2B5EF4-FFF2-40B4-BE49-F238E27FC236}">
                    <a16:creationId xmlns:a16="http://schemas.microsoft.com/office/drawing/2014/main" id="{A0220200-289A-BD20-4B6C-0E6956541726}"/>
                  </a:ext>
                </a:extLst>
              </p:cNvPr>
              <p:cNvCxnSpPr/>
              <p:nvPr/>
            </p:nvCxnSpPr>
            <p:spPr>
              <a:xfrm>
                <a:off x="427245" y="6189543"/>
                <a:ext cx="602901"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603CBA7-80C8-019B-85BA-303A1CC839FC}"/>
                  </a:ext>
                </a:extLst>
              </p:cNvPr>
              <p:cNvCxnSpPr/>
              <p:nvPr/>
            </p:nvCxnSpPr>
            <p:spPr>
              <a:xfrm>
                <a:off x="427245" y="5708895"/>
                <a:ext cx="602901" cy="0"/>
              </a:xfrm>
              <a:prstGeom prst="line">
                <a:avLst/>
              </a:prstGeom>
              <a:ln w="101600">
                <a:solidFill>
                  <a:srgbClr val="1919FF"/>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61F1B007-9CC0-A9D5-DF69-189147C73F32}"/>
                  </a:ext>
                </a:extLst>
              </p:cNvPr>
              <p:cNvSpPr/>
              <p:nvPr/>
            </p:nvSpPr>
            <p:spPr>
              <a:xfrm>
                <a:off x="1140168" y="6021464"/>
                <a:ext cx="1546334" cy="33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小型交通</a:t>
                </a:r>
              </a:p>
            </p:txBody>
          </p:sp>
          <p:sp>
            <p:nvSpPr>
              <p:cNvPr id="22" name="正方形/長方形 21">
                <a:extLst>
                  <a:ext uri="{FF2B5EF4-FFF2-40B4-BE49-F238E27FC236}">
                    <a16:creationId xmlns:a16="http://schemas.microsoft.com/office/drawing/2014/main" id="{4DCD95BF-1AC9-4A6A-E32A-E6413268F09D}"/>
                  </a:ext>
                </a:extLst>
              </p:cNvPr>
              <p:cNvSpPr/>
              <p:nvPr/>
            </p:nvSpPr>
            <p:spPr>
              <a:xfrm>
                <a:off x="1141186" y="5514704"/>
                <a:ext cx="1546334" cy="33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大型交通</a:t>
                </a:r>
              </a:p>
            </p:txBody>
          </p:sp>
        </p:grpSp>
      </p:grpSp>
    </p:spTree>
    <p:extLst>
      <p:ext uri="{BB962C8B-B14F-4D97-AF65-F5344CB8AC3E}">
        <p14:creationId xmlns:p14="http://schemas.microsoft.com/office/powerpoint/2010/main" val="2878953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正方形/長方形 196">
            <a:extLst>
              <a:ext uri="{FF2B5EF4-FFF2-40B4-BE49-F238E27FC236}">
                <a16:creationId xmlns:a16="http://schemas.microsoft.com/office/drawing/2014/main" id="{3B35CCD7-8D20-5920-5508-CAB3467925F2}"/>
              </a:ext>
            </a:extLst>
          </p:cNvPr>
          <p:cNvSpPr/>
          <p:nvPr/>
        </p:nvSpPr>
        <p:spPr>
          <a:xfrm>
            <a:off x="0" y="849830"/>
            <a:ext cx="9144000" cy="5143500"/>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31" name="グループ化 130">
            <a:extLst>
              <a:ext uri="{FF2B5EF4-FFF2-40B4-BE49-F238E27FC236}">
                <a16:creationId xmlns:a16="http://schemas.microsoft.com/office/drawing/2014/main" id="{2CFBFC5D-B221-C77C-34A9-4A0D5734406A}"/>
              </a:ext>
            </a:extLst>
          </p:cNvPr>
          <p:cNvGrpSpPr>
            <a:grpSpLocks noChangeAspect="1"/>
          </p:cNvGrpSpPr>
          <p:nvPr/>
        </p:nvGrpSpPr>
        <p:grpSpPr>
          <a:xfrm>
            <a:off x="846475" y="2077936"/>
            <a:ext cx="7463209" cy="3629466"/>
            <a:chOff x="803613" y="1556737"/>
            <a:chExt cx="10194893" cy="4957923"/>
          </a:xfrm>
        </p:grpSpPr>
        <p:grpSp>
          <p:nvGrpSpPr>
            <p:cNvPr id="132" name="グループ化 131">
              <a:extLst>
                <a:ext uri="{FF2B5EF4-FFF2-40B4-BE49-F238E27FC236}">
                  <a16:creationId xmlns:a16="http://schemas.microsoft.com/office/drawing/2014/main" id="{0A95DFF2-BCE7-5B6E-2ACD-2287CDD016F8}"/>
                </a:ext>
              </a:extLst>
            </p:cNvPr>
            <p:cNvGrpSpPr/>
            <p:nvPr/>
          </p:nvGrpSpPr>
          <p:grpSpPr>
            <a:xfrm>
              <a:off x="803613" y="1556737"/>
              <a:ext cx="10194893" cy="4957923"/>
              <a:chOff x="1542742" y="1556737"/>
              <a:chExt cx="8563710" cy="4957923"/>
            </a:xfrm>
          </p:grpSpPr>
          <p:grpSp>
            <p:nvGrpSpPr>
              <p:cNvPr id="146" name="グループ化 145">
                <a:extLst>
                  <a:ext uri="{FF2B5EF4-FFF2-40B4-BE49-F238E27FC236}">
                    <a16:creationId xmlns:a16="http://schemas.microsoft.com/office/drawing/2014/main" id="{DC079515-A95B-1764-3584-626E6F586728}"/>
                  </a:ext>
                </a:extLst>
              </p:cNvPr>
              <p:cNvGrpSpPr/>
              <p:nvPr/>
            </p:nvGrpSpPr>
            <p:grpSpPr>
              <a:xfrm>
                <a:off x="5299656" y="1556737"/>
                <a:ext cx="4806796" cy="4957923"/>
                <a:chOff x="5299656" y="1556737"/>
                <a:chExt cx="4806796" cy="4957923"/>
              </a:xfrm>
            </p:grpSpPr>
            <p:grpSp>
              <p:nvGrpSpPr>
                <p:cNvPr id="183" name="グループ化 182">
                  <a:extLst>
                    <a:ext uri="{FF2B5EF4-FFF2-40B4-BE49-F238E27FC236}">
                      <a16:creationId xmlns:a16="http://schemas.microsoft.com/office/drawing/2014/main" id="{149BFDE8-7064-70C7-1F17-044B33C7A391}"/>
                    </a:ext>
                  </a:extLst>
                </p:cNvPr>
                <p:cNvGrpSpPr/>
                <p:nvPr/>
              </p:nvGrpSpPr>
              <p:grpSpPr>
                <a:xfrm>
                  <a:off x="6173541" y="2194672"/>
                  <a:ext cx="2924600" cy="4104935"/>
                  <a:chOff x="6173541" y="2187722"/>
                  <a:chExt cx="2924600" cy="4104935"/>
                </a:xfrm>
              </p:grpSpPr>
              <p:cxnSp>
                <p:nvCxnSpPr>
                  <p:cNvPr id="188" name="直線コネクタ 187">
                    <a:extLst>
                      <a:ext uri="{FF2B5EF4-FFF2-40B4-BE49-F238E27FC236}">
                        <a16:creationId xmlns:a16="http://schemas.microsoft.com/office/drawing/2014/main" id="{65E2553A-D5B0-B1E3-486A-E91779451EF5}"/>
                      </a:ext>
                    </a:extLst>
                  </p:cNvPr>
                  <p:cNvCxnSpPr>
                    <a:cxnSpLocks/>
                    <a:stCxn id="179" idx="3"/>
                  </p:cNvCxnSpPr>
                  <p:nvPr/>
                </p:nvCxnSpPr>
                <p:spPr>
                  <a:xfrm>
                    <a:off x="6173541" y="6292656"/>
                    <a:ext cx="2924600" cy="1"/>
                  </a:xfrm>
                  <a:prstGeom prst="line">
                    <a:avLst/>
                  </a:prstGeom>
                  <a:noFill/>
                  <a:ln w="50800" cap="flat" cmpd="sng" algn="ctr">
                    <a:solidFill>
                      <a:sysClr val="windowText" lastClr="000000"/>
                    </a:solidFill>
                    <a:prstDash val="solid"/>
                    <a:miter lim="800000"/>
                  </a:ln>
                  <a:effectLst/>
                </p:spPr>
              </p:cxnSp>
              <p:sp>
                <p:nvSpPr>
                  <p:cNvPr id="185" name="正方形/長方形 184">
                    <a:extLst>
                      <a:ext uri="{FF2B5EF4-FFF2-40B4-BE49-F238E27FC236}">
                        <a16:creationId xmlns:a16="http://schemas.microsoft.com/office/drawing/2014/main" id="{DE659587-9E04-2202-12F6-8F02A05E8F02}"/>
                      </a:ext>
                    </a:extLst>
                  </p:cNvPr>
                  <p:cNvSpPr/>
                  <p:nvPr/>
                </p:nvSpPr>
                <p:spPr>
                  <a:xfrm>
                    <a:off x="6245285" y="2187722"/>
                    <a:ext cx="1528648" cy="368866"/>
                  </a:xfrm>
                  <a:prstGeom prst="rect">
                    <a:avLst/>
                  </a:prstGeom>
                  <a:noFill/>
                  <a:ln w="15875" cap="rnd" cmpd="sng" algn="ctr">
                    <a:noFill/>
                    <a:prstDash val="solid"/>
                    <a:round/>
                  </a:ln>
                  <a:effectLst/>
                </p:spPr>
                <p:txBody>
                  <a:bodyPr rtlCol="0" anchor="ctr"/>
                  <a:lstStyle/>
                  <a:p>
                    <a:pPr algn="ctr" defTabSz="685800" fontAlgn="auto">
                      <a:spcBef>
                        <a:spcPts val="0"/>
                      </a:spcBef>
                      <a:spcAft>
                        <a:spcPts val="0"/>
                      </a:spcAft>
                      <a:defRPr/>
                    </a:pP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収支均衡条件</a:t>
                    </a: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86" name="正方形/長方形 185">
                    <a:extLst>
                      <a:ext uri="{FF2B5EF4-FFF2-40B4-BE49-F238E27FC236}">
                        <a16:creationId xmlns:a16="http://schemas.microsoft.com/office/drawing/2014/main" id="{0699FA39-FA09-52C7-BED1-D50ED7FD947A}"/>
                      </a:ext>
                    </a:extLst>
                  </p:cNvPr>
                  <p:cNvSpPr/>
                  <p:nvPr/>
                </p:nvSpPr>
                <p:spPr>
                  <a:xfrm>
                    <a:off x="6623075" y="5468407"/>
                    <a:ext cx="1205676" cy="368867"/>
                  </a:xfrm>
                  <a:prstGeom prst="rect">
                    <a:avLst/>
                  </a:prstGeom>
                  <a:noFill/>
                  <a:ln w="15875" cap="rnd" cmpd="sng" algn="ctr">
                    <a:noFill/>
                    <a:prstDash val="solid"/>
                    <a:round/>
                  </a:ln>
                  <a:effectLst/>
                </p:spPr>
                <p:txBody>
                  <a:bodyPr rtlCol="0" anchor="ctr"/>
                  <a:lstStyle/>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需要関数</a:t>
                    </a: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65" name="コネクタ: カギ線 164">
                  <a:extLst>
                    <a:ext uri="{FF2B5EF4-FFF2-40B4-BE49-F238E27FC236}">
                      <a16:creationId xmlns:a16="http://schemas.microsoft.com/office/drawing/2014/main" id="{C3278B37-F8B6-5EA7-0DFC-7B2C0C3F3D98}"/>
                    </a:ext>
                  </a:extLst>
                </p:cNvPr>
                <p:cNvCxnSpPr>
                  <a:cxnSpLocks/>
                  <a:endCxn id="175" idx="3"/>
                </p:cNvCxnSpPr>
                <p:nvPr/>
              </p:nvCxnSpPr>
              <p:spPr>
                <a:xfrm rot="5400000">
                  <a:off x="8247475" y="2303797"/>
                  <a:ext cx="663580" cy="1"/>
                </a:xfrm>
                <a:prstGeom prst="bentConnector3">
                  <a:avLst>
                    <a:gd name="adj1" fmla="val 50000"/>
                  </a:avLst>
                </a:prstGeom>
                <a:noFill/>
                <a:ln w="50800" cap="flat" cmpd="sng" algn="ctr">
                  <a:solidFill>
                    <a:sysClr val="windowText" lastClr="000000"/>
                  </a:solidFill>
                  <a:prstDash val="solid"/>
                  <a:miter lim="800000"/>
                </a:ln>
                <a:effectLst/>
              </p:spPr>
            </p:cxnSp>
            <p:cxnSp>
              <p:nvCxnSpPr>
                <p:cNvPr id="166" name="直線コネクタ 165">
                  <a:extLst>
                    <a:ext uri="{FF2B5EF4-FFF2-40B4-BE49-F238E27FC236}">
                      <a16:creationId xmlns:a16="http://schemas.microsoft.com/office/drawing/2014/main" id="{9D0B83D9-6521-885C-CECC-931DFA68592C}"/>
                    </a:ext>
                  </a:extLst>
                </p:cNvPr>
                <p:cNvCxnSpPr>
                  <a:cxnSpLocks/>
                  <a:endCxn id="173" idx="3"/>
                </p:cNvCxnSpPr>
                <p:nvPr/>
              </p:nvCxnSpPr>
              <p:spPr>
                <a:xfrm flipV="1">
                  <a:off x="5299656" y="1857673"/>
                  <a:ext cx="2191275" cy="3914"/>
                </a:xfrm>
                <a:prstGeom prst="line">
                  <a:avLst/>
                </a:prstGeom>
                <a:noFill/>
                <a:ln w="50800" cap="flat" cmpd="sng" algn="ctr">
                  <a:solidFill>
                    <a:sysClr val="windowText" lastClr="000000"/>
                  </a:solidFill>
                  <a:prstDash val="solid"/>
                  <a:miter lim="800000"/>
                </a:ln>
                <a:effectLst/>
              </p:spPr>
            </p:cxnSp>
            <p:sp>
              <p:nvSpPr>
                <p:cNvPr id="167" name="正方形/長方形 166">
                  <a:extLst>
                    <a:ext uri="{FF2B5EF4-FFF2-40B4-BE49-F238E27FC236}">
                      <a16:creationId xmlns:a16="http://schemas.microsoft.com/office/drawing/2014/main" id="{96100D23-2E22-5CB3-4D50-8FCE295714D7}"/>
                    </a:ext>
                  </a:extLst>
                </p:cNvPr>
                <p:cNvSpPr/>
                <p:nvPr/>
              </p:nvSpPr>
              <p:spPr>
                <a:xfrm>
                  <a:off x="7800688" y="1595872"/>
                  <a:ext cx="2185750" cy="821122"/>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収支を賄うための</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必要運賃収入</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cxnSp>
              <p:nvCxnSpPr>
                <p:cNvPr id="168" name="コネクタ: カギ線 167">
                  <a:extLst>
                    <a:ext uri="{FF2B5EF4-FFF2-40B4-BE49-F238E27FC236}">
                      <a16:creationId xmlns:a16="http://schemas.microsoft.com/office/drawing/2014/main" id="{6EB95AC4-927C-D493-34FD-1F004DA435BD}"/>
                    </a:ext>
                  </a:extLst>
                </p:cNvPr>
                <p:cNvCxnSpPr>
                  <a:cxnSpLocks/>
                  <a:stCxn id="171" idx="1"/>
                  <a:endCxn id="176" idx="3"/>
                </p:cNvCxnSpPr>
                <p:nvPr/>
              </p:nvCxnSpPr>
              <p:spPr>
                <a:xfrm rot="10800000" flipV="1">
                  <a:off x="6638232" y="3208397"/>
                  <a:ext cx="556429" cy="666605"/>
                </a:xfrm>
                <a:prstGeom prst="bentConnector2">
                  <a:avLst/>
                </a:prstGeom>
                <a:noFill/>
                <a:ln w="101600" cap="flat" cmpd="sng" algn="ctr">
                  <a:solidFill>
                    <a:srgbClr val="70AD47">
                      <a:lumMod val="50000"/>
                    </a:srgbClr>
                  </a:solidFill>
                  <a:prstDash val="solid"/>
                  <a:miter lim="800000"/>
                </a:ln>
                <a:effectLst/>
              </p:spPr>
            </p:cxnSp>
            <p:cxnSp>
              <p:nvCxnSpPr>
                <p:cNvPr id="169" name="コネクタ: カギ線 168">
                  <a:extLst>
                    <a:ext uri="{FF2B5EF4-FFF2-40B4-BE49-F238E27FC236}">
                      <a16:creationId xmlns:a16="http://schemas.microsoft.com/office/drawing/2014/main" id="{42575F4E-77CD-F55E-3730-694C2E423180}"/>
                    </a:ext>
                  </a:extLst>
                </p:cNvPr>
                <p:cNvCxnSpPr>
                  <a:cxnSpLocks/>
                  <a:endCxn id="177" idx="3"/>
                </p:cNvCxnSpPr>
                <p:nvPr/>
              </p:nvCxnSpPr>
              <p:spPr>
                <a:xfrm>
                  <a:off x="6573463" y="4851940"/>
                  <a:ext cx="1335105" cy="1199132"/>
                </a:xfrm>
                <a:prstGeom prst="bentConnector3">
                  <a:avLst>
                    <a:gd name="adj1" fmla="val 3256"/>
                  </a:avLst>
                </a:prstGeom>
                <a:noFill/>
                <a:ln w="101600" cap="flat" cmpd="sng" algn="ctr">
                  <a:solidFill>
                    <a:srgbClr val="70AD47">
                      <a:lumMod val="50000"/>
                    </a:srgbClr>
                  </a:solidFill>
                  <a:prstDash val="solid"/>
                  <a:miter lim="800000"/>
                </a:ln>
                <a:effectLst/>
              </p:spPr>
            </p:cxnSp>
            <p:cxnSp>
              <p:nvCxnSpPr>
                <p:cNvPr id="170" name="コネクタ: カギ線 169">
                  <a:extLst>
                    <a:ext uri="{FF2B5EF4-FFF2-40B4-BE49-F238E27FC236}">
                      <a16:creationId xmlns:a16="http://schemas.microsoft.com/office/drawing/2014/main" id="{683C71B8-DE58-AF51-36C2-1422A7970342}"/>
                    </a:ext>
                  </a:extLst>
                </p:cNvPr>
                <p:cNvCxnSpPr>
                  <a:cxnSpLocks/>
                </p:cNvCxnSpPr>
                <p:nvPr/>
              </p:nvCxnSpPr>
              <p:spPr>
                <a:xfrm rot="16200000" flipV="1">
                  <a:off x="8325276" y="4284169"/>
                  <a:ext cx="2655005" cy="494698"/>
                </a:xfrm>
                <a:prstGeom prst="bentConnector2">
                  <a:avLst/>
                </a:prstGeom>
                <a:noFill/>
                <a:ln w="101600" cap="flat" cmpd="sng" algn="ctr">
                  <a:solidFill>
                    <a:srgbClr val="70AD47">
                      <a:lumMod val="50000"/>
                    </a:srgbClr>
                  </a:solidFill>
                  <a:prstDash val="solid"/>
                  <a:miter lim="800000"/>
                </a:ln>
                <a:effectLst/>
              </p:spPr>
            </p:cxnSp>
            <p:sp>
              <p:nvSpPr>
                <p:cNvPr id="171" name="正方形/長方形 170">
                  <a:extLst>
                    <a:ext uri="{FF2B5EF4-FFF2-40B4-BE49-F238E27FC236}">
                      <a16:creationId xmlns:a16="http://schemas.microsoft.com/office/drawing/2014/main" id="{E3684078-9821-849A-829F-8D430C55EFE5}"/>
                    </a:ext>
                  </a:extLst>
                </p:cNvPr>
                <p:cNvSpPr/>
                <p:nvPr/>
              </p:nvSpPr>
              <p:spPr>
                <a:xfrm>
                  <a:off x="7194660" y="2935168"/>
                  <a:ext cx="1918996" cy="546456"/>
                </a:xfrm>
                <a:prstGeom prst="rect">
                  <a:avLst/>
                </a:prstGeom>
                <a:solidFill>
                  <a:srgbClr val="F3EADE"/>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kumimoji="0" lang="ja-JP" altLang="en-US" sz="1500" b="1"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金銭的運賃水準</a:t>
                  </a:r>
                  <a:endParaRPr lang="en-US" altLang="ja-JP" sz="1500" b="1"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2" name="正方形/長方形 171">
                  <a:extLst>
                    <a:ext uri="{FF2B5EF4-FFF2-40B4-BE49-F238E27FC236}">
                      <a16:creationId xmlns:a16="http://schemas.microsoft.com/office/drawing/2014/main" id="{71332974-14C2-3808-CCAC-584A5730E0F4}"/>
                    </a:ext>
                  </a:extLst>
                </p:cNvPr>
                <p:cNvSpPr/>
                <p:nvPr/>
              </p:nvSpPr>
              <p:spPr>
                <a:xfrm>
                  <a:off x="8218326" y="5722661"/>
                  <a:ext cx="1888126" cy="791999"/>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rPr>
                    <a:t> OD </a:t>
                  </a: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間の</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交通量</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3" name="二等辺三角形 172">
                  <a:extLst>
                    <a:ext uri="{FF2B5EF4-FFF2-40B4-BE49-F238E27FC236}">
                      <a16:creationId xmlns:a16="http://schemas.microsoft.com/office/drawing/2014/main" id="{1F033AEA-7DB6-0759-E8C9-66AD0D936A8C}"/>
                    </a:ext>
                  </a:extLst>
                </p:cNvPr>
                <p:cNvSpPr/>
                <p:nvPr/>
              </p:nvSpPr>
              <p:spPr>
                <a:xfrm rot="5400000">
                  <a:off x="7454332" y="1706105"/>
                  <a:ext cx="376330" cy="303133"/>
                </a:xfrm>
                <a:prstGeom prst="triangle">
                  <a:avLst/>
                </a:prstGeom>
                <a:solidFill>
                  <a:sysClr val="windowText" lastClr="000000"/>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4" name="正方形/長方形 173">
                  <a:extLst>
                    <a:ext uri="{FF2B5EF4-FFF2-40B4-BE49-F238E27FC236}">
                      <a16:creationId xmlns:a16="http://schemas.microsoft.com/office/drawing/2014/main" id="{64390921-BB44-FCD9-FB4C-5280A01B33D4}"/>
                    </a:ext>
                  </a:extLst>
                </p:cNvPr>
                <p:cNvSpPr/>
                <p:nvPr/>
              </p:nvSpPr>
              <p:spPr>
                <a:xfrm>
                  <a:off x="5299656" y="1556737"/>
                  <a:ext cx="1891256" cy="588605"/>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総運行費用</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5" name="二等辺三角形 174">
                  <a:extLst>
                    <a:ext uri="{FF2B5EF4-FFF2-40B4-BE49-F238E27FC236}">
                      <a16:creationId xmlns:a16="http://schemas.microsoft.com/office/drawing/2014/main" id="{F105FE4E-408E-F89D-11E8-421DBB06D412}"/>
                    </a:ext>
                  </a:extLst>
                </p:cNvPr>
                <p:cNvSpPr/>
                <p:nvPr/>
              </p:nvSpPr>
              <p:spPr>
                <a:xfrm rot="10800000">
                  <a:off x="8391098" y="2635589"/>
                  <a:ext cx="376331" cy="303133"/>
                </a:xfrm>
                <a:prstGeom prst="triangle">
                  <a:avLst/>
                </a:prstGeom>
                <a:solidFill>
                  <a:sysClr val="windowText" lastClr="000000"/>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6" name="二等辺三角形 175">
                  <a:extLst>
                    <a:ext uri="{FF2B5EF4-FFF2-40B4-BE49-F238E27FC236}">
                      <a16:creationId xmlns:a16="http://schemas.microsoft.com/office/drawing/2014/main" id="{02632F14-1FB0-3315-CD34-FC9C35F73A0D}"/>
                    </a:ext>
                  </a:extLst>
                </p:cNvPr>
                <p:cNvSpPr/>
                <p:nvPr/>
              </p:nvSpPr>
              <p:spPr>
                <a:xfrm rot="10800000">
                  <a:off x="6450065" y="3875002"/>
                  <a:ext cx="376331" cy="303133"/>
                </a:xfrm>
                <a:prstGeom prst="triangle">
                  <a:avLst/>
                </a:prstGeom>
                <a:solidFill>
                  <a:srgbClr val="70AD47">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7" name="二等辺三角形 176">
                  <a:extLst>
                    <a:ext uri="{FF2B5EF4-FFF2-40B4-BE49-F238E27FC236}">
                      <a16:creationId xmlns:a16="http://schemas.microsoft.com/office/drawing/2014/main" id="{3D471188-C77E-4A1B-1C97-50EC6DBDFE44}"/>
                    </a:ext>
                  </a:extLst>
                </p:cNvPr>
                <p:cNvSpPr/>
                <p:nvPr/>
              </p:nvSpPr>
              <p:spPr>
                <a:xfrm rot="5400000">
                  <a:off x="7871970" y="5899505"/>
                  <a:ext cx="376331" cy="303133"/>
                </a:xfrm>
                <a:prstGeom prst="triangle">
                  <a:avLst/>
                </a:prstGeom>
                <a:solidFill>
                  <a:srgbClr val="70AD47">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8" name="二等辺三角形 177">
                  <a:extLst>
                    <a:ext uri="{FF2B5EF4-FFF2-40B4-BE49-F238E27FC236}">
                      <a16:creationId xmlns:a16="http://schemas.microsoft.com/office/drawing/2014/main" id="{B2999D66-2F79-696C-87CF-41EAA6DF6DF9}"/>
                    </a:ext>
                  </a:extLst>
                </p:cNvPr>
                <p:cNvSpPr/>
                <p:nvPr/>
              </p:nvSpPr>
              <p:spPr>
                <a:xfrm rot="16200000">
                  <a:off x="9107228" y="3052449"/>
                  <a:ext cx="376330" cy="303133"/>
                </a:xfrm>
                <a:prstGeom prst="triangle">
                  <a:avLst/>
                </a:prstGeom>
                <a:solidFill>
                  <a:srgbClr val="70AD47">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9" name="二等辺三角形 178">
                  <a:extLst>
                    <a:ext uri="{FF2B5EF4-FFF2-40B4-BE49-F238E27FC236}">
                      <a16:creationId xmlns:a16="http://schemas.microsoft.com/office/drawing/2014/main" id="{C2263CF8-A64D-B801-0E6E-B7F31A7CD5F5}"/>
                    </a:ext>
                  </a:extLst>
                </p:cNvPr>
                <p:cNvSpPr/>
                <p:nvPr/>
              </p:nvSpPr>
              <p:spPr>
                <a:xfrm rot="16200000">
                  <a:off x="5833809" y="6148040"/>
                  <a:ext cx="376331" cy="303133"/>
                </a:xfrm>
                <a:prstGeom prst="triangle">
                  <a:avLst/>
                </a:prstGeom>
                <a:solidFill>
                  <a:sysClr val="windowText" lastClr="000000"/>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147" name="グループ化 146">
                <a:extLst>
                  <a:ext uri="{FF2B5EF4-FFF2-40B4-BE49-F238E27FC236}">
                    <a16:creationId xmlns:a16="http://schemas.microsoft.com/office/drawing/2014/main" id="{E883F286-84CB-BBC1-4B6A-2E7E3972B418}"/>
                  </a:ext>
                </a:extLst>
              </p:cNvPr>
              <p:cNvGrpSpPr/>
              <p:nvPr/>
            </p:nvGrpSpPr>
            <p:grpSpPr>
              <a:xfrm>
                <a:off x="1542742" y="1652616"/>
                <a:ext cx="4327663" cy="4861380"/>
                <a:chOff x="1873494" y="1652616"/>
                <a:chExt cx="4327663" cy="4861380"/>
              </a:xfrm>
            </p:grpSpPr>
            <p:cxnSp>
              <p:nvCxnSpPr>
                <p:cNvPr id="148" name="直線コネクタ 147">
                  <a:extLst>
                    <a:ext uri="{FF2B5EF4-FFF2-40B4-BE49-F238E27FC236}">
                      <a16:creationId xmlns:a16="http://schemas.microsoft.com/office/drawing/2014/main" id="{C6D858A9-5028-1BFF-72B8-FFC9B7CA5F8D}"/>
                    </a:ext>
                  </a:extLst>
                </p:cNvPr>
                <p:cNvCxnSpPr>
                  <a:cxnSpLocks/>
                  <a:stCxn id="161" idx="3"/>
                </p:cNvCxnSpPr>
                <p:nvPr/>
              </p:nvCxnSpPr>
              <p:spPr>
                <a:xfrm flipV="1">
                  <a:off x="3320042" y="6136747"/>
                  <a:ext cx="759480" cy="3218"/>
                </a:xfrm>
                <a:prstGeom prst="line">
                  <a:avLst/>
                </a:prstGeom>
                <a:noFill/>
                <a:ln w="101600" cap="flat" cmpd="sng" algn="ctr">
                  <a:solidFill>
                    <a:srgbClr val="5B9BD5">
                      <a:lumMod val="50000"/>
                    </a:srgbClr>
                  </a:solidFill>
                  <a:prstDash val="solid"/>
                  <a:miter lim="800000"/>
                </a:ln>
                <a:effectLst/>
              </p:spPr>
            </p:cxnSp>
            <p:cxnSp>
              <p:nvCxnSpPr>
                <p:cNvPr id="149" name="直線コネクタ 148">
                  <a:extLst>
                    <a:ext uri="{FF2B5EF4-FFF2-40B4-BE49-F238E27FC236}">
                      <a16:creationId xmlns:a16="http://schemas.microsoft.com/office/drawing/2014/main" id="{B1C73F09-972B-DC50-4426-C1ABB7D8F238}"/>
                    </a:ext>
                  </a:extLst>
                </p:cNvPr>
                <p:cNvCxnSpPr>
                  <a:cxnSpLocks/>
                </p:cNvCxnSpPr>
                <p:nvPr/>
              </p:nvCxnSpPr>
              <p:spPr>
                <a:xfrm>
                  <a:off x="3741143" y="1864096"/>
                  <a:ext cx="1641839" cy="0"/>
                </a:xfrm>
                <a:prstGeom prst="line">
                  <a:avLst/>
                </a:prstGeom>
                <a:noFill/>
                <a:ln w="50800" cap="flat" cmpd="sng" algn="ctr">
                  <a:solidFill>
                    <a:sysClr val="windowText" lastClr="000000"/>
                  </a:solidFill>
                  <a:prstDash val="solid"/>
                  <a:miter lim="800000"/>
                </a:ln>
                <a:effectLst/>
              </p:spPr>
            </p:cxnSp>
            <p:cxnSp>
              <p:nvCxnSpPr>
                <p:cNvPr id="150" name="コネクタ: カギ線 149">
                  <a:extLst>
                    <a:ext uri="{FF2B5EF4-FFF2-40B4-BE49-F238E27FC236}">
                      <a16:creationId xmlns:a16="http://schemas.microsoft.com/office/drawing/2014/main" id="{E18967ED-4039-AD4D-35F8-518290D8BDD8}"/>
                    </a:ext>
                  </a:extLst>
                </p:cNvPr>
                <p:cNvCxnSpPr>
                  <a:cxnSpLocks/>
                  <a:endCxn id="157" idx="3"/>
                </p:cNvCxnSpPr>
                <p:nvPr/>
              </p:nvCxnSpPr>
              <p:spPr>
                <a:xfrm>
                  <a:off x="4019934" y="2201395"/>
                  <a:ext cx="958285" cy="215599"/>
                </a:xfrm>
                <a:prstGeom prst="bentConnector2">
                  <a:avLst/>
                </a:prstGeom>
                <a:noFill/>
                <a:ln w="101600" cap="flat" cmpd="sng" algn="ctr">
                  <a:solidFill>
                    <a:srgbClr val="5B9BD5">
                      <a:lumMod val="50000"/>
                    </a:srgbClr>
                  </a:solidFill>
                  <a:prstDash val="solid"/>
                  <a:miter lim="800000"/>
                </a:ln>
                <a:effectLst/>
              </p:spPr>
            </p:cxnSp>
            <p:cxnSp>
              <p:nvCxnSpPr>
                <p:cNvPr id="151" name="コネクタ: カギ線 63">
                  <a:extLst>
                    <a:ext uri="{FF2B5EF4-FFF2-40B4-BE49-F238E27FC236}">
                      <a16:creationId xmlns:a16="http://schemas.microsoft.com/office/drawing/2014/main" id="{A8B8A990-2BD1-4008-F951-5FF9E0163251}"/>
                    </a:ext>
                  </a:extLst>
                </p:cNvPr>
                <p:cNvCxnSpPr>
                  <a:cxnSpLocks/>
                </p:cNvCxnSpPr>
                <p:nvPr/>
              </p:nvCxnSpPr>
              <p:spPr>
                <a:xfrm>
                  <a:off x="4976458" y="3041505"/>
                  <a:ext cx="3522" cy="809980"/>
                </a:xfrm>
                <a:prstGeom prst="straightConnector1">
                  <a:avLst/>
                </a:prstGeom>
                <a:noFill/>
                <a:ln w="101600" cap="flat" cmpd="sng" algn="ctr">
                  <a:solidFill>
                    <a:srgbClr val="5B9BD5">
                      <a:lumMod val="50000"/>
                    </a:srgbClr>
                  </a:solidFill>
                  <a:prstDash val="solid"/>
                  <a:miter lim="800000"/>
                </a:ln>
                <a:effectLst/>
              </p:spPr>
            </p:cxnSp>
            <p:sp>
              <p:nvSpPr>
                <p:cNvPr id="152" name="正方形/長方形 151">
                  <a:extLst>
                    <a:ext uri="{FF2B5EF4-FFF2-40B4-BE49-F238E27FC236}">
                      <a16:creationId xmlns:a16="http://schemas.microsoft.com/office/drawing/2014/main" id="{1E805F5D-ADF5-2BB9-A6B4-3055C50C7530}"/>
                    </a:ext>
                  </a:extLst>
                </p:cNvPr>
                <p:cNvSpPr/>
                <p:nvPr/>
              </p:nvSpPr>
              <p:spPr>
                <a:xfrm>
                  <a:off x="3842805" y="5577996"/>
                  <a:ext cx="2358352" cy="936000"/>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rPr>
                    <a:t> </a:t>
                  </a: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各</a:t>
                  </a:r>
                  <a:r>
                    <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rPr>
                    <a:t>OD</a:t>
                  </a: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の経路選択</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経路別の交通量</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cxnSp>
              <p:nvCxnSpPr>
                <p:cNvPr id="153" name="直線コネクタ 152">
                  <a:extLst>
                    <a:ext uri="{FF2B5EF4-FFF2-40B4-BE49-F238E27FC236}">
                      <a16:creationId xmlns:a16="http://schemas.microsoft.com/office/drawing/2014/main" id="{B01DE928-771F-16D5-2309-1A1B97133446}"/>
                    </a:ext>
                  </a:extLst>
                </p:cNvPr>
                <p:cNvCxnSpPr>
                  <a:cxnSpLocks/>
                </p:cNvCxnSpPr>
                <p:nvPr/>
              </p:nvCxnSpPr>
              <p:spPr>
                <a:xfrm>
                  <a:off x="2128022" y="2747749"/>
                  <a:ext cx="322" cy="3203447"/>
                </a:xfrm>
                <a:prstGeom prst="line">
                  <a:avLst/>
                </a:prstGeom>
                <a:noFill/>
                <a:ln w="101600" cap="flat" cmpd="sng" algn="ctr">
                  <a:solidFill>
                    <a:srgbClr val="5B9BD5">
                      <a:lumMod val="50000"/>
                    </a:srgbClr>
                  </a:solidFill>
                  <a:prstDash val="solid"/>
                  <a:miter lim="800000"/>
                </a:ln>
                <a:effectLst/>
              </p:spPr>
            </p:cxnSp>
            <p:sp>
              <p:nvSpPr>
                <p:cNvPr id="154" name="正方形/長方形 153">
                  <a:extLst>
                    <a:ext uri="{FF2B5EF4-FFF2-40B4-BE49-F238E27FC236}">
                      <a16:creationId xmlns:a16="http://schemas.microsoft.com/office/drawing/2014/main" id="{680B4734-A114-6217-2A9C-D4BDE9294F83}"/>
                    </a:ext>
                  </a:extLst>
                </p:cNvPr>
                <p:cNvSpPr/>
                <p:nvPr/>
              </p:nvSpPr>
              <p:spPr>
                <a:xfrm>
                  <a:off x="1881252" y="1652616"/>
                  <a:ext cx="2236526" cy="936000"/>
                </a:xfrm>
                <a:prstGeom prst="rect">
                  <a:avLst/>
                </a:prstGeom>
                <a:solidFill>
                  <a:srgbClr val="F3EADE"/>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kumimoji="0" lang="ja-JP" altLang="en-US" sz="1500" b="1"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ネットワーク形状</a:t>
                  </a:r>
                  <a:endParaRPr kumimoji="0" lang="en-US" altLang="ja-JP" sz="1500" b="1"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kumimoji="0" lang="ja-JP" altLang="en-US" sz="1500" b="1"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各系統の頻度</a:t>
                  </a:r>
                  <a:endParaRPr lang="en-US" altLang="ja-JP" sz="1500" b="1"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5" name="正方形/長方形 154">
                  <a:extLst>
                    <a:ext uri="{FF2B5EF4-FFF2-40B4-BE49-F238E27FC236}">
                      <a16:creationId xmlns:a16="http://schemas.microsoft.com/office/drawing/2014/main" id="{77EFAEB4-6093-7DA2-38B2-62BDB6965610}"/>
                    </a:ext>
                  </a:extLst>
                </p:cNvPr>
                <p:cNvSpPr/>
                <p:nvPr/>
              </p:nvSpPr>
              <p:spPr>
                <a:xfrm>
                  <a:off x="1873494" y="5378994"/>
                  <a:ext cx="1152614" cy="1134649"/>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各リンクの交通量</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6" name="二等辺三角形 155">
                  <a:extLst>
                    <a:ext uri="{FF2B5EF4-FFF2-40B4-BE49-F238E27FC236}">
                      <a16:creationId xmlns:a16="http://schemas.microsoft.com/office/drawing/2014/main" id="{C7662F47-A7BA-6DA6-4F10-8BD64142FD27}"/>
                    </a:ext>
                  </a:extLst>
                </p:cNvPr>
                <p:cNvSpPr/>
                <p:nvPr/>
              </p:nvSpPr>
              <p:spPr>
                <a:xfrm>
                  <a:off x="1939857" y="2590534"/>
                  <a:ext cx="376331" cy="303133"/>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srgbClr val="4094D0"/>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7" name="二等辺三角形 156">
                  <a:extLst>
                    <a:ext uri="{FF2B5EF4-FFF2-40B4-BE49-F238E27FC236}">
                      <a16:creationId xmlns:a16="http://schemas.microsoft.com/office/drawing/2014/main" id="{EAE61ACB-EF8D-5D5D-C632-A589427F28E7}"/>
                    </a:ext>
                  </a:extLst>
                </p:cNvPr>
                <p:cNvSpPr/>
                <p:nvPr/>
              </p:nvSpPr>
              <p:spPr>
                <a:xfrm rot="10800000">
                  <a:off x="4790054" y="2416994"/>
                  <a:ext cx="376331" cy="303133"/>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srgbClr val="4094D0"/>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8" name="二等辺三角形 157">
                  <a:extLst>
                    <a:ext uri="{FF2B5EF4-FFF2-40B4-BE49-F238E27FC236}">
                      <a16:creationId xmlns:a16="http://schemas.microsoft.com/office/drawing/2014/main" id="{48EF7DD2-3CBA-AA62-0736-E1752C08E771}"/>
                    </a:ext>
                  </a:extLst>
                </p:cNvPr>
                <p:cNvSpPr/>
                <p:nvPr/>
              </p:nvSpPr>
              <p:spPr>
                <a:xfrm rot="10800000">
                  <a:off x="4790054" y="3851485"/>
                  <a:ext cx="376331" cy="303133"/>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cxnSp>
              <p:nvCxnSpPr>
                <p:cNvPr id="159" name="コネクタ: カギ線 63">
                  <a:extLst>
                    <a:ext uri="{FF2B5EF4-FFF2-40B4-BE49-F238E27FC236}">
                      <a16:creationId xmlns:a16="http://schemas.microsoft.com/office/drawing/2014/main" id="{2C16509C-F1F1-35AB-F5F7-EC17D8200A1C}"/>
                    </a:ext>
                  </a:extLst>
                </p:cNvPr>
                <p:cNvCxnSpPr>
                  <a:cxnSpLocks/>
                </p:cNvCxnSpPr>
                <p:nvPr/>
              </p:nvCxnSpPr>
              <p:spPr>
                <a:xfrm>
                  <a:off x="4973165" y="4546159"/>
                  <a:ext cx="10108" cy="726884"/>
                </a:xfrm>
                <a:prstGeom prst="straightConnector1">
                  <a:avLst/>
                </a:prstGeom>
                <a:noFill/>
                <a:ln w="101600" cap="flat" cmpd="sng" algn="ctr">
                  <a:solidFill>
                    <a:srgbClr val="5B9BD5">
                      <a:lumMod val="50000"/>
                    </a:srgbClr>
                  </a:solidFill>
                  <a:prstDash val="solid"/>
                  <a:miter lim="800000"/>
                </a:ln>
                <a:effectLst/>
              </p:spPr>
            </p:cxnSp>
            <p:sp>
              <p:nvSpPr>
                <p:cNvPr id="160" name="二等辺三角形 159">
                  <a:extLst>
                    <a:ext uri="{FF2B5EF4-FFF2-40B4-BE49-F238E27FC236}">
                      <a16:creationId xmlns:a16="http://schemas.microsoft.com/office/drawing/2014/main" id="{A6531C57-9A16-6898-FE67-72A76408053D}"/>
                    </a:ext>
                  </a:extLst>
                </p:cNvPr>
                <p:cNvSpPr/>
                <p:nvPr/>
              </p:nvSpPr>
              <p:spPr>
                <a:xfrm rot="10800000">
                  <a:off x="4790054" y="5273043"/>
                  <a:ext cx="376331" cy="303133"/>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srgbClr val="4094D0"/>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61" name="二等辺三角形 160">
                  <a:extLst>
                    <a:ext uri="{FF2B5EF4-FFF2-40B4-BE49-F238E27FC236}">
                      <a16:creationId xmlns:a16="http://schemas.microsoft.com/office/drawing/2014/main" id="{7B3DFCAF-4117-6244-4A14-EA933BEA6913}"/>
                    </a:ext>
                  </a:extLst>
                </p:cNvPr>
                <p:cNvSpPr/>
                <p:nvPr/>
              </p:nvSpPr>
              <p:spPr>
                <a:xfrm rot="16200000">
                  <a:off x="2980308" y="5988399"/>
                  <a:ext cx="376331" cy="303133"/>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srgbClr val="4094D0"/>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62" name="二等辺三角形 161">
                  <a:extLst>
                    <a:ext uri="{FF2B5EF4-FFF2-40B4-BE49-F238E27FC236}">
                      <a16:creationId xmlns:a16="http://schemas.microsoft.com/office/drawing/2014/main" id="{08440E25-744D-BEC1-16ED-9458E7D6388F}"/>
                    </a:ext>
                  </a:extLst>
                </p:cNvPr>
                <p:cNvSpPr/>
                <p:nvPr/>
              </p:nvSpPr>
              <p:spPr>
                <a:xfrm rot="5400000">
                  <a:off x="5312600" y="1710309"/>
                  <a:ext cx="376330" cy="303133"/>
                </a:xfrm>
                <a:prstGeom prst="triangle">
                  <a:avLst/>
                </a:prstGeom>
                <a:solidFill>
                  <a:sysClr val="windowText" lastClr="000000"/>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grpSp>
          <p:nvGrpSpPr>
            <p:cNvPr id="133" name="グループ化 132">
              <a:extLst>
                <a:ext uri="{FF2B5EF4-FFF2-40B4-BE49-F238E27FC236}">
                  <a16:creationId xmlns:a16="http://schemas.microsoft.com/office/drawing/2014/main" id="{0E1B8D67-A727-060C-3470-792541BA8889}"/>
                </a:ext>
              </a:extLst>
            </p:cNvPr>
            <p:cNvGrpSpPr/>
            <p:nvPr/>
          </p:nvGrpSpPr>
          <p:grpSpPr>
            <a:xfrm>
              <a:off x="1537827" y="3063745"/>
              <a:ext cx="1358073" cy="1229767"/>
              <a:chOff x="2538785" y="3063745"/>
              <a:chExt cx="1358073" cy="1229767"/>
            </a:xfrm>
          </p:grpSpPr>
          <p:sp>
            <p:nvSpPr>
              <p:cNvPr id="143" name="楕円 142">
                <a:extLst>
                  <a:ext uri="{FF2B5EF4-FFF2-40B4-BE49-F238E27FC236}">
                    <a16:creationId xmlns:a16="http://schemas.microsoft.com/office/drawing/2014/main" id="{3E13C56F-C4A3-8515-E1C1-CA2B8F35EFEC}"/>
                  </a:ext>
                </a:extLst>
              </p:cNvPr>
              <p:cNvSpPr>
                <a:spLocks noChangeAspect="1"/>
              </p:cNvSpPr>
              <p:nvPr/>
            </p:nvSpPr>
            <p:spPr>
              <a:xfrm>
                <a:off x="2538785" y="3063745"/>
                <a:ext cx="1152000" cy="1152000"/>
              </a:xfrm>
              <a:prstGeom prst="ellipse">
                <a:avLst/>
              </a:prstGeom>
              <a:noFill/>
              <a:ln w="127000" cap="rnd" cmpd="sng" algn="ctr">
                <a:solidFill>
                  <a:srgbClr val="5B9BD5">
                    <a:lumMod val="50000"/>
                  </a:srgbClr>
                </a:solid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4" name="正方形/長方形 143">
                <a:extLst>
                  <a:ext uri="{FF2B5EF4-FFF2-40B4-BE49-F238E27FC236}">
                    <a16:creationId xmlns:a16="http://schemas.microsoft.com/office/drawing/2014/main" id="{097C5FC3-9A40-8244-EB0A-460D248ED144}"/>
                  </a:ext>
                </a:extLst>
              </p:cNvPr>
              <p:cNvSpPr/>
              <p:nvPr/>
            </p:nvSpPr>
            <p:spPr>
              <a:xfrm rot="3198489">
                <a:off x="3441248" y="3879805"/>
                <a:ext cx="536408" cy="291006"/>
              </a:xfrm>
              <a:prstGeom prst="rect">
                <a:avLst/>
              </a:prstGeom>
              <a:solidFill>
                <a:schemeClr val="bg1"/>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5" name="二等辺三角形 144">
                <a:extLst>
                  <a:ext uri="{FF2B5EF4-FFF2-40B4-BE49-F238E27FC236}">
                    <a16:creationId xmlns:a16="http://schemas.microsoft.com/office/drawing/2014/main" id="{085CA589-B05C-48D9-8CB0-AF821851B8D6}"/>
                  </a:ext>
                </a:extLst>
              </p:cNvPr>
              <p:cNvSpPr>
                <a:spLocks noChangeAspect="1"/>
              </p:cNvSpPr>
              <p:nvPr/>
            </p:nvSpPr>
            <p:spPr>
              <a:xfrm rot="12832974">
                <a:off x="3345313" y="3708634"/>
                <a:ext cx="551545" cy="272018"/>
              </a:xfrm>
              <a:prstGeom prst="triangle">
                <a:avLst/>
              </a:prstGeom>
              <a:solidFill>
                <a:srgbClr val="5B9BD5">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grpSp>
        <p:sp>
          <p:nvSpPr>
            <p:cNvPr id="134" name="正方形/長方形 133">
              <a:extLst>
                <a:ext uri="{FF2B5EF4-FFF2-40B4-BE49-F238E27FC236}">
                  <a16:creationId xmlns:a16="http://schemas.microsoft.com/office/drawing/2014/main" id="{4B5AD19C-4B97-B330-CF17-7F851CBC7D0B}"/>
                </a:ext>
              </a:extLst>
            </p:cNvPr>
            <p:cNvSpPr/>
            <p:nvPr/>
          </p:nvSpPr>
          <p:spPr>
            <a:xfrm>
              <a:off x="3254064" y="2742100"/>
              <a:ext cx="2471327" cy="935999"/>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所要時間</a:t>
              </a:r>
              <a:endParaRPr kumimoji="0"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乗継必要性</a:t>
              </a:r>
              <a:endParaRPr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35" name="正方形/長方形 134">
              <a:extLst>
                <a:ext uri="{FF2B5EF4-FFF2-40B4-BE49-F238E27FC236}">
                  <a16:creationId xmlns:a16="http://schemas.microsoft.com/office/drawing/2014/main" id="{182435AD-DE1F-3E4E-EFA4-38663341C356}"/>
                </a:ext>
              </a:extLst>
            </p:cNvPr>
            <p:cNvSpPr/>
            <p:nvPr/>
          </p:nvSpPr>
          <p:spPr>
            <a:xfrm>
              <a:off x="3942274" y="4161715"/>
              <a:ext cx="3456442" cy="936000"/>
            </a:xfrm>
            <a:prstGeom prst="rect">
              <a:avLst/>
            </a:prstGeom>
            <a:solidFill>
              <a:sysClr val="window" lastClr="FFFFFF"/>
            </a:solidFill>
            <a:ln w="15875" cap="rnd" cmpd="sng" algn="ctr">
              <a:solidFill>
                <a:sysClr val="windowText" lastClr="000000"/>
              </a:solidFill>
              <a:prstDash val="solid"/>
              <a:round/>
            </a:ln>
            <a:effectLst/>
          </p:spPr>
          <p:txBody>
            <a:bodyPr rtlCol="0" anchor="ctr"/>
            <a:lstStyle/>
            <a:p>
              <a:pPr algn="ctr" defTabSz="685800" fontAlgn="auto">
                <a:spcBef>
                  <a:spcPts val="0"/>
                </a:spcBef>
                <a:spcAft>
                  <a:spcPts val="0"/>
                </a:spcAft>
                <a:defRPr/>
              </a:pPr>
              <a:r>
                <a:rPr kumimoji="0"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rPr>
                <a:t>OD</a:t>
              </a: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間の一般化支払額</a:t>
              </a:r>
              <a:endParaRPr kumimoji="0" lang="en-US" altLang="ja-JP"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a:p>
              <a:pPr algn="ctr" defTabSz="685800" fontAlgn="auto">
                <a:spcBef>
                  <a:spcPts val="0"/>
                </a:spcBef>
                <a:spcAft>
                  <a:spcPts val="0"/>
                </a:spcAft>
                <a:defRPr/>
              </a:pPr>
              <a:r>
                <a:rPr kumimoji="0" lang="ja-JP" altLang="en-US" sz="1500" kern="0">
                  <a:solidFill>
                    <a:prstClr val="black"/>
                  </a:solidFill>
                  <a:latin typeface="Arial" panose="020B0604020202020204" pitchFamily="34" charset="0"/>
                  <a:ea typeface="源真ゴシックP Medium" panose="020B0402020203020207" pitchFamily="50" charset="-128"/>
                  <a:cs typeface="Arial" panose="020B0604020202020204" pitchFamily="34" charset="0"/>
                </a:rPr>
                <a:t>運賃＋時間費用＋乗継抵抗</a:t>
              </a: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36" name="正方形/長方形 135">
              <a:extLst>
                <a:ext uri="{FF2B5EF4-FFF2-40B4-BE49-F238E27FC236}">
                  <a16:creationId xmlns:a16="http://schemas.microsoft.com/office/drawing/2014/main" id="{A37DD64E-E644-322B-9F64-402F8D2DB3C5}"/>
                </a:ext>
              </a:extLst>
            </p:cNvPr>
            <p:cNvSpPr/>
            <p:nvPr/>
          </p:nvSpPr>
          <p:spPr>
            <a:xfrm>
              <a:off x="1333832" y="4486549"/>
              <a:ext cx="1967502" cy="604003"/>
            </a:xfrm>
            <a:prstGeom prst="rect">
              <a:avLst/>
            </a:prstGeom>
            <a:noFill/>
            <a:ln w="15875" cap="rnd" cmpd="sng" algn="ctr">
              <a:noFill/>
              <a:prstDash val="solid"/>
              <a:round/>
            </a:ln>
            <a:effectLst/>
          </p:spPr>
          <p:txBody>
            <a:bodyPr rtlCol="0" anchor="ctr"/>
            <a:lstStyle/>
            <a:p>
              <a:pPr defTabSz="685800" fontAlgn="auto">
                <a:spcBef>
                  <a:spcPts val="0"/>
                </a:spcBef>
                <a:spcAft>
                  <a:spcPts val="0"/>
                </a:spcAft>
                <a:defRPr/>
              </a:pPr>
              <a:r>
                <a:rPr kumimoji="0" lang="ja-JP" altLang="en-US" sz="1500" b="1" kern="0">
                  <a:solidFill>
                    <a:srgbClr val="005BA0"/>
                  </a:solidFill>
                  <a:latin typeface="Arial" panose="020B0604020202020204" pitchFamily="34" charset="0"/>
                  <a:ea typeface="源真ゴシックP Medium" panose="020B0402020203020207" pitchFamily="50" charset="-128"/>
                  <a:cs typeface="Arial" panose="020B0604020202020204" pitchFamily="34" charset="0"/>
                </a:rPr>
                <a:t>リンク容量のバランス</a:t>
              </a:r>
              <a:endParaRPr lang="ja-JP" altLang="en-US" sz="1500" b="1" kern="0" dirty="0">
                <a:solidFill>
                  <a:srgbClr val="005BA0"/>
                </a:solidFill>
                <a:latin typeface="Arial" panose="020B0604020202020204" pitchFamily="34" charset="0"/>
                <a:ea typeface="源真ゴシックP Medium" panose="020B0402020203020207" pitchFamily="50" charset="-128"/>
                <a:cs typeface="Arial" panose="020B0604020202020204" pitchFamily="34" charset="0"/>
              </a:endParaRPr>
            </a:p>
          </p:txBody>
        </p:sp>
        <p:grpSp>
          <p:nvGrpSpPr>
            <p:cNvPr id="137" name="グループ化 136">
              <a:extLst>
                <a:ext uri="{FF2B5EF4-FFF2-40B4-BE49-F238E27FC236}">
                  <a16:creationId xmlns:a16="http://schemas.microsoft.com/office/drawing/2014/main" id="{A8CE9375-8E7C-2C0E-022A-E04D3A03559F}"/>
                </a:ext>
              </a:extLst>
            </p:cNvPr>
            <p:cNvGrpSpPr/>
            <p:nvPr/>
          </p:nvGrpSpPr>
          <p:grpSpPr>
            <a:xfrm>
              <a:off x="8406938" y="3692724"/>
              <a:ext cx="1938058" cy="1811073"/>
              <a:chOff x="8503002" y="3559133"/>
              <a:chExt cx="1938058" cy="1811073"/>
            </a:xfrm>
          </p:grpSpPr>
          <p:grpSp>
            <p:nvGrpSpPr>
              <p:cNvPr id="138" name="グループ化 137">
                <a:extLst>
                  <a:ext uri="{FF2B5EF4-FFF2-40B4-BE49-F238E27FC236}">
                    <a16:creationId xmlns:a16="http://schemas.microsoft.com/office/drawing/2014/main" id="{6D0625EE-AB66-4C99-8BFF-31746212D99B}"/>
                  </a:ext>
                </a:extLst>
              </p:cNvPr>
              <p:cNvGrpSpPr/>
              <p:nvPr/>
            </p:nvGrpSpPr>
            <p:grpSpPr>
              <a:xfrm>
                <a:off x="8503002" y="3559133"/>
                <a:ext cx="1324800" cy="1287824"/>
                <a:chOff x="7931290" y="3767316"/>
                <a:chExt cx="1324800" cy="1287824"/>
              </a:xfrm>
            </p:grpSpPr>
            <p:sp>
              <p:nvSpPr>
                <p:cNvPr id="140" name="楕円 139">
                  <a:extLst>
                    <a:ext uri="{FF2B5EF4-FFF2-40B4-BE49-F238E27FC236}">
                      <a16:creationId xmlns:a16="http://schemas.microsoft.com/office/drawing/2014/main" id="{A0BD87F3-8011-0B3C-8B04-96A85D315C43}"/>
                    </a:ext>
                  </a:extLst>
                </p:cNvPr>
                <p:cNvSpPr>
                  <a:spLocks noChangeAspect="1"/>
                </p:cNvSpPr>
                <p:nvPr/>
              </p:nvSpPr>
              <p:spPr>
                <a:xfrm flipH="1">
                  <a:off x="8105228" y="3767316"/>
                  <a:ext cx="1150862" cy="1152000"/>
                </a:xfrm>
                <a:prstGeom prst="ellipse">
                  <a:avLst/>
                </a:prstGeom>
                <a:noFill/>
                <a:ln w="127000" cap="rnd" cmpd="sng" algn="ctr">
                  <a:solidFill>
                    <a:srgbClr val="70AD47">
                      <a:lumMod val="50000"/>
                    </a:srgbClr>
                  </a:solid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1" name="正方形/長方形 140">
                  <a:extLst>
                    <a:ext uri="{FF2B5EF4-FFF2-40B4-BE49-F238E27FC236}">
                      <a16:creationId xmlns:a16="http://schemas.microsoft.com/office/drawing/2014/main" id="{A6A62EBD-FB15-5700-2DF5-85969A4CF61F}"/>
                    </a:ext>
                  </a:extLst>
                </p:cNvPr>
                <p:cNvSpPr/>
                <p:nvPr/>
              </p:nvSpPr>
              <p:spPr>
                <a:xfrm rot="18401511" flipH="1">
                  <a:off x="7915559" y="4641576"/>
                  <a:ext cx="536408" cy="290719"/>
                </a:xfrm>
                <a:prstGeom prst="rect">
                  <a:avLst/>
                </a:prstGeom>
                <a:solidFill>
                  <a:schemeClr val="bg1"/>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2" name="二等辺三角形 141">
                  <a:extLst>
                    <a:ext uri="{FF2B5EF4-FFF2-40B4-BE49-F238E27FC236}">
                      <a16:creationId xmlns:a16="http://schemas.microsoft.com/office/drawing/2014/main" id="{0769C56B-5657-3978-9075-3929DD652B88}"/>
                    </a:ext>
                  </a:extLst>
                </p:cNvPr>
                <p:cNvSpPr>
                  <a:spLocks noChangeAspect="1"/>
                </p:cNvSpPr>
                <p:nvPr/>
              </p:nvSpPr>
              <p:spPr>
                <a:xfrm rot="8767026" flipH="1">
                  <a:off x="7931290" y="4498254"/>
                  <a:ext cx="551000" cy="272018"/>
                </a:xfrm>
                <a:prstGeom prst="triangle">
                  <a:avLst/>
                </a:prstGeom>
                <a:solidFill>
                  <a:srgbClr val="70AD47">
                    <a:lumMod val="50000"/>
                  </a:srgbClr>
                </a:solidFill>
                <a:ln w="15875" cap="rnd" cmpd="sng" algn="ctr">
                  <a:noFill/>
                  <a:prstDash val="solid"/>
                  <a:round/>
                </a:ln>
                <a:effectLst/>
              </p:spPr>
              <p:txBody>
                <a:bodyPr rtlCol="0" anchor="ctr"/>
                <a:lstStyle/>
                <a:p>
                  <a:pPr algn="ctr" defTabSz="685800" fontAlgn="auto">
                    <a:spcBef>
                      <a:spcPts val="0"/>
                    </a:spcBef>
                    <a:spcAft>
                      <a:spcPts val="0"/>
                    </a:spcAft>
                    <a:defRPr/>
                  </a:pPr>
                  <a:endParaRPr lang="ja-JP" altLang="en-US" sz="1500" kern="0" dirty="0">
                    <a:solidFill>
                      <a:prstClr val="black"/>
                    </a:solidFill>
                    <a:latin typeface="Arial" panose="020B0604020202020204" pitchFamily="34" charset="0"/>
                    <a:ea typeface="源真ゴシックP Medium" panose="020B0402020203020207" pitchFamily="50" charset="-128"/>
                    <a:cs typeface="Arial" panose="020B0604020202020204" pitchFamily="34" charset="0"/>
                  </a:endParaRPr>
                </a:p>
              </p:txBody>
            </p:sp>
          </p:grpSp>
          <p:sp>
            <p:nvSpPr>
              <p:cNvPr id="139" name="正方形/長方形 138">
                <a:extLst>
                  <a:ext uri="{FF2B5EF4-FFF2-40B4-BE49-F238E27FC236}">
                    <a16:creationId xmlns:a16="http://schemas.microsoft.com/office/drawing/2014/main" id="{60743427-9049-F48F-392A-14457FFD338E}"/>
                  </a:ext>
                </a:extLst>
              </p:cNvPr>
              <p:cNvSpPr/>
              <p:nvPr/>
            </p:nvSpPr>
            <p:spPr>
              <a:xfrm>
                <a:off x="8537104" y="5001339"/>
                <a:ext cx="1903956" cy="368867"/>
              </a:xfrm>
              <a:prstGeom prst="rect">
                <a:avLst/>
              </a:prstGeom>
              <a:noFill/>
              <a:ln w="15875" cap="rnd" cmpd="sng" algn="ctr">
                <a:noFill/>
                <a:prstDash val="solid"/>
                <a:round/>
              </a:ln>
              <a:effectLst/>
            </p:spPr>
            <p:txBody>
              <a:bodyPr rtlCol="0" anchor="ctr"/>
              <a:lstStyle/>
              <a:p>
                <a:pPr defTabSz="685800" fontAlgn="auto">
                  <a:spcBef>
                    <a:spcPts val="0"/>
                  </a:spcBef>
                  <a:spcAft>
                    <a:spcPts val="0"/>
                  </a:spcAft>
                  <a:defRPr/>
                </a:pPr>
                <a:r>
                  <a:rPr lang="ja-JP" altLang="en-US" sz="1500" b="1" kern="0">
                    <a:solidFill>
                      <a:srgbClr val="00642D"/>
                    </a:solidFill>
                    <a:latin typeface="Arial" panose="020B0604020202020204" pitchFamily="34" charset="0"/>
                    <a:ea typeface="源真ゴシックP Medium" panose="020B0402020203020207" pitchFamily="50" charset="-128"/>
                    <a:cs typeface="Arial" panose="020B0604020202020204" pitchFamily="34" charset="0"/>
                  </a:rPr>
                  <a:t>総収入額の</a:t>
                </a:r>
                <a:endParaRPr lang="en-US" altLang="ja-JP" sz="1500" b="1" kern="0" dirty="0">
                  <a:solidFill>
                    <a:srgbClr val="00642D"/>
                  </a:solidFill>
                  <a:latin typeface="Arial" panose="020B0604020202020204" pitchFamily="34" charset="0"/>
                  <a:ea typeface="源真ゴシックP Medium" panose="020B0402020203020207" pitchFamily="50" charset="-128"/>
                  <a:cs typeface="Arial" panose="020B0604020202020204" pitchFamily="34" charset="0"/>
                </a:endParaRPr>
              </a:p>
              <a:p>
                <a:pPr defTabSz="685800" fontAlgn="auto">
                  <a:spcBef>
                    <a:spcPts val="0"/>
                  </a:spcBef>
                  <a:spcAft>
                    <a:spcPts val="0"/>
                  </a:spcAft>
                  <a:defRPr/>
                </a:pPr>
                <a:r>
                  <a:rPr lang="ja-JP" altLang="en-US" sz="1500" b="1" kern="0">
                    <a:solidFill>
                      <a:srgbClr val="00642D"/>
                    </a:solidFill>
                    <a:latin typeface="Arial" panose="020B0604020202020204" pitchFamily="34" charset="0"/>
                    <a:ea typeface="源真ゴシックP Medium" panose="020B0402020203020207" pitchFamily="50" charset="-128"/>
                    <a:cs typeface="Arial" panose="020B0604020202020204" pitchFamily="34" charset="0"/>
                  </a:rPr>
                  <a:t>バランス</a:t>
                </a:r>
                <a:endParaRPr lang="ja-JP" altLang="en-US" sz="1500" b="1" kern="0" dirty="0">
                  <a:solidFill>
                    <a:srgbClr val="00642D"/>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sp>
        <p:nvSpPr>
          <p:cNvPr id="2" name="正方形/長方形 1">
            <a:extLst>
              <a:ext uri="{FF2B5EF4-FFF2-40B4-BE49-F238E27FC236}">
                <a16:creationId xmlns:a16="http://schemas.microsoft.com/office/drawing/2014/main" id="{14C3D61B-BDA0-53E9-3863-224B992BB368}"/>
              </a:ext>
            </a:extLst>
          </p:cNvPr>
          <p:cNvSpPr/>
          <p:nvPr/>
        </p:nvSpPr>
        <p:spPr>
          <a:xfrm>
            <a:off x="1575880" y="613889"/>
            <a:ext cx="6001967" cy="88099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a:solidFill>
                  <a:srgbClr val="102961"/>
                </a:solidFill>
                <a:effectLst>
                  <a:outerShdw blurRad="38100" dist="38100" dir="2700000" algn="tl">
                    <a:srgbClr val="000000">
                      <a:alpha val="43137"/>
                    </a:srgbClr>
                  </a:outerShdw>
                </a:effectLst>
                <a:latin typeface="MS Gothic" panose="020B0609070205080204" pitchFamily="49" charset="-128"/>
                <a:ea typeface="MS Gothic" panose="020B0609070205080204" pitchFamily="49" charset="-128"/>
                <a:cs typeface="源真ゴシックP Medium" panose="020B0402020203020207" pitchFamily="50" charset="-128"/>
              </a:rPr>
              <a:t>収支均衡型公共交通システム</a:t>
            </a:r>
            <a:endParaRPr lang="en-US" altLang="ja-JP" sz="3200" dirty="0">
              <a:solidFill>
                <a:srgbClr val="102961"/>
              </a:solidFill>
              <a:effectLst>
                <a:outerShdw blurRad="38100" dist="38100" dir="2700000" algn="tl">
                  <a:srgbClr val="000000">
                    <a:alpha val="43137"/>
                  </a:srgbClr>
                </a:outerShdw>
              </a:effectLst>
              <a:latin typeface="MS Gothic" panose="020B0609070205080204" pitchFamily="49" charset="-128"/>
              <a:ea typeface="MS Gothic" panose="020B0609070205080204" pitchFamily="49" charset="-128"/>
              <a:cs typeface="源真ゴシックP Medium" panose="020B0402020203020207" pitchFamily="50" charset="-128"/>
            </a:endParaRPr>
          </a:p>
          <a:p>
            <a:pPr algn="ctr"/>
            <a:r>
              <a:rPr lang="ja-JP" altLang="en-US" sz="3200">
                <a:solidFill>
                  <a:srgbClr val="102961"/>
                </a:solidFill>
                <a:effectLst>
                  <a:outerShdw blurRad="38100" dist="38100" dir="2700000" algn="tl">
                    <a:srgbClr val="000000">
                      <a:alpha val="43137"/>
                    </a:srgbClr>
                  </a:outerShdw>
                </a:effectLst>
                <a:latin typeface="MS Gothic" panose="020B0609070205080204" pitchFamily="49" charset="-128"/>
                <a:ea typeface="MS Gothic" panose="020B0609070205080204" pitchFamily="49" charset="-128"/>
                <a:cs typeface="源真ゴシックP Medium" panose="020B0402020203020207" pitchFamily="50" charset="-128"/>
              </a:rPr>
              <a:t>における主要な要因の関連関係</a:t>
            </a:r>
            <a:endParaRPr lang="en-US" altLang="ja-JP" dirty="0">
              <a:solidFill>
                <a:srgbClr val="102961"/>
              </a:solidFill>
              <a:latin typeface="MS Gothic" panose="020B0609070205080204" pitchFamily="49" charset="-128"/>
              <a:ea typeface="MS Gothic" panose="020B0609070205080204" pitchFamily="49" charset="-128"/>
              <a:cs typeface="源真ゴシックP Medium" panose="020B0402020203020207" pitchFamily="50" charset="-128"/>
            </a:endParaRPr>
          </a:p>
        </p:txBody>
      </p:sp>
      <p:sp>
        <p:nvSpPr>
          <p:cNvPr id="3" name="スライド番号プレースホルダー 5">
            <a:extLst>
              <a:ext uri="{FF2B5EF4-FFF2-40B4-BE49-F238E27FC236}">
                <a16:creationId xmlns:a16="http://schemas.microsoft.com/office/drawing/2014/main" id="{0C931886-1F32-CDA6-F508-A6FBCAB0B38A}"/>
              </a:ext>
            </a:extLst>
          </p:cNvPr>
          <p:cNvSpPr>
            <a:spLocks noGrp="1"/>
          </p:cNvSpPr>
          <p:nvPr>
            <p:ph type="sldNum" sz="quarter" idx="12"/>
          </p:nvPr>
        </p:nvSpPr>
        <p:spPr>
          <a:xfrm>
            <a:off x="6563031" y="6302367"/>
            <a:ext cx="2193925" cy="457200"/>
          </a:xfrm>
        </p:spPr>
        <p:txBody>
          <a:bodyPr/>
          <a:lstStyle/>
          <a:p>
            <a:fld id="{43745D1C-21E8-0B48-AB47-5761836E0A2C}" type="slidenum">
              <a:rPr lang="ja-JP" altLang="en-US"/>
              <a:pPr/>
              <a:t>49</a:t>
            </a:fld>
            <a:endParaRPr lang="ja-JP" altLang="en-US"/>
          </a:p>
        </p:txBody>
      </p:sp>
    </p:spTree>
    <p:extLst>
      <p:ext uri="{BB962C8B-B14F-4D97-AF65-F5344CB8AC3E}">
        <p14:creationId xmlns:p14="http://schemas.microsoft.com/office/powerpoint/2010/main" val="2670282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AD46CCC-C82F-4448-B59D-696DDB011176}"/>
              </a:ext>
            </a:extLst>
          </p:cNvPr>
          <p:cNvSpPr txBox="1">
            <a:spLocks noChangeArrowheads="1"/>
          </p:cNvSpPr>
          <p:nvPr/>
        </p:nvSpPr>
        <p:spPr>
          <a:xfrm>
            <a:off x="533399" y="883648"/>
            <a:ext cx="8537343" cy="547260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lnSpc>
                <a:spcPct val="80000"/>
              </a:lnSpc>
              <a:buFont typeface="Wingdings" panose="05000000000000000000" pitchFamily="2" charset="2"/>
              <a:buChar char="p"/>
            </a:pPr>
            <a:r>
              <a:rPr lang="ja-JP" altLang="en-US" sz="2800" b="1" dirty="0">
                <a:solidFill>
                  <a:srgbClr val="CC00FF"/>
                </a:solidFill>
                <a:latin typeface="Verdana" pitchFamily="34" charset="0"/>
              </a:rPr>
              <a:t>機械知能・航空工学科</a:t>
            </a:r>
            <a:r>
              <a:rPr lang="ja-JP" altLang="en-US" sz="2800" dirty="0">
                <a:solidFill>
                  <a:srgbClr val="CC00FF"/>
                </a:solidFill>
                <a:latin typeface="Verdana" pitchFamily="34" charset="0"/>
              </a:rPr>
              <a:t>　</a:t>
            </a:r>
            <a:r>
              <a:rPr lang="en-US" altLang="ja-JP" sz="2800" dirty="0">
                <a:solidFill>
                  <a:schemeClr val="tx1"/>
                </a:solidFill>
                <a:latin typeface="+mj-ea"/>
                <a:ea typeface="+mj-ea"/>
              </a:rPr>
              <a:t>(</a:t>
            </a:r>
            <a:r>
              <a:rPr lang="ja-JP" altLang="en-US" sz="2800" dirty="0">
                <a:solidFill>
                  <a:schemeClr val="tx1"/>
                </a:solidFill>
                <a:latin typeface="+mj-ea"/>
                <a:ea typeface="+mj-ea"/>
              </a:rPr>
              <a:t>定員</a:t>
            </a:r>
            <a:r>
              <a:rPr lang="ja-JP" altLang="en-US" sz="2800">
                <a:solidFill>
                  <a:schemeClr val="tx1"/>
                </a:solidFill>
                <a:latin typeface="+mj-ea"/>
                <a:ea typeface="+mj-ea"/>
              </a:rPr>
              <a:t>：</a:t>
            </a:r>
            <a:r>
              <a:rPr lang="en-US" altLang="ja-JP" sz="2800" dirty="0">
                <a:solidFill>
                  <a:schemeClr val="tx1"/>
                </a:solidFill>
                <a:latin typeface="+mj-ea"/>
                <a:ea typeface="+mj-ea"/>
              </a:rPr>
              <a:t>257</a:t>
            </a:r>
            <a:r>
              <a:rPr lang="ja-JP" altLang="en-US" sz="2800">
                <a:solidFill>
                  <a:schemeClr val="tx1"/>
                </a:solidFill>
                <a:latin typeface="+mj-ea"/>
                <a:ea typeface="+mj-ea"/>
              </a:rPr>
              <a:t>名</a:t>
            </a:r>
            <a:r>
              <a:rPr lang="ja-JP" altLang="en-US" sz="2800" dirty="0">
                <a:solidFill>
                  <a:schemeClr val="tx1"/>
                </a:solidFill>
                <a:latin typeface="+mj-ea"/>
                <a:ea typeface="+mj-ea"/>
              </a:rPr>
              <a:t>） </a:t>
            </a:r>
            <a:endParaRPr lang="ja-JP" altLang="en-US" sz="2000" dirty="0">
              <a:solidFill>
                <a:schemeClr val="tx1"/>
              </a:solidFill>
              <a:latin typeface="+mj-ea"/>
              <a:ea typeface="+mj-ea"/>
            </a:endParaRPr>
          </a:p>
          <a:p>
            <a:pPr marL="625475" lvl="1" indent="-360363">
              <a:lnSpc>
                <a:spcPct val="80000"/>
              </a:lnSpc>
            </a:pPr>
            <a:r>
              <a:rPr lang="ja-JP" altLang="en-US" sz="1600" dirty="0">
                <a:solidFill>
                  <a:schemeClr val="tx1"/>
                </a:solidFill>
                <a:latin typeface="Verdana" pitchFamily="34" charset="0"/>
              </a:rPr>
              <a:t>■　機械システム，ファインメカニクス，航空宇宙，ロボティクス，量子サイエンス，</a:t>
            </a:r>
          </a:p>
          <a:p>
            <a:pPr lvl="1">
              <a:buFont typeface="Wingdings" pitchFamily="2" charset="2"/>
              <a:buNone/>
            </a:pPr>
            <a:r>
              <a:rPr lang="ja-JP" altLang="en-US" sz="1600" dirty="0">
                <a:solidFill>
                  <a:schemeClr val="tx1"/>
                </a:solidFill>
                <a:latin typeface="Verdana" pitchFamily="34" charset="0"/>
              </a:rPr>
              <a:t>　　　エネルギー環境，機械・医工学，国際機械工学</a:t>
            </a:r>
          </a:p>
          <a:p>
            <a:pPr lvl="1">
              <a:lnSpc>
                <a:spcPct val="80000"/>
              </a:lnSpc>
            </a:pPr>
            <a:endParaRPr lang="ja-JP" altLang="en-US" sz="1600" dirty="0">
              <a:solidFill>
                <a:schemeClr val="tx1"/>
              </a:solidFill>
              <a:latin typeface="Verdana" pitchFamily="34" charset="0"/>
            </a:endParaRPr>
          </a:p>
          <a:p>
            <a:pPr marL="457200" indent="-457200">
              <a:lnSpc>
                <a:spcPct val="80000"/>
              </a:lnSpc>
              <a:spcBef>
                <a:spcPts val="1200"/>
              </a:spcBef>
              <a:buFont typeface="Wingdings" panose="05000000000000000000" pitchFamily="2" charset="2"/>
              <a:buChar char="p"/>
            </a:pPr>
            <a:r>
              <a:rPr lang="ja-JP" altLang="en-US" sz="2800" b="1" dirty="0">
                <a:solidFill>
                  <a:srgbClr val="CC00FF"/>
                </a:solidFill>
                <a:latin typeface="Verdana" pitchFamily="34" charset="0"/>
              </a:rPr>
              <a:t>電気情報物理工学科</a:t>
            </a:r>
            <a:r>
              <a:rPr lang="ja-JP" altLang="en-US" sz="2800" dirty="0">
                <a:solidFill>
                  <a:schemeClr val="tx1"/>
                </a:solidFill>
                <a:latin typeface="Verdana" pitchFamily="34" charset="0"/>
              </a:rPr>
              <a:t>　</a:t>
            </a:r>
            <a:r>
              <a:rPr lang="en-US" altLang="ja-JP" sz="2800" dirty="0">
                <a:solidFill>
                  <a:schemeClr val="tx1"/>
                </a:solidFill>
                <a:latin typeface="+mn-ea"/>
                <a:ea typeface="+mn-ea"/>
              </a:rPr>
              <a:t>(</a:t>
            </a:r>
            <a:r>
              <a:rPr lang="ja-JP" altLang="en-US" sz="2800" dirty="0">
                <a:solidFill>
                  <a:schemeClr val="tx1"/>
                </a:solidFill>
                <a:latin typeface="+mn-ea"/>
                <a:ea typeface="+mn-ea"/>
              </a:rPr>
              <a:t>定員</a:t>
            </a:r>
            <a:r>
              <a:rPr lang="ja-JP" altLang="en-US" sz="2800">
                <a:solidFill>
                  <a:schemeClr val="tx1"/>
                </a:solidFill>
                <a:latin typeface="+mn-ea"/>
                <a:ea typeface="+mn-ea"/>
              </a:rPr>
              <a:t>：</a:t>
            </a:r>
            <a:r>
              <a:rPr lang="en-US" altLang="ja-JP" sz="2800" dirty="0">
                <a:solidFill>
                  <a:schemeClr val="tx1"/>
                </a:solidFill>
                <a:latin typeface="+mn-ea"/>
                <a:ea typeface="+mn-ea"/>
              </a:rPr>
              <a:t>263</a:t>
            </a:r>
            <a:r>
              <a:rPr lang="ja-JP" altLang="en-US" sz="2800" dirty="0">
                <a:solidFill>
                  <a:schemeClr val="tx1"/>
                </a:solidFill>
                <a:latin typeface="+mn-ea"/>
                <a:ea typeface="+mn-ea"/>
              </a:rPr>
              <a:t>名）</a:t>
            </a:r>
            <a:endParaRPr lang="en-US" altLang="ja-JP" sz="2400" dirty="0">
              <a:solidFill>
                <a:schemeClr val="tx1"/>
              </a:solidFill>
              <a:latin typeface="+mn-ea"/>
              <a:ea typeface="+mn-ea"/>
            </a:endParaRPr>
          </a:p>
          <a:p>
            <a:pPr marL="265113" lvl="1">
              <a:lnSpc>
                <a:spcPct val="80000"/>
              </a:lnSpc>
            </a:pPr>
            <a:r>
              <a:rPr lang="ja-JP" altLang="en-US" sz="1600" dirty="0">
                <a:solidFill>
                  <a:schemeClr val="tx1"/>
                </a:solidFill>
                <a:latin typeface="Verdana" pitchFamily="34" charset="0"/>
              </a:rPr>
              <a:t>■　電気工学，通信工学，電子工学，応用物理学，情報工学，バイオ・医工学</a:t>
            </a:r>
          </a:p>
          <a:p>
            <a:pPr lvl="1">
              <a:lnSpc>
                <a:spcPct val="80000"/>
              </a:lnSpc>
            </a:pPr>
            <a:endParaRPr lang="ja-JP" altLang="en-US" sz="1600" dirty="0">
              <a:solidFill>
                <a:schemeClr val="tx1"/>
              </a:solidFill>
              <a:latin typeface="Verdana" pitchFamily="34" charset="0"/>
            </a:endParaRPr>
          </a:p>
          <a:p>
            <a:pPr marL="457200" indent="-457200">
              <a:lnSpc>
                <a:spcPct val="80000"/>
              </a:lnSpc>
              <a:spcBef>
                <a:spcPts val="1200"/>
              </a:spcBef>
              <a:buFont typeface="Wingdings" panose="05000000000000000000" pitchFamily="2" charset="2"/>
              <a:buChar char="p"/>
            </a:pPr>
            <a:r>
              <a:rPr lang="ja-JP" altLang="en-US" sz="2800" b="1" dirty="0">
                <a:solidFill>
                  <a:srgbClr val="CC00FF"/>
                </a:solidFill>
                <a:latin typeface="Verdana" pitchFamily="34" charset="0"/>
              </a:rPr>
              <a:t>化学・バイオ工学科</a:t>
            </a:r>
            <a:r>
              <a:rPr lang="ja-JP" altLang="en-US" sz="2800" dirty="0">
                <a:solidFill>
                  <a:schemeClr val="tx1"/>
                </a:solidFill>
                <a:latin typeface="Verdana" pitchFamily="34" charset="0"/>
              </a:rPr>
              <a:t>　</a:t>
            </a:r>
            <a:r>
              <a:rPr lang="ja-JP" altLang="en-US" sz="2800" dirty="0">
                <a:solidFill>
                  <a:schemeClr val="tx1"/>
                </a:solidFill>
                <a:latin typeface="+mn-ea"/>
                <a:ea typeface="+mn-ea"/>
              </a:rPr>
              <a:t>（定員：</a:t>
            </a:r>
            <a:r>
              <a:rPr lang="en-US" altLang="ja-JP" sz="2800" dirty="0">
                <a:solidFill>
                  <a:schemeClr val="tx1"/>
                </a:solidFill>
                <a:latin typeface="+mn-ea"/>
                <a:ea typeface="+mn-ea"/>
              </a:rPr>
              <a:t>113</a:t>
            </a:r>
            <a:r>
              <a:rPr lang="ja-JP" altLang="en-US" sz="2800" dirty="0">
                <a:solidFill>
                  <a:schemeClr val="tx1"/>
                </a:solidFill>
                <a:latin typeface="+mn-ea"/>
                <a:ea typeface="+mn-ea"/>
              </a:rPr>
              <a:t>名）</a:t>
            </a:r>
            <a:endParaRPr lang="ja-JP" altLang="en-US" sz="2400" dirty="0">
              <a:solidFill>
                <a:schemeClr val="tx1"/>
              </a:solidFill>
              <a:latin typeface="+mn-ea"/>
              <a:ea typeface="+mn-ea"/>
            </a:endParaRPr>
          </a:p>
          <a:p>
            <a:pPr lvl="1" indent="265113">
              <a:lnSpc>
                <a:spcPct val="80000"/>
              </a:lnSpc>
            </a:pPr>
            <a:r>
              <a:rPr lang="ja-JP" altLang="en-US" sz="1600" dirty="0">
                <a:solidFill>
                  <a:schemeClr val="tx1"/>
                </a:solidFill>
                <a:latin typeface="Verdana" pitchFamily="34" charset="0"/>
              </a:rPr>
              <a:t>■　応用化学，化学工学，バイオ工学</a:t>
            </a:r>
          </a:p>
          <a:p>
            <a:pPr lvl="1">
              <a:lnSpc>
                <a:spcPct val="80000"/>
              </a:lnSpc>
            </a:pPr>
            <a:endParaRPr lang="ja-JP" altLang="en-US" dirty="0">
              <a:solidFill>
                <a:schemeClr val="tx1"/>
              </a:solidFill>
              <a:latin typeface="Verdana" pitchFamily="34" charset="0"/>
            </a:endParaRPr>
          </a:p>
          <a:p>
            <a:pPr marL="457200" indent="-457200">
              <a:lnSpc>
                <a:spcPct val="80000"/>
              </a:lnSpc>
              <a:spcBef>
                <a:spcPts val="1200"/>
              </a:spcBef>
              <a:buFont typeface="Wingdings" panose="05000000000000000000" pitchFamily="2" charset="2"/>
              <a:buChar char="p"/>
            </a:pPr>
            <a:r>
              <a:rPr lang="ja-JP" altLang="en-US" sz="2800" b="1" dirty="0">
                <a:solidFill>
                  <a:srgbClr val="CC00FF"/>
                </a:solidFill>
                <a:latin typeface="Verdana" pitchFamily="34" charset="0"/>
              </a:rPr>
              <a:t>材料科学総合学科</a:t>
            </a:r>
            <a:r>
              <a:rPr lang="ja-JP" altLang="en-US" sz="2800" dirty="0">
                <a:solidFill>
                  <a:schemeClr val="tx1"/>
                </a:solidFill>
                <a:latin typeface="Verdana" pitchFamily="34" charset="0"/>
              </a:rPr>
              <a:t>　</a:t>
            </a:r>
            <a:r>
              <a:rPr lang="en-US" altLang="ja-JP" sz="2800" dirty="0">
                <a:solidFill>
                  <a:schemeClr val="tx1"/>
                </a:solidFill>
                <a:latin typeface="+mn-ea"/>
                <a:ea typeface="+mn-ea"/>
              </a:rPr>
              <a:t>(</a:t>
            </a:r>
            <a:r>
              <a:rPr lang="ja-JP" altLang="en-US" sz="2800" dirty="0">
                <a:solidFill>
                  <a:schemeClr val="tx1"/>
                </a:solidFill>
                <a:latin typeface="+mn-ea"/>
                <a:ea typeface="+mn-ea"/>
              </a:rPr>
              <a:t>定員：</a:t>
            </a:r>
            <a:r>
              <a:rPr lang="en-US" altLang="ja-JP" sz="2800" dirty="0">
                <a:solidFill>
                  <a:schemeClr val="tx1"/>
                </a:solidFill>
                <a:latin typeface="+mn-ea"/>
                <a:ea typeface="+mn-ea"/>
              </a:rPr>
              <a:t>113</a:t>
            </a:r>
            <a:r>
              <a:rPr lang="ja-JP" altLang="en-US" sz="2800" dirty="0">
                <a:solidFill>
                  <a:schemeClr val="tx1"/>
                </a:solidFill>
                <a:latin typeface="+mn-ea"/>
                <a:ea typeface="+mn-ea"/>
              </a:rPr>
              <a:t>名）</a:t>
            </a:r>
            <a:endParaRPr lang="ja-JP" altLang="en-US" sz="2400" dirty="0">
              <a:solidFill>
                <a:schemeClr val="tx1"/>
              </a:solidFill>
              <a:latin typeface="+mn-ea"/>
              <a:ea typeface="+mn-ea"/>
            </a:endParaRPr>
          </a:p>
          <a:p>
            <a:pPr lvl="1" indent="265113">
              <a:lnSpc>
                <a:spcPct val="80000"/>
              </a:lnSpc>
            </a:pPr>
            <a:r>
              <a:rPr lang="ja-JP" altLang="en-US" sz="1600" dirty="0">
                <a:solidFill>
                  <a:schemeClr val="tx1"/>
                </a:solidFill>
                <a:latin typeface="Verdana" pitchFamily="34" charset="0"/>
              </a:rPr>
              <a:t>■　金属フロンティア工学，知能デバイス材料学，材料システム工学，材料環境学</a:t>
            </a:r>
          </a:p>
          <a:p>
            <a:pPr lvl="1">
              <a:lnSpc>
                <a:spcPct val="80000"/>
              </a:lnSpc>
              <a:spcBef>
                <a:spcPts val="1200"/>
              </a:spcBef>
            </a:pPr>
            <a:endParaRPr lang="ja-JP" altLang="en-US" sz="1600" dirty="0">
              <a:solidFill>
                <a:schemeClr val="tx1"/>
              </a:solidFill>
              <a:latin typeface="Verdana" pitchFamily="34" charset="0"/>
            </a:endParaRPr>
          </a:p>
          <a:p>
            <a:pPr marL="457200" indent="-457200">
              <a:lnSpc>
                <a:spcPct val="80000"/>
              </a:lnSpc>
              <a:buFont typeface="Wingdings" panose="05000000000000000000" pitchFamily="2" charset="2"/>
              <a:buChar char="p"/>
            </a:pPr>
            <a:r>
              <a:rPr lang="ja-JP" altLang="en-US" sz="2800" b="1" dirty="0">
                <a:solidFill>
                  <a:srgbClr val="FF0000"/>
                </a:solidFill>
                <a:latin typeface="Verdana" pitchFamily="34" charset="0"/>
              </a:rPr>
              <a:t>建築・社会環境工学科</a:t>
            </a:r>
            <a:r>
              <a:rPr lang="ja-JP" altLang="en-US" sz="2800" dirty="0">
                <a:solidFill>
                  <a:srgbClr val="FF0000"/>
                </a:solidFill>
                <a:latin typeface="Verdana" pitchFamily="34" charset="0"/>
              </a:rPr>
              <a:t>　</a:t>
            </a:r>
            <a:r>
              <a:rPr lang="ja-JP" altLang="en-US" sz="2800" dirty="0">
                <a:solidFill>
                  <a:schemeClr val="tx1"/>
                </a:solidFill>
                <a:latin typeface="+mn-ea"/>
                <a:ea typeface="+mn-ea"/>
              </a:rPr>
              <a:t>（定員</a:t>
            </a:r>
            <a:r>
              <a:rPr lang="ja-JP" altLang="en-US" sz="2800">
                <a:solidFill>
                  <a:schemeClr val="tx1"/>
                </a:solidFill>
                <a:latin typeface="+mn-ea"/>
                <a:ea typeface="+mn-ea"/>
              </a:rPr>
              <a:t>：</a:t>
            </a:r>
            <a:r>
              <a:rPr lang="en-US" altLang="ja-JP" sz="2800" dirty="0">
                <a:solidFill>
                  <a:schemeClr val="tx1"/>
                </a:solidFill>
                <a:latin typeface="+mn-ea"/>
                <a:ea typeface="+mn-ea"/>
              </a:rPr>
              <a:t>114</a:t>
            </a:r>
            <a:r>
              <a:rPr lang="ja-JP" altLang="en-US" sz="2800">
                <a:solidFill>
                  <a:schemeClr val="tx1"/>
                </a:solidFill>
                <a:latin typeface="+mn-ea"/>
                <a:ea typeface="+mn-ea"/>
              </a:rPr>
              <a:t>名</a:t>
            </a:r>
            <a:r>
              <a:rPr lang="ja-JP" altLang="en-US" sz="2800" dirty="0">
                <a:solidFill>
                  <a:schemeClr val="tx1"/>
                </a:solidFill>
                <a:latin typeface="+mn-ea"/>
                <a:ea typeface="+mn-ea"/>
              </a:rPr>
              <a:t>）</a:t>
            </a:r>
            <a:endParaRPr lang="ja-JP" altLang="en-US" sz="2400" dirty="0">
              <a:solidFill>
                <a:schemeClr val="tx1"/>
              </a:solidFill>
              <a:latin typeface="+mn-ea"/>
              <a:ea typeface="+mn-ea"/>
            </a:endParaRPr>
          </a:p>
          <a:p>
            <a:pPr lvl="1" indent="265113"/>
            <a:r>
              <a:rPr lang="ja-JP" altLang="en-US" sz="1600" dirty="0">
                <a:solidFill>
                  <a:schemeClr val="tx1"/>
                </a:solidFill>
                <a:latin typeface="Verdana" pitchFamily="34" charset="0"/>
              </a:rPr>
              <a:t>■　社会基盤デザイン，水環境デザイン，</a:t>
            </a:r>
          </a:p>
          <a:p>
            <a:pPr lvl="1">
              <a:buFont typeface="Wingdings" pitchFamily="2" charset="2"/>
              <a:buNone/>
            </a:pPr>
            <a:r>
              <a:rPr lang="ja-JP" altLang="en-US" sz="1600" dirty="0">
                <a:solidFill>
                  <a:schemeClr val="tx1"/>
                </a:solidFill>
                <a:latin typeface="Verdana" pitchFamily="34" charset="0"/>
              </a:rPr>
              <a:t>　　　都市システム計画，都市・建築デザイン，都市・建築学</a:t>
            </a:r>
            <a:endParaRPr lang="en-US" altLang="ja-JP" sz="1600" dirty="0">
              <a:solidFill>
                <a:schemeClr val="tx1"/>
              </a:solidFill>
              <a:latin typeface="Verdana" pitchFamily="34" charset="0"/>
            </a:endParaRPr>
          </a:p>
          <a:p>
            <a:pPr lvl="1">
              <a:lnSpc>
                <a:spcPct val="80000"/>
              </a:lnSpc>
              <a:buFont typeface="Wingdings" pitchFamily="2" charset="2"/>
              <a:buNone/>
            </a:pPr>
            <a:endParaRPr lang="en-US" altLang="ja-JP" sz="1600" dirty="0">
              <a:solidFill>
                <a:schemeClr val="tx1"/>
              </a:solidFill>
              <a:latin typeface="Verdana" pitchFamily="34" charset="0"/>
            </a:endParaRPr>
          </a:p>
          <a:p>
            <a:pPr marL="285750" lvl="1">
              <a:buFont typeface="Wingdings" pitchFamily="2" charset="2"/>
              <a:buNone/>
            </a:pPr>
            <a:r>
              <a:rPr lang="en-US" altLang="ja-JP" sz="1600" dirty="0">
                <a:solidFill>
                  <a:schemeClr val="tx1"/>
                </a:solidFill>
                <a:latin typeface="Verdana" pitchFamily="34" charset="0"/>
              </a:rPr>
              <a:t>※</a:t>
            </a:r>
            <a:r>
              <a:rPr lang="ja-JP" altLang="en-US" sz="1600" dirty="0">
                <a:solidFill>
                  <a:schemeClr val="tx1"/>
                </a:solidFill>
                <a:latin typeface="Verdana" pitchFamily="34" charset="0"/>
              </a:rPr>
              <a:t>女子学生比率は、化学・バイオ工学科と建築・社会環境工学科が約</a:t>
            </a:r>
            <a:r>
              <a:rPr lang="en-US" altLang="ja-JP" sz="1600" dirty="0">
                <a:solidFill>
                  <a:schemeClr val="tx1"/>
                </a:solidFill>
                <a:latin typeface="Verdana" pitchFamily="34" charset="0"/>
              </a:rPr>
              <a:t>2</a:t>
            </a:r>
            <a:r>
              <a:rPr lang="ja-JP" altLang="en-US" sz="1600" dirty="0">
                <a:solidFill>
                  <a:schemeClr val="tx1"/>
                </a:solidFill>
                <a:latin typeface="Verdana" pitchFamily="34" charset="0"/>
              </a:rPr>
              <a:t>割。</a:t>
            </a:r>
            <a:endParaRPr lang="en-US" altLang="ja-JP" sz="1600" dirty="0">
              <a:solidFill>
                <a:schemeClr val="tx1"/>
              </a:solidFill>
              <a:latin typeface="Verdana" pitchFamily="34" charset="0"/>
            </a:endParaRPr>
          </a:p>
          <a:p>
            <a:pPr marL="285750" lvl="1">
              <a:lnSpc>
                <a:spcPct val="80000"/>
              </a:lnSpc>
              <a:buFont typeface="Wingdings" pitchFamily="2" charset="2"/>
              <a:buNone/>
            </a:pPr>
            <a:r>
              <a:rPr lang="ja-JP" altLang="en-US" sz="1600" dirty="0">
                <a:solidFill>
                  <a:schemeClr val="tx1"/>
                </a:solidFill>
                <a:latin typeface="Verdana" pitchFamily="34" charset="0"/>
              </a:rPr>
              <a:t>　　その他の</a:t>
            </a:r>
            <a:r>
              <a:rPr lang="en-US" altLang="ja-JP" sz="1600" dirty="0">
                <a:solidFill>
                  <a:schemeClr val="tx1"/>
                </a:solidFill>
                <a:latin typeface="Verdana" pitchFamily="34" charset="0"/>
              </a:rPr>
              <a:t>3</a:t>
            </a:r>
            <a:r>
              <a:rPr lang="ja-JP" altLang="en-US" sz="1600" dirty="0">
                <a:solidFill>
                  <a:schemeClr val="tx1"/>
                </a:solidFill>
                <a:latin typeface="Verdana" pitchFamily="34" charset="0"/>
              </a:rPr>
              <a:t>学科は</a:t>
            </a:r>
            <a:r>
              <a:rPr lang="en-US" altLang="ja-JP" sz="1600" dirty="0">
                <a:solidFill>
                  <a:schemeClr val="tx1"/>
                </a:solidFill>
                <a:latin typeface="Verdana" pitchFamily="34" charset="0"/>
              </a:rPr>
              <a:t>1</a:t>
            </a:r>
            <a:r>
              <a:rPr lang="ja-JP" altLang="en-US" sz="1600" dirty="0">
                <a:solidFill>
                  <a:schemeClr val="tx1"/>
                </a:solidFill>
                <a:latin typeface="Verdana" pitchFamily="34" charset="0"/>
              </a:rPr>
              <a:t>割弱。</a:t>
            </a:r>
            <a:endParaRPr lang="en-US" altLang="ja-JP" sz="1600" dirty="0">
              <a:solidFill>
                <a:schemeClr val="tx1"/>
              </a:solidFill>
              <a:latin typeface="Verdana" pitchFamily="34" charset="0"/>
            </a:endParaRPr>
          </a:p>
          <a:p>
            <a:pPr lvl="1">
              <a:lnSpc>
                <a:spcPct val="80000"/>
              </a:lnSpc>
              <a:buFont typeface="Wingdings" pitchFamily="2" charset="2"/>
              <a:buNone/>
            </a:pPr>
            <a:endParaRPr lang="en-US" altLang="ja-JP" sz="1600" dirty="0">
              <a:latin typeface="Verdana" pitchFamily="34" charset="0"/>
            </a:endParaRPr>
          </a:p>
          <a:p>
            <a:pPr lvl="1">
              <a:lnSpc>
                <a:spcPct val="80000"/>
              </a:lnSpc>
              <a:buFont typeface="Wingdings" pitchFamily="2" charset="2"/>
              <a:buNone/>
            </a:pPr>
            <a:endParaRPr lang="ja-JP" altLang="en-US" sz="1600" dirty="0">
              <a:latin typeface="Verdana" pitchFamily="34" charset="0"/>
            </a:endParaRPr>
          </a:p>
        </p:txBody>
      </p:sp>
      <p:sp>
        <p:nvSpPr>
          <p:cNvPr id="7" name="Rectangle 2">
            <a:extLst>
              <a:ext uri="{FF2B5EF4-FFF2-40B4-BE49-F238E27FC236}">
                <a16:creationId xmlns:a16="http://schemas.microsoft.com/office/drawing/2014/main" id="{5A8D9841-AD72-4C6E-A56B-207054AA225A}"/>
              </a:ext>
            </a:extLst>
          </p:cNvPr>
          <p:cNvSpPr txBox="1">
            <a:spLocks noChangeArrowheads="1"/>
          </p:cNvSpPr>
          <p:nvPr/>
        </p:nvSpPr>
        <p:spPr bwMode="gray">
          <a:xfrm>
            <a:off x="457200" y="115888"/>
            <a:ext cx="7786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bg1"/>
                </a:solidFill>
                <a:latin typeface="+mj-lt"/>
                <a:ea typeface="+mj-ea"/>
                <a:cs typeface="ＭＳ Ｐゴシック" charset="0"/>
              </a:defRPr>
            </a:lvl1pPr>
            <a:lvl2pPr algn="ctr" rtl="0" eaLnBrk="0" fontAlgn="base" hangingPunct="0">
              <a:spcBef>
                <a:spcPct val="0"/>
              </a:spcBef>
              <a:spcAft>
                <a:spcPct val="0"/>
              </a:spcAft>
              <a:defRPr kumimoji="1" sz="4400">
                <a:solidFill>
                  <a:schemeClr val="bg1"/>
                </a:solidFill>
                <a:latin typeface="Arial" charset="0"/>
                <a:ea typeface="ＭＳ Ｐゴシック" pitchFamily="50" charset="-128"/>
                <a:cs typeface="ＭＳ Ｐゴシック" charset="0"/>
              </a:defRPr>
            </a:lvl2pPr>
            <a:lvl3pPr algn="ctr" rtl="0" eaLnBrk="0" fontAlgn="base" hangingPunct="0">
              <a:spcBef>
                <a:spcPct val="0"/>
              </a:spcBef>
              <a:spcAft>
                <a:spcPct val="0"/>
              </a:spcAft>
              <a:defRPr kumimoji="1" sz="4400">
                <a:solidFill>
                  <a:schemeClr val="bg1"/>
                </a:solidFill>
                <a:latin typeface="Arial" charset="0"/>
                <a:ea typeface="ＭＳ Ｐゴシック" pitchFamily="50" charset="-128"/>
                <a:cs typeface="ＭＳ Ｐゴシック" charset="0"/>
              </a:defRPr>
            </a:lvl3pPr>
            <a:lvl4pPr algn="ctr" rtl="0" eaLnBrk="0" fontAlgn="base" hangingPunct="0">
              <a:spcBef>
                <a:spcPct val="0"/>
              </a:spcBef>
              <a:spcAft>
                <a:spcPct val="0"/>
              </a:spcAft>
              <a:defRPr kumimoji="1" sz="4400">
                <a:solidFill>
                  <a:schemeClr val="bg1"/>
                </a:solidFill>
                <a:latin typeface="Arial" charset="0"/>
                <a:ea typeface="ＭＳ Ｐゴシック" pitchFamily="50" charset="-128"/>
                <a:cs typeface="ＭＳ Ｐゴシック" charset="0"/>
              </a:defRPr>
            </a:lvl4pPr>
            <a:lvl5pPr algn="ctr" rtl="0" eaLnBrk="0" fontAlgn="base" hangingPunct="0">
              <a:spcBef>
                <a:spcPct val="0"/>
              </a:spcBef>
              <a:spcAft>
                <a:spcPct val="0"/>
              </a:spcAft>
              <a:defRPr kumimoji="1" sz="4400">
                <a:solidFill>
                  <a:schemeClr val="bg1"/>
                </a:solidFill>
                <a:latin typeface="Arial" charset="0"/>
                <a:ea typeface="ＭＳ Ｐゴシック" pitchFamily="50" charset="-128"/>
                <a:cs typeface="ＭＳ Ｐゴシック" charset="0"/>
              </a:defRPr>
            </a:lvl5pPr>
            <a:lvl6pPr marL="457200" algn="ctr" rtl="0" eaLnBrk="1" fontAlgn="base" hangingPunct="1">
              <a:spcBef>
                <a:spcPct val="0"/>
              </a:spcBef>
              <a:spcAft>
                <a:spcPct val="0"/>
              </a:spcAft>
              <a:defRPr kumimoji="1" sz="4400">
                <a:solidFill>
                  <a:schemeClr val="bg1"/>
                </a:solidFill>
                <a:latin typeface="Arial" charset="0"/>
                <a:ea typeface="ＭＳ Ｐゴシック" pitchFamily="50" charset="-128"/>
              </a:defRPr>
            </a:lvl6pPr>
            <a:lvl7pPr marL="914400" algn="ctr" rtl="0" eaLnBrk="1" fontAlgn="base" hangingPunct="1">
              <a:spcBef>
                <a:spcPct val="0"/>
              </a:spcBef>
              <a:spcAft>
                <a:spcPct val="0"/>
              </a:spcAft>
              <a:defRPr kumimoji="1" sz="4400">
                <a:solidFill>
                  <a:schemeClr val="bg1"/>
                </a:solidFill>
                <a:latin typeface="Arial" charset="0"/>
                <a:ea typeface="ＭＳ Ｐゴシック" pitchFamily="50" charset="-128"/>
              </a:defRPr>
            </a:lvl7pPr>
            <a:lvl8pPr marL="1371600" algn="ctr" rtl="0" eaLnBrk="1" fontAlgn="base" hangingPunct="1">
              <a:spcBef>
                <a:spcPct val="0"/>
              </a:spcBef>
              <a:spcAft>
                <a:spcPct val="0"/>
              </a:spcAft>
              <a:defRPr kumimoji="1" sz="4400">
                <a:solidFill>
                  <a:schemeClr val="bg1"/>
                </a:solidFill>
                <a:latin typeface="Arial" charset="0"/>
                <a:ea typeface="ＭＳ Ｐゴシック" pitchFamily="50" charset="-128"/>
              </a:defRPr>
            </a:lvl8pPr>
            <a:lvl9pPr marL="1828800" algn="ctr" rtl="0" eaLnBrk="1" fontAlgn="base" hangingPunct="1">
              <a:spcBef>
                <a:spcPct val="0"/>
              </a:spcBef>
              <a:spcAft>
                <a:spcPct val="0"/>
              </a:spcAft>
              <a:defRPr kumimoji="1" sz="4400">
                <a:solidFill>
                  <a:schemeClr val="bg1"/>
                </a:solidFill>
                <a:latin typeface="Arial" charset="0"/>
                <a:ea typeface="ＭＳ Ｐゴシック" pitchFamily="50" charset="-128"/>
              </a:defRPr>
            </a:lvl9pPr>
          </a:lstStyle>
          <a:p>
            <a:pPr eaLnBrk="1" hangingPunct="1">
              <a:buClrTx/>
              <a:buFontTx/>
            </a:pPr>
            <a:r>
              <a:rPr lang="ja-JP" altLang="en-US" dirty="0">
                <a:solidFill>
                  <a:schemeClr val="tx1"/>
                </a:solidFill>
                <a:latin typeface="Verdana" pitchFamily="34" charset="0"/>
              </a:rPr>
              <a:t>工学部の学科とコース</a:t>
            </a:r>
          </a:p>
        </p:txBody>
      </p:sp>
      <p:sp>
        <p:nvSpPr>
          <p:cNvPr id="8" name="テキスト ボックス 7">
            <a:extLst>
              <a:ext uri="{FF2B5EF4-FFF2-40B4-BE49-F238E27FC236}">
                <a16:creationId xmlns:a16="http://schemas.microsoft.com/office/drawing/2014/main" id="{92087837-3972-4216-A65B-9AE41362A69D}"/>
              </a:ext>
            </a:extLst>
          </p:cNvPr>
          <p:cNvSpPr txBox="1"/>
          <p:nvPr/>
        </p:nvSpPr>
        <p:spPr>
          <a:xfrm>
            <a:off x="7126527" y="501744"/>
            <a:ext cx="1944216" cy="400110"/>
          </a:xfrm>
          <a:prstGeom prst="rect">
            <a:avLst/>
          </a:prstGeom>
          <a:noFill/>
          <a:ln w="12700">
            <a:solidFill>
              <a:schemeClr val="accent1">
                <a:shade val="50000"/>
              </a:schemeClr>
            </a:solidFill>
          </a:ln>
        </p:spPr>
        <p:txBody>
          <a:bodyPr vert="horz"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Verdana" pitchFamily="34" charset="0"/>
                <a:ea typeface="ＭＳ Ｐゴシック" pitchFamily="50" charset="-128"/>
                <a:cs typeface="Arial"/>
                <a:sym typeface="Arial"/>
              </a:rPr>
              <a:t>合計　</a:t>
            </a:r>
            <a:r>
              <a:rPr kumimoji="1" lang="en-US" altLang="ja-JP" sz="2000" b="1"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Arial"/>
                <a:sym typeface="Arial"/>
              </a:rPr>
              <a:t>850</a:t>
            </a:r>
            <a:r>
              <a:rPr kumimoji="1" lang="ja-JP" altLang="en-US" sz="2000" b="1" i="0" u="none" strike="noStrike" kern="1200" cap="none" spc="0" normalizeH="0" baseline="0" noProof="0">
                <a:ln>
                  <a:noFill/>
                </a:ln>
                <a:solidFill>
                  <a:srgbClr val="000000"/>
                </a:solidFill>
                <a:effectLst/>
                <a:uLnTx/>
                <a:uFillTx/>
                <a:latin typeface="Verdana" pitchFamily="34" charset="0"/>
                <a:ea typeface="ＭＳ Ｐゴシック" pitchFamily="50" charset="-128"/>
                <a:cs typeface="Arial"/>
                <a:sym typeface="Arial"/>
              </a:rPr>
              <a:t>名</a:t>
            </a:r>
            <a:endParaRPr kumimoji="1" lang="ja-JP" altLang="en-US" sz="2000" b="1"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Arial"/>
              <a:sym typeface="Arial"/>
            </a:endParaRPr>
          </a:p>
        </p:txBody>
      </p:sp>
      <p:sp>
        <p:nvSpPr>
          <p:cNvPr id="2" name="スライド番号プレースホルダー 3">
            <a:extLst>
              <a:ext uri="{FF2B5EF4-FFF2-40B4-BE49-F238E27FC236}">
                <a16:creationId xmlns:a16="http://schemas.microsoft.com/office/drawing/2014/main" id="{643A935E-3AA1-0283-D773-C50AA44ECD36}"/>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5</a:t>
            </a:fld>
            <a:endParaRPr lang="ja-JP" altLang="en-US"/>
          </a:p>
        </p:txBody>
      </p:sp>
      <p:sp>
        <p:nvSpPr>
          <p:cNvPr id="3" name="テキスト ボックス 2">
            <a:extLst>
              <a:ext uri="{FF2B5EF4-FFF2-40B4-BE49-F238E27FC236}">
                <a16:creationId xmlns:a16="http://schemas.microsoft.com/office/drawing/2014/main" id="{B2900630-60CE-4EF6-084F-CDD7201CC97D}"/>
              </a:ext>
            </a:extLst>
          </p:cNvPr>
          <p:cNvSpPr txBox="1"/>
          <p:nvPr/>
        </p:nvSpPr>
        <p:spPr>
          <a:xfrm>
            <a:off x="7126527" y="136525"/>
            <a:ext cx="1742785" cy="369332"/>
          </a:xfrm>
          <a:prstGeom prst="rect">
            <a:avLst/>
          </a:prstGeom>
          <a:noFill/>
        </p:spPr>
        <p:txBody>
          <a:bodyPr wrap="none" rtlCol="0">
            <a:spAutoFit/>
          </a:bodyPr>
          <a:lstStyle/>
          <a:p>
            <a:r>
              <a:rPr kumimoji="1" lang="en-US" altLang="ja-JP" dirty="0"/>
              <a:t>H6</a:t>
            </a:r>
            <a:r>
              <a:rPr kumimoji="1" lang="ja-JP" altLang="en-US"/>
              <a:t>より</a:t>
            </a:r>
            <a:r>
              <a:rPr kumimoji="1" lang="en-US" altLang="ja-JP" dirty="0"/>
              <a:t>40</a:t>
            </a:r>
            <a:r>
              <a:rPr kumimoji="1" lang="ja-JP" altLang="en-US"/>
              <a:t>名増募</a:t>
            </a:r>
          </a:p>
        </p:txBody>
      </p:sp>
    </p:spTree>
    <p:extLst>
      <p:ext uri="{BB962C8B-B14F-4D97-AF65-F5344CB8AC3E}">
        <p14:creationId xmlns:p14="http://schemas.microsoft.com/office/powerpoint/2010/main" val="3938644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3AA9343-4644-4278-B673-34EF2101D0BC}"/>
              </a:ext>
            </a:extLst>
          </p:cNvPr>
          <p:cNvSpPr>
            <a:spLocks noGrp="1"/>
          </p:cNvSpPr>
          <p:nvPr>
            <p:ph type="sldNum" sz="quarter" idx="12"/>
          </p:nvPr>
        </p:nvSpPr>
        <p:spPr/>
        <p:txBody>
          <a:bodyPr/>
          <a:lstStyle/>
          <a:p>
            <a:fld id="{2796D4E3-8D06-4B67-9802-8C86ED4D7821}" type="slidenum">
              <a:rPr kumimoji="1" lang="ja-JP" altLang="en-US" smtClean="0"/>
              <a:pPr/>
              <a:t>50</a:t>
            </a:fld>
            <a:endParaRPr kumimoji="1" lang="ja-JP" altLang="en-US" dirty="0"/>
          </a:p>
        </p:txBody>
      </p:sp>
      <p:sp>
        <p:nvSpPr>
          <p:cNvPr id="5" name="タイトル 4">
            <a:extLst>
              <a:ext uri="{FF2B5EF4-FFF2-40B4-BE49-F238E27FC236}">
                <a16:creationId xmlns:a16="http://schemas.microsoft.com/office/drawing/2014/main" id="{B35EA569-3328-46E5-9014-907508EC1A92}"/>
              </a:ext>
            </a:extLst>
          </p:cNvPr>
          <p:cNvSpPr>
            <a:spLocks noGrp="1"/>
          </p:cNvSpPr>
          <p:nvPr>
            <p:ph type="title"/>
          </p:nvPr>
        </p:nvSpPr>
        <p:spPr>
          <a:xfrm>
            <a:off x="394985" y="228716"/>
            <a:ext cx="7886700" cy="994172"/>
          </a:xfrm>
        </p:spPr>
        <p:txBody>
          <a:bodyPr/>
          <a:lstStyle/>
          <a:p>
            <a:r>
              <a:rPr kumimoji="1" lang="ja-JP" altLang="en-US" dirty="0"/>
              <a:t>モデルの枠組み</a:t>
            </a:r>
          </a:p>
        </p:txBody>
      </p:sp>
      <p:grpSp>
        <p:nvGrpSpPr>
          <p:cNvPr id="6" name="グループ化 5">
            <a:extLst>
              <a:ext uri="{FF2B5EF4-FFF2-40B4-BE49-F238E27FC236}">
                <a16:creationId xmlns:a16="http://schemas.microsoft.com/office/drawing/2014/main" id="{EC704669-18F6-23D4-089B-62BDA5301D20}"/>
              </a:ext>
            </a:extLst>
          </p:cNvPr>
          <p:cNvGrpSpPr/>
          <p:nvPr/>
        </p:nvGrpSpPr>
        <p:grpSpPr>
          <a:xfrm>
            <a:off x="294447" y="1239137"/>
            <a:ext cx="8760590" cy="4379726"/>
            <a:chOff x="299150" y="851998"/>
            <a:chExt cx="11680787" cy="5839635"/>
          </a:xfrm>
        </p:grpSpPr>
        <p:grpSp>
          <p:nvGrpSpPr>
            <p:cNvPr id="13" name="グループ化 12">
              <a:extLst>
                <a:ext uri="{FF2B5EF4-FFF2-40B4-BE49-F238E27FC236}">
                  <a16:creationId xmlns:a16="http://schemas.microsoft.com/office/drawing/2014/main" id="{3479EFC0-E294-438C-BD17-DA29DA3CE641}"/>
                </a:ext>
              </a:extLst>
            </p:cNvPr>
            <p:cNvGrpSpPr/>
            <p:nvPr/>
          </p:nvGrpSpPr>
          <p:grpSpPr>
            <a:xfrm>
              <a:off x="299150" y="851998"/>
              <a:ext cx="5528840" cy="2435207"/>
              <a:chOff x="517002" y="711482"/>
              <a:chExt cx="5528840" cy="2037839"/>
            </a:xfrm>
          </p:grpSpPr>
          <p:grpSp>
            <p:nvGrpSpPr>
              <p:cNvPr id="14" name="グループ化 13">
                <a:extLst>
                  <a:ext uri="{FF2B5EF4-FFF2-40B4-BE49-F238E27FC236}">
                    <a16:creationId xmlns:a16="http://schemas.microsoft.com/office/drawing/2014/main" id="{D4D0C85C-A4A1-42E6-8B6F-F5BD163C44F5}"/>
                  </a:ext>
                </a:extLst>
              </p:cNvPr>
              <p:cNvGrpSpPr/>
              <p:nvPr/>
            </p:nvGrpSpPr>
            <p:grpSpPr>
              <a:xfrm>
                <a:off x="517002" y="711482"/>
                <a:ext cx="5528840" cy="2037839"/>
                <a:chOff x="567159" y="801573"/>
                <a:chExt cx="4114800" cy="2037839"/>
              </a:xfrm>
            </p:grpSpPr>
            <p:sp>
              <p:nvSpPr>
                <p:cNvPr id="16" name="四角形: 角を丸くする 15">
                  <a:extLst>
                    <a:ext uri="{FF2B5EF4-FFF2-40B4-BE49-F238E27FC236}">
                      <a16:creationId xmlns:a16="http://schemas.microsoft.com/office/drawing/2014/main" id="{43E37086-5F27-4C3B-BE91-D476D73E89F8}"/>
                    </a:ext>
                  </a:extLst>
                </p:cNvPr>
                <p:cNvSpPr/>
                <p:nvPr/>
              </p:nvSpPr>
              <p:spPr>
                <a:xfrm>
                  <a:off x="567159" y="1053296"/>
                  <a:ext cx="4114800" cy="1786116"/>
                </a:xfrm>
                <a:prstGeom prst="roundRect">
                  <a:avLst>
                    <a:gd name="adj" fmla="val 3085"/>
                  </a:avLst>
                </a:prstGeom>
                <a:noFill/>
                <a:ln w="19050" cap="rnd">
                  <a:solidFill>
                    <a:srgbClr val="3E158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7" name="正方形/長方形 16">
                  <a:extLst>
                    <a:ext uri="{FF2B5EF4-FFF2-40B4-BE49-F238E27FC236}">
                      <a16:creationId xmlns:a16="http://schemas.microsoft.com/office/drawing/2014/main" id="{C9AB8B64-64D7-4A75-B157-1A92191D7C50}"/>
                    </a:ext>
                  </a:extLst>
                </p:cNvPr>
                <p:cNvSpPr/>
                <p:nvPr/>
              </p:nvSpPr>
              <p:spPr>
                <a:xfrm>
                  <a:off x="1828876" y="801573"/>
                  <a:ext cx="1591366" cy="522411"/>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主な操作変数</a:t>
                  </a:r>
                </a:p>
              </p:txBody>
            </p:sp>
          </p:grpSp>
          <p:sp>
            <p:nvSpPr>
              <p:cNvPr id="15" name="正方形/長方形 14">
                <a:extLst>
                  <a:ext uri="{FF2B5EF4-FFF2-40B4-BE49-F238E27FC236}">
                    <a16:creationId xmlns:a16="http://schemas.microsoft.com/office/drawing/2014/main" id="{F6E36B1B-CA17-48C5-B39B-43FEC67E6340}"/>
                  </a:ext>
                </a:extLst>
              </p:cNvPr>
              <p:cNvSpPr/>
              <p:nvPr/>
            </p:nvSpPr>
            <p:spPr>
              <a:xfrm>
                <a:off x="1032010" y="1205748"/>
                <a:ext cx="4846319" cy="1131142"/>
              </a:xfrm>
              <a:prstGeom prst="rect">
                <a:avLst/>
              </a:prstGeom>
              <a:no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形状 </a:t>
                </a:r>
                <a:r>
                  <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交通モード構成</a:t>
                </a:r>
                <a:endPar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別一般化支払額 </a:t>
                </a:r>
                <a:r>
                  <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OD</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交通量</a:t>
                </a:r>
                <a:endPar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運行頻度</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リンク交通量</a:t>
                </a:r>
              </a:p>
            </p:txBody>
          </p:sp>
        </p:grpSp>
        <p:grpSp>
          <p:nvGrpSpPr>
            <p:cNvPr id="18" name="グループ化 17">
              <a:extLst>
                <a:ext uri="{FF2B5EF4-FFF2-40B4-BE49-F238E27FC236}">
                  <a16:creationId xmlns:a16="http://schemas.microsoft.com/office/drawing/2014/main" id="{A8160E0D-C0D9-42BF-90F6-26B8309522BD}"/>
                </a:ext>
              </a:extLst>
            </p:cNvPr>
            <p:cNvGrpSpPr/>
            <p:nvPr/>
          </p:nvGrpSpPr>
          <p:grpSpPr>
            <a:xfrm>
              <a:off x="6139544" y="863572"/>
              <a:ext cx="5840393" cy="2423634"/>
              <a:chOff x="437681" y="718543"/>
              <a:chExt cx="5840393" cy="2211386"/>
            </a:xfrm>
          </p:grpSpPr>
          <p:grpSp>
            <p:nvGrpSpPr>
              <p:cNvPr id="19" name="グループ化 18">
                <a:extLst>
                  <a:ext uri="{FF2B5EF4-FFF2-40B4-BE49-F238E27FC236}">
                    <a16:creationId xmlns:a16="http://schemas.microsoft.com/office/drawing/2014/main" id="{E034687B-AB7B-4B14-A472-1961DFDB2CEB}"/>
                  </a:ext>
                </a:extLst>
              </p:cNvPr>
              <p:cNvGrpSpPr/>
              <p:nvPr/>
            </p:nvGrpSpPr>
            <p:grpSpPr>
              <a:xfrm>
                <a:off x="437681" y="718543"/>
                <a:ext cx="5785963" cy="2211386"/>
                <a:chOff x="508125" y="808634"/>
                <a:chExt cx="4306162" cy="2211386"/>
              </a:xfrm>
            </p:grpSpPr>
            <p:sp>
              <p:nvSpPr>
                <p:cNvPr id="21" name="四角形: 角を丸くする 20">
                  <a:extLst>
                    <a:ext uri="{FF2B5EF4-FFF2-40B4-BE49-F238E27FC236}">
                      <a16:creationId xmlns:a16="http://schemas.microsoft.com/office/drawing/2014/main" id="{7D06E00B-9DDA-4AEC-B04F-64A1FCC3A9DD}"/>
                    </a:ext>
                  </a:extLst>
                </p:cNvPr>
                <p:cNvSpPr/>
                <p:nvPr/>
              </p:nvSpPr>
              <p:spPr>
                <a:xfrm>
                  <a:off x="508125" y="1072539"/>
                  <a:ext cx="4306162" cy="1947481"/>
                </a:xfrm>
                <a:prstGeom prst="roundRect">
                  <a:avLst>
                    <a:gd name="adj" fmla="val 4055"/>
                  </a:avLst>
                </a:prstGeom>
                <a:noFill/>
                <a:ln w="19050" cap="rnd">
                  <a:solidFill>
                    <a:srgbClr val="3E158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2" name="正方形/長方形 21">
                  <a:extLst>
                    <a:ext uri="{FF2B5EF4-FFF2-40B4-BE49-F238E27FC236}">
                      <a16:creationId xmlns:a16="http://schemas.microsoft.com/office/drawing/2014/main" id="{CA83D2CE-8D5D-4984-A902-C1FB0E5BFEF5}"/>
                    </a:ext>
                  </a:extLst>
                </p:cNvPr>
                <p:cNvSpPr/>
                <p:nvPr/>
              </p:nvSpPr>
              <p:spPr>
                <a:xfrm>
                  <a:off x="2026922" y="808634"/>
                  <a:ext cx="1204998" cy="522411"/>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主な制約</a:t>
                  </a:r>
                </a:p>
              </p:txBody>
            </p:sp>
          </p:grpSp>
          <p:sp>
            <p:nvSpPr>
              <p:cNvPr id="20" name="正方形/長方形 19">
                <a:extLst>
                  <a:ext uri="{FF2B5EF4-FFF2-40B4-BE49-F238E27FC236}">
                    <a16:creationId xmlns:a16="http://schemas.microsoft.com/office/drawing/2014/main" id="{3457C8F9-237D-4774-A600-50C2DEE7B881}"/>
                  </a:ext>
                </a:extLst>
              </p:cNvPr>
              <p:cNvSpPr/>
              <p:nvPr/>
            </p:nvSpPr>
            <p:spPr>
              <a:xfrm>
                <a:off x="549659" y="1241973"/>
                <a:ext cx="5728415" cy="1325748"/>
              </a:xfrm>
              <a:prstGeom prst="rect">
                <a:avLst/>
              </a:prstGeom>
              <a:no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一般化費用の利用者負担に関する制約</a:t>
                </a:r>
                <a:endParaRPr lang="en-US" altLang="ja-JP"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交通量保存則</a:t>
                </a: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路線系統の設定に関する制約</a:t>
                </a: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運行頻度に関する制約</a:t>
                </a:r>
              </a:p>
            </p:txBody>
          </p:sp>
        </p:grpSp>
        <p:grpSp>
          <p:nvGrpSpPr>
            <p:cNvPr id="70" name="グループ化 69">
              <a:extLst>
                <a:ext uri="{FF2B5EF4-FFF2-40B4-BE49-F238E27FC236}">
                  <a16:creationId xmlns:a16="http://schemas.microsoft.com/office/drawing/2014/main" id="{F274FBA1-A0F7-4940-BF2A-C5CD4367203A}"/>
                </a:ext>
              </a:extLst>
            </p:cNvPr>
            <p:cNvGrpSpPr/>
            <p:nvPr/>
          </p:nvGrpSpPr>
          <p:grpSpPr>
            <a:xfrm>
              <a:off x="6251522" y="3503293"/>
              <a:ext cx="5673985" cy="1951592"/>
              <a:chOff x="549659" y="811598"/>
              <a:chExt cx="5673985" cy="1661024"/>
            </a:xfrm>
          </p:grpSpPr>
          <p:grpSp>
            <p:nvGrpSpPr>
              <p:cNvPr id="71" name="グループ化 70">
                <a:extLst>
                  <a:ext uri="{FF2B5EF4-FFF2-40B4-BE49-F238E27FC236}">
                    <a16:creationId xmlns:a16="http://schemas.microsoft.com/office/drawing/2014/main" id="{012CEE0D-F44E-4EA9-B575-BD66046FB381}"/>
                  </a:ext>
                </a:extLst>
              </p:cNvPr>
              <p:cNvGrpSpPr/>
              <p:nvPr/>
            </p:nvGrpSpPr>
            <p:grpSpPr>
              <a:xfrm>
                <a:off x="549659" y="811598"/>
                <a:ext cx="5673985" cy="1661024"/>
                <a:chOff x="591464" y="901689"/>
                <a:chExt cx="4222823" cy="1661024"/>
              </a:xfrm>
            </p:grpSpPr>
            <p:sp>
              <p:nvSpPr>
                <p:cNvPr id="73" name="四角形: 角を丸くする 72">
                  <a:extLst>
                    <a:ext uri="{FF2B5EF4-FFF2-40B4-BE49-F238E27FC236}">
                      <a16:creationId xmlns:a16="http://schemas.microsoft.com/office/drawing/2014/main" id="{88A52452-7145-415D-BD80-BE0DDF3532DB}"/>
                    </a:ext>
                  </a:extLst>
                </p:cNvPr>
                <p:cNvSpPr/>
                <p:nvPr/>
              </p:nvSpPr>
              <p:spPr>
                <a:xfrm>
                  <a:off x="591464" y="1149625"/>
                  <a:ext cx="4222823" cy="1413088"/>
                </a:xfrm>
                <a:prstGeom prst="roundRect">
                  <a:avLst>
                    <a:gd name="adj" fmla="val 3815"/>
                  </a:avLst>
                </a:prstGeom>
                <a:noFill/>
                <a:ln w="19050" cap="rnd">
                  <a:solidFill>
                    <a:srgbClr val="3E158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74" name="正方形/長方形 73">
                  <a:extLst>
                    <a:ext uri="{FF2B5EF4-FFF2-40B4-BE49-F238E27FC236}">
                      <a16:creationId xmlns:a16="http://schemas.microsoft.com/office/drawing/2014/main" id="{5557A9B4-764D-4BA4-9144-5D26CCD71B9B}"/>
                    </a:ext>
                  </a:extLst>
                </p:cNvPr>
                <p:cNvSpPr/>
                <p:nvPr/>
              </p:nvSpPr>
              <p:spPr>
                <a:xfrm>
                  <a:off x="1828876" y="901689"/>
                  <a:ext cx="1591366" cy="522411"/>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目的関数</a:t>
                  </a:r>
                </a:p>
              </p:txBody>
            </p:sp>
          </p:grpSp>
          <p:sp>
            <p:nvSpPr>
              <p:cNvPr id="72" name="正方形/長方形 71">
                <a:extLst>
                  <a:ext uri="{FF2B5EF4-FFF2-40B4-BE49-F238E27FC236}">
                    <a16:creationId xmlns:a16="http://schemas.microsoft.com/office/drawing/2014/main" id="{3247E3A5-2890-47E3-A35C-68703AFE6FEF}"/>
                  </a:ext>
                </a:extLst>
              </p:cNvPr>
              <p:cNvSpPr/>
              <p:nvPr/>
            </p:nvSpPr>
            <p:spPr>
              <a:xfrm>
                <a:off x="697705" y="1180030"/>
                <a:ext cx="5498857" cy="1083867"/>
              </a:xfrm>
              <a:prstGeom prst="rect">
                <a:avLst/>
              </a:prstGeom>
              <a:no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u="sng" dirty="0">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社会的総余剰</a:t>
                </a:r>
                <a:r>
                  <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の最大化</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社会的余剰 </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消費者余剰の和＋事業者利潤</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ただし，事業者利潤は</a:t>
                </a:r>
                <a:r>
                  <a:rPr lang="ja-JP" altLang="en-US" sz="1500" u="sng" dirty="0">
                    <a:solidFill>
                      <a:srgbClr val="020279"/>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ゼロ利潤</a:t>
                </a:r>
              </a:p>
            </p:txBody>
          </p:sp>
        </p:grpSp>
        <p:grpSp>
          <p:nvGrpSpPr>
            <p:cNvPr id="65" name="グループ化 64">
              <a:extLst>
                <a:ext uri="{FF2B5EF4-FFF2-40B4-BE49-F238E27FC236}">
                  <a16:creationId xmlns:a16="http://schemas.microsoft.com/office/drawing/2014/main" id="{82ADF5C5-42DD-4DD0-B823-6FF2CB56BB13}"/>
                </a:ext>
              </a:extLst>
            </p:cNvPr>
            <p:cNvGrpSpPr/>
            <p:nvPr/>
          </p:nvGrpSpPr>
          <p:grpSpPr>
            <a:xfrm>
              <a:off x="299150" y="3432809"/>
              <a:ext cx="5528840" cy="2514928"/>
              <a:chOff x="517002" y="636545"/>
              <a:chExt cx="5466038" cy="1999567"/>
            </a:xfrm>
          </p:grpSpPr>
          <p:grpSp>
            <p:nvGrpSpPr>
              <p:cNvPr id="66" name="グループ化 65">
                <a:extLst>
                  <a:ext uri="{FF2B5EF4-FFF2-40B4-BE49-F238E27FC236}">
                    <a16:creationId xmlns:a16="http://schemas.microsoft.com/office/drawing/2014/main" id="{05C7BDB0-98E4-46FD-B226-AB055F58822D}"/>
                  </a:ext>
                </a:extLst>
              </p:cNvPr>
              <p:cNvGrpSpPr/>
              <p:nvPr/>
            </p:nvGrpSpPr>
            <p:grpSpPr>
              <a:xfrm>
                <a:off x="517002" y="636545"/>
                <a:ext cx="5466038" cy="1999567"/>
                <a:chOff x="567159" y="726636"/>
                <a:chExt cx="4068060" cy="1999567"/>
              </a:xfrm>
            </p:grpSpPr>
            <p:sp>
              <p:nvSpPr>
                <p:cNvPr id="68" name="四角形: 角を丸くする 67">
                  <a:extLst>
                    <a:ext uri="{FF2B5EF4-FFF2-40B4-BE49-F238E27FC236}">
                      <a16:creationId xmlns:a16="http://schemas.microsoft.com/office/drawing/2014/main" id="{342A3ED3-0BA4-4C9C-A10F-0C794BFB431A}"/>
                    </a:ext>
                  </a:extLst>
                </p:cNvPr>
                <p:cNvSpPr/>
                <p:nvPr/>
              </p:nvSpPr>
              <p:spPr>
                <a:xfrm>
                  <a:off x="567159" y="988874"/>
                  <a:ext cx="4068060" cy="1737329"/>
                </a:xfrm>
                <a:prstGeom prst="roundRect">
                  <a:avLst>
                    <a:gd name="adj" fmla="val 3815"/>
                  </a:avLst>
                </a:prstGeom>
                <a:noFill/>
                <a:ln w="19050" cap="rnd">
                  <a:solidFill>
                    <a:srgbClr val="3E1586"/>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9" name="正方形/長方形 68">
                  <a:extLst>
                    <a:ext uri="{FF2B5EF4-FFF2-40B4-BE49-F238E27FC236}">
                      <a16:creationId xmlns:a16="http://schemas.microsoft.com/office/drawing/2014/main" id="{507F1B7F-3E3C-4EB5-B803-1B2A89CD92CF}"/>
                    </a:ext>
                  </a:extLst>
                </p:cNvPr>
                <p:cNvSpPr/>
                <p:nvPr/>
              </p:nvSpPr>
              <p:spPr>
                <a:xfrm>
                  <a:off x="1501815" y="726636"/>
                  <a:ext cx="2245489" cy="522411"/>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主な外生パラメータ</a:t>
                  </a:r>
                </a:p>
              </p:txBody>
            </p:sp>
          </p:grpSp>
          <p:sp>
            <p:nvSpPr>
              <p:cNvPr id="67" name="正方形/長方形 66">
                <a:extLst>
                  <a:ext uri="{FF2B5EF4-FFF2-40B4-BE49-F238E27FC236}">
                    <a16:creationId xmlns:a16="http://schemas.microsoft.com/office/drawing/2014/main" id="{DE25A9B0-1426-4F4A-922B-B56194B46856}"/>
                  </a:ext>
                </a:extLst>
              </p:cNvPr>
              <p:cNvSpPr/>
              <p:nvPr/>
            </p:nvSpPr>
            <p:spPr>
              <a:xfrm>
                <a:off x="1026160" y="1036764"/>
                <a:ext cx="4467731" cy="1557218"/>
              </a:xfrm>
              <a:prstGeom prst="rect">
                <a:avLst/>
              </a:prstGeom>
              <a:no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最大</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需要</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居住地間</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 = 15 [</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人</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日</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駅発着の</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 = OD</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に依らず一定</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(120-210 [</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人</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日</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p>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・最大一般化支払い意思額　</a:t>
                </a:r>
                <a:b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に依らず一定</a:t>
                </a:r>
                <a:endParaRPr lang="en-US" altLang="ja-JP" sz="15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2" name="正方形/長方形 1">
              <a:extLst>
                <a:ext uri="{FF2B5EF4-FFF2-40B4-BE49-F238E27FC236}">
                  <a16:creationId xmlns:a16="http://schemas.microsoft.com/office/drawing/2014/main" id="{DE9050DC-F8CB-4B0E-90F8-0F26C3E580A6}"/>
                </a:ext>
              </a:extLst>
            </p:cNvPr>
            <p:cNvSpPr/>
            <p:nvPr/>
          </p:nvSpPr>
          <p:spPr>
            <a:xfrm>
              <a:off x="2087641" y="6098213"/>
              <a:ext cx="8016719" cy="59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1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二次制約付き混合整数二次計画問題として定式化</a:t>
              </a:r>
            </a:p>
          </p:txBody>
        </p:sp>
      </p:grpSp>
    </p:spTree>
    <p:extLst>
      <p:ext uri="{BB962C8B-B14F-4D97-AF65-F5344CB8AC3E}">
        <p14:creationId xmlns:p14="http://schemas.microsoft.com/office/powerpoint/2010/main" val="16712329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25B67B7-2A88-F182-3258-9A7D20A9E28A}"/>
              </a:ext>
            </a:extLst>
          </p:cNvPr>
          <p:cNvSpPr/>
          <p:nvPr/>
        </p:nvSpPr>
        <p:spPr>
          <a:xfrm>
            <a:off x="211797" y="3569252"/>
            <a:ext cx="8802599" cy="2270795"/>
          </a:xfrm>
          <a:prstGeom prst="rect">
            <a:avLst/>
          </a:prstGeom>
          <a:solidFill>
            <a:schemeClr val="accent6">
              <a:lumMod val="20000"/>
              <a:lumOff val="80000"/>
            </a:schemeClr>
          </a:solid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3" name="グループ化 12">
            <a:extLst>
              <a:ext uri="{FF2B5EF4-FFF2-40B4-BE49-F238E27FC236}">
                <a16:creationId xmlns:a16="http://schemas.microsoft.com/office/drawing/2014/main" id="{DA22EFAC-4833-E89B-C414-F0FA4C6AB7DE}"/>
              </a:ext>
            </a:extLst>
          </p:cNvPr>
          <p:cNvGrpSpPr/>
          <p:nvPr/>
        </p:nvGrpSpPr>
        <p:grpSpPr>
          <a:xfrm>
            <a:off x="2670787" y="1675327"/>
            <a:ext cx="3642360" cy="1008665"/>
            <a:chOff x="2519680" y="1149329"/>
            <a:chExt cx="4856480" cy="1344887"/>
          </a:xfrm>
        </p:grpSpPr>
        <p:sp>
          <p:nvSpPr>
            <p:cNvPr id="12" name="正方形/長方形 11">
              <a:extLst>
                <a:ext uri="{FF2B5EF4-FFF2-40B4-BE49-F238E27FC236}">
                  <a16:creationId xmlns:a16="http://schemas.microsoft.com/office/drawing/2014/main" id="{721F7207-4C6D-2030-A190-400932A83453}"/>
                </a:ext>
              </a:extLst>
            </p:cNvPr>
            <p:cNvSpPr/>
            <p:nvPr/>
          </p:nvSpPr>
          <p:spPr>
            <a:xfrm>
              <a:off x="2519680" y="1376009"/>
              <a:ext cx="4856480" cy="1118207"/>
            </a:xfrm>
            <a:prstGeom prst="rect">
              <a:avLst/>
            </a:prstGeom>
            <a:solidFill>
              <a:schemeClr val="bg1"/>
            </a:solid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1" name="正方形/長方形 10">
              <a:extLst>
                <a:ext uri="{FF2B5EF4-FFF2-40B4-BE49-F238E27FC236}">
                  <a16:creationId xmlns:a16="http://schemas.microsoft.com/office/drawing/2014/main" id="{DF96B836-D43D-6F62-4A17-59AD5266C758}"/>
                </a:ext>
              </a:extLst>
            </p:cNvPr>
            <p:cNvSpPr/>
            <p:nvPr/>
          </p:nvSpPr>
          <p:spPr>
            <a:xfrm>
              <a:off x="2713814" y="1149329"/>
              <a:ext cx="2653145" cy="455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ラムゼイ価格の式</a:t>
              </a:r>
            </a:p>
          </p:txBody>
        </p:sp>
      </p:grpSp>
      <p:sp>
        <p:nvSpPr>
          <p:cNvPr id="3" name="タイトル 2">
            <a:extLst>
              <a:ext uri="{FF2B5EF4-FFF2-40B4-BE49-F238E27FC236}">
                <a16:creationId xmlns:a16="http://schemas.microsoft.com/office/drawing/2014/main" id="{EA80EE65-252C-C0B1-BF40-B60C37E28D6C}"/>
              </a:ext>
            </a:extLst>
          </p:cNvPr>
          <p:cNvSpPr>
            <a:spLocks noGrp="1"/>
          </p:cNvSpPr>
          <p:nvPr>
            <p:ph type="title"/>
          </p:nvPr>
        </p:nvSpPr>
        <p:spPr>
          <a:xfrm>
            <a:off x="433859" y="644648"/>
            <a:ext cx="8050607" cy="946178"/>
          </a:xfrm>
        </p:spPr>
        <p:txBody>
          <a:bodyPr>
            <a:normAutofit fontScale="90000"/>
          </a:bodyPr>
          <a:lstStyle/>
          <a:p>
            <a:r>
              <a:rPr kumimoji="1" lang="ja-JP" altLang="en-US"/>
              <a:t>経済学の理論より</a:t>
            </a:r>
            <a:br>
              <a:rPr kumimoji="1" lang="en-US" altLang="ja-JP" dirty="0"/>
            </a:br>
            <a:r>
              <a:rPr kumimoji="1" lang="ja-JP" altLang="en-US"/>
              <a:t>ラムゼイ・プライシングの金銭的運賃</a:t>
            </a:r>
            <a:endParaRPr kumimoji="1" lang="ja-JP" altLang="en-US" dirty="0"/>
          </a:p>
        </p:txBody>
      </p:sp>
      <mc:AlternateContent xmlns:mc="http://schemas.openxmlformats.org/markup-compatibility/2006" xmlns:a14="http://schemas.microsoft.com/office/drawing/2010/main">
        <mc:Choice Requires="a14">
          <p:graphicFrame>
            <p:nvGraphicFramePr>
              <p:cNvPr id="4" name="表 3">
                <a:extLst>
                  <a:ext uri="{FF2B5EF4-FFF2-40B4-BE49-F238E27FC236}">
                    <a16:creationId xmlns:a16="http://schemas.microsoft.com/office/drawing/2014/main" id="{E357ADA1-A89F-FA28-EB3E-7E85AAC0AC16}"/>
                  </a:ext>
                </a:extLst>
              </p:cNvPr>
              <p:cNvGraphicFramePr>
                <a:graphicFrameLocks noGrp="1"/>
              </p:cNvGraphicFramePr>
              <p:nvPr>
                <p:extLst>
                  <p:ext uri="{D42A27DB-BD31-4B8C-83A1-F6EECF244321}">
                    <p14:modId xmlns:p14="http://schemas.microsoft.com/office/powerpoint/2010/main" val="671283582"/>
                  </p:ext>
                </p:extLst>
              </p:nvPr>
            </p:nvGraphicFramePr>
            <p:xfrm>
              <a:off x="2453411" y="2007175"/>
              <a:ext cx="4077111" cy="604266"/>
            </p:xfrm>
            <a:graphic>
              <a:graphicData uri="http://schemas.openxmlformats.org/drawingml/2006/table">
                <a:tbl>
                  <a:tblPr firstRow="1" firstCol="1" bandRow="1"/>
                  <a:tblGrid>
                    <a:gridCol w="4077111">
                      <a:extLst>
                        <a:ext uri="{9D8B030D-6E8A-4147-A177-3AD203B41FA5}">
                          <a16:colId xmlns:a16="http://schemas.microsoft.com/office/drawing/2014/main" val="175854677"/>
                        </a:ext>
                      </a:extLst>
                    </a:gridCol>
                  </a:tblGrid>
                  <a:tr h="604266">
                    <a:tc>
                      <a:txBody>
                        <a:bodyPr/>
                        <a:lstStyle/>
                        <a:p>
                          <a:pPr algn="ctr" fontAlgn="b">
                            <a:lnSpc>
                              <a:spcPct val="115000"/>
                            </a:lnSpc>
                          </a:pPr>
                          <a14:m>
                            <m:oMathPara xmlns:m="http://schemas.openxmlformats.org/officeDocument/2006/math">
                              <m:oMathParaPr>
                                <m:jc m:val="centerGroup"/>
                              </m:oMathParaPr>
                              <m:oMath xmlns:m="http://schemas.openxmlformats.org/officeDocument/2006/math">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𝑐</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f>
                                  <m:f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m:t>
                                    </m:r>
                                  </m:num>
                                  <m:den>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𝑘</m:t>
                                    </m:r>
                                  </m:den>
                                </m:f>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f>
                                  <m:f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𝑘</m:t>
                                    </m:r>
                                  </m:num>
                                  <m:den>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𝑘</m:t>
                                    </m:r>
                                  </m:den>
                                </m:f>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𝐶</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oMath>
                            </m:oMathPara>
                          </a14:m>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1435" marR="51435" marT="0" marB="0">
                        <a:lnL>
                          <a:noFill/>
                        </a:lnL>
                        <a:lnR>
                          <a:noFill/>
                        </a:lnR>
                        <a:lnT>
                          <a:noFill/>
                        </a:lnT>
                        <a:lnB w="12700" cap="flat" cmpd="sng" algn="ctr">
                          <a:no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8520922"/>
                      </a:ext>
                    </a:extLst>
                  </a:tr>
                </a:tbl>
              </a:graphicData>
            </a:graphic>
          </p:graphicFrame>
        </mc:Choice>
        <mc:Fallback xmlns="">
          <p:graphicFrame>
            <p:nvGraphicFramePr>
              <p:cNvPr id="4" name="表 3">
                <a:extLst>
                  <a:ext uri="{FF2B5EF4-FFF2-40B4-BE49-F238E27FC236}">
                    <a16:creationId xmlns:a16="http://schemas.microsoft.com/office/drawing/2014/main" id="{E357ADA1-A89F-FA28-EB3E-7E85AAC0AC16}"/>
                  </a:ext>
                </a:extLst>
              </p:cNvPr>
              <p:cNvGraphicFramePr>
                <a:graphicFrameLocks noGrp="1"/>
              </p:cNvGraphicFramePr>
              <p:nvPr>
                <p:extLst>
                  <p:ext uri="{D42A27DB-BD31-4B8C-83A1-F6EECF244321}">
                    <p14:modId xmlns:p14="http://schemas.microsoft.com/office/powerpoint/2010/main" val="671283582"/>
                  </p:ext>
                </p:extLst>
              </p:nvPr>
            </p:nvGraphicFramePr>
            <p:xfrm>
              <a:off x="2453411" y="2007175"/>
              <a:ext cx="4077111" cy="604266"/>
            </p:xfrm>
            <a:graphic>
              <a:graphicData uri="http://schemas.openxmlformats.org/drawingml/2006/table">
                <a:tbl>
                  <a:tblPr firstRow="1" firstCol="1" bandRow="1"/>
                  <a:tblGrid>
                    <a:gridCol w="4077111">
                      <a:extLst>
                        <a:ext uri="{9D8B030D-6E8A-4147-A177-3AD203B41FA5}">
                          <a16:colId xmlns:a16="http://schemas.microsoft.com/office/drawing/2014/main" val="175854677"/>
                        </a:ext>
                      </a:extLst>
                    </a:gridCol>
                  </a:tblGrid>
                  <a:tr h="604266">
                    <a:tc>
                      <a:txBody>
                        <a:bodyPr/>
                        <a:lstStyle/>
                        <a:p>
                          <a:endParaRPr lang="ja-JP"/>
                        </a:p>
                      </a:txBody>
                      <a:tcPr marL="51435" marR="51435" marT="0" marB="0">
                        <a:lnL>
                          <a:noFill/>
                        </a:lnL>
                        <a:lnR>
                          <a:noFill/>
                        </a:lnR>
                        <a:lnT>
                          <a:noFill/>
                        </a:lnT>
                        <a:lnB w="12700" cap="flat" cmpd="sng" algn="ctr">
                          <a:noFill/>
                          <a:prstDash val="dash"/>
                          <a:round/>
                          <a:headEnd type="none" w="med" len="med"/>
                          <a:tailEnd type="none" w="med" len="med"/>
                        </a:lnB>
                        <a:lnTlToBr w="12700" cmpd="sng">
                          <a:noFill/>
                          <a:prstDash val="solid"/>
                        </a:lnTlToBr>
                        <a:lnBlToTr w="12700" cmpd="sng">
                          <a:noFill/>
                          <a:prstDash val="solid"/>
                        </a:lnBlToTr>
                        <a:blipFill>
                          <a:blip r:embed="rId3"/>
                          <a:stretch>
                            <a:fillRect l="-311" t="-2083" b="-2083"/>
                          </a:stretch>
                        </a:blipFill>
                      </a:tcPr>
                    </a:tc>
                    <a:extLst>
                      <a:ext uri="{0D108BD9-81ED-4DB2-BD59-A6C34878D82A}">
                        <a16:rowId xmlns:a16="http://schemas.microsoft.com/office/drawing/2014/main" val="708520922"/>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 name="表 4">
                <a:extLst>
                  <a:ext uri="{FF2B5EF4-FFF2-40B4-BE49-F238E27FC236}">
                    <a16:creationId xmlns:a16="http://schemas.microsoft.com/office/drawing/2014/main" id="{9369AC54-40D7-B8AF-E788-84F86BA12731}"/>
                  </a:ext>
                </a:extLst>
              </p:cNvPr>
              <p:cNvGraphicFramePr>
                <a:graphicFrameLocks noGrp="1"/>
              </p:cNvGraphicFramePr>
              <p:nvPr>
                <p:extLst>
                  <p:ext uri="{D42A27DB-BD31-4B8C-83A1-F6EECF244321}">
                    <p14:modId xmlns:p14="http://schemas.microsoft.com/office/powerpoint/2010/main" val="2354168222"/>
                  </p:ext>
                </p:extLst>
              </p:nvPr>
            </p:nvGraphicFramePr>
            <p:xfrm>
              <a:off x="1622844" y="4227714"/>
              <a:ext cx="4731929" cy="604266"/>
            </p:xfrm>
            <a:graphic>
              <a:graphicData uri="http://schemas.openxmlformats.org/drawingml/2006/table">
                <a:tbl>
                  <a:tblPr firstRow="1" firstCol="1" bandRow="1"/>
                  <a:tblGrid>
                    <a:gridCol w="4731929">
                      <a:extLst>
                        <a:ext uri="{9D8B030D-6E8A-4147-A177-3AD203B41FA5}">
                          <a16:colId xmlns:a16="http://schemas.microsoft.com/office/drawing/2014/main" val="175854677"/>
                        </a:ext>
                      </a:extLst>
                    </a:gridCol>
                  </a:tblGrid>
                  <a:tr h="604266">
                    <a:tc>
                      <a:txBody>
                        <a:bodyPr/>
                        <a:lstStyle/>
                        <a:p>
                          <a:pPr algn="ctr" fontAlgn="b">
                            <a:lnSpc>
                              <a:spcPct val="115000"/>
                            </a:lnSpc>
                          </a:pPr>
                          <a14:m>
                            <m:oMathPara xmlns:m="http://schemas.openxmlformats.org/officeDocument/2006/math">
                              <m:oMathParaPr>
                                <m:jc m:val="centerGroup"/>
                              </m:oMathParaPr>
                              <m:oMath xmlns:m="http://schemas.openxmlformats.org/officeDocument/2006/math">
                                <m:sSub>
                                  <m:sSubPr>
                                    <m:ctrlPr>
                                      <a:rPr lang="ja-JP" sz="1800" i="1" kern="100"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𝑐</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f>
                                  <m:f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𝑘</m:t>
                                    </m:r>
                                  </m:num>
                                  <m:den>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1+</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𝑘</m:t>
                                    </m:r>
                                  </m:den>
                                </m:f>
                                <m:d>
                                  <m:d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𝐶</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sz="1800" i="1" kern="1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𝑜</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m:t>
                                        </m:r>
                                        <m:r>
                                          <a:rPr lang="en-US" sz="1800" i="1" kern="100">
                                            <a:solidFill>
                                              <a:srgbClr val="000000"/>
                                            </a:solidFill>
                                            <a:effectLst/>
                                            <a:latin typeface="Cambria Math" panose="02040503050406030204" pitchFamily="18" charset="0"/>
                                            <a:ea typeface="ＭＳ 明朝" panose="02020609040205080304" pitchFamily="17" charset="-128"/>
                                            <a:cs typeface="Times New Roman" panose="02020603050405020304" pitchFamily="18" charset="0"/>
                                          </a:rPr>
                                          <m:t>𝑑</m:t>
                                        </m:r>
                                      </m:sub>
                                    </m:sSub>
                                  </m:e>
                                </m:d>
                              </m:oMath>
                            </m:oMathPara>
                          </a14:m>
                          <a:endParaRPr 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1435" marR="51435" marT="0" marB="0">
                        <a:lnL>
                          <a:noFill/>
                        </a:lnL>
                        <a:lnR>
                          <a:noFill/>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3601201930"/>
                      </a:ext>
                    </a:extLst>
                  </a:tr>
                </a:tbl>
              </a:graphicData>
            </a:graphic>
          </p:graphicFrame>
        </mc:Choice>
        <mc:Fallback xmlns="">
          <p:graphicFrame>
            <p:nvGraphicFramePr>
              <p:cNvPr id="5" name="表 4">
                <a:extLst>
                  <a:ext uri="{FF2B5EF4-FFF2-40B4-BE49-F238E27FC236}">
                    <a16:creationId xmlns:a16="http://schemas.microsoft.com/office/drawing/2014/main" id="{9369AC54-40D7-B8AF-E788-84F86BA12731}"/>
                  </a:ext>
                </a:extLst>
              </p:cNvPr>
              <p:cNvGraphicFramePr>
                <a:graphicFrameLocks noGrp="1"/>
              </p:cNvGraphicFramePr>
              <p:nvPr>
                <p:extLst>
                  <p:ext uri="{D42A27DB-BD31-4B8C-83A1-F6EECF244321}">
                    <p14:modId xmlns:p14="http://schemas.microsoft.com/office/powerpoint/2010/main" val="2354168222"/>
                  </p:ext>
                </p:extLst>
              </p:nvPr>
            </p:nvGraphicFramePr>
            <p:xfrm>
              <a:off x="1622844" y="4227714"/>
              <a:ext cx="4731929" cy="604266"/>
            </p:xfrm>
            <a:graphic>
              <a:graphicData uri="http://schemas.openxmlformats.org/drawingml/2006/table">
                <a:tbl>
                  <a:tblPr firstRow="1" firstCol="1" bandRow="1"/>
                  <a:tblGrid>
                    <a:gridCol w="4731929">
                      <a:extLst>
                        <a:ext uri="{9D8B030D-6E8A-4147-A177-3AD203B41FA5}">
                          <a16:colId xmlns:a16="http://schemas.microsoft.com/office/drawing/2014/main" val="175854677"/>
                        </a:ext>
                      </a:extLst>
                    </a:gridCol>
                  </a:tblGrid>
                  <a:tr h="604266">
                    <a:tc>
                      <a:txBody>
                        <a:bodyPr/>
                        <a:lstStyle/>
                        <a:p>
                          <a:endParaRPr lang="ja-JP"/>
                        </a:p>
                      </a:txBody>
                      <a:tcPr marL="51435" marR="51435" marT="0" marB="0">
                        <a:lnL>
                          <a:noFill/>
                        </a:lnL>
                        <a:lnR>
                          <a:noFill/>
                        </a:lnR>
                        <a:lnT w="12700" cap="flat" cmpd="sng" algn="ctr">
                          <a:noFill/>
                          <a:prstDash val="dash"/>
                          <a:round/>
                          <a:headEnd type="none" w="med" len="med"/>
                          <a:tailEnd type="none" w="med" len="med"/>
                        </a:lnT>
                        <a:lnB>
                          <a:noFill/>
                        </a:lnB>
                        <a:lnTlToBr w="12700" cmpd="sng">
                          <a:noFill/>
                          <a:prstDash val="solid"/>
                        </a:lnTlToBr>
                        <a:lnBlToTr w="12700" cmpd="sng">
                          <a:noFill/>
                          <a:prstDash val="solid"/>
                        </a:lnBlToTr>
                        <a:blipFill>
                          <a:blip r:embed="rId4"/>
                          <a:stretch>
                            <a:fillRect b="-2041"/>
                          </a:stretch>
                        </a:blipFill>
                      </a:tcPr>
                    </a:tc>
                    <a:extLst>
                      <a:ext uri="{0D108BD9-81ED-4DB2-BD59-A6C34878D82A}">
                        <a16:rowId xmlns:a16="http://schemas.microsoft.com/office/drawing/2014/main" val="3601201930"/>
                      </a:ext>
                    </a:extLst>
                  </a:tr>
                </a:tbl>
              </a:graphicData>
            </a:graphic>
          </p:graphicFrame>
        </mc:Fallback>
      </mc:AlternateContent>
      <p:grpSp>
        <p:nvGrpSpPr>
          <p:cNvPr id="10" name="グループ化 9">
            <a:extLst>
              <a:ext uri="{FF2B5EF4-FFF2-40B4-BE49-F238E27FC236}">
                <a16:creationId xmlns:a16="http://schemas.microsoft.com/office/drawing/2014/main" id="{4B25B380-E971-933B-7CA4-AC3397475440}"/>
              </a:ext>
            </a:extLst>
          </p:cNvPr>
          <p:cNvGrpSpPr/>
          <p:nvPr/>
        </p:nvGrpSpPr>
        <p:grpSpPr>
          <a:xfrm>
            <a:off x="530779" y="3696317"/>
            <a:ext cx="8321255" cy="1694569"/>
            <a:chOff x="1054783" y="2786084"/>
            <a:chExt cx="11095006" cy="2259425"/>
          </a:xfrm>
        </p:grpSpPr>
        <p:sp>
          <p:nvSpPr>
            <p:cNvPr id="6" name="正方形/長方形 5">
              <a:extLst>
                <a:ext uri="{FF2B5EF4-FFF2-40B4-BE49-F238E27FC236}">
                  <a16:creationId xmlns:a16="http://schemas.microsoft.com/office/drawing/2014/main" id="{CC2E6151-22D2-D922-6DD1-AA0BF9F6C6B9}"/>
                </a:ext>
              </a:extLst>
            </p:cNvPr>
            <p:cNvSpPr/>
            <p:nvPr/>
          </p:nvSpPr>
          <p:spPr>
            <a:xfrm>
              <a:off x="6027169" y="3602555"/>
              <a:ext cx="1940561" cy="599440"/>
            </a:xfrm>
            <a:prstGeom prst="rect">
              <a:avLst/>
            </a:prstGeom>
            <a:no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mc:AlternateContent xmlns:mc="http://schemas.openxmlformats.org/markup-compatibility/2006" xmlns:a14="http://schemas.microsoft.com/office/drawing/2010/main">
          <mc:Choice Requires="a14">
            <p:sp>
              <p:nvSpPr>
                <p:cNvPr id="7" name="吹き出し: 折線 (枠なし) 6">
                  <a:extLst>
                    <a:ext uri="{FF2B5EF4-FFF2-40B4-BE49-F238E27FC236}">
                      <a16:creationId xmlns:a16="http://schemas.microsoft.com/office/drawing/2014/main" id="{824F7D97-B5E4-CADC-26DF-C1D4C5DB8327}"/>
                    </a:ext>
                  </a:extLst>
                </p:cNvPr>
                <p:cNvSpPr/>
                <p:nvPr/>
              </p:nvSpPr>
              <p:spPr>
                <a:xfrm>
                  <a:off x="6336365" y="4415589"/>
                  <a:ext cx="5813424" cy="629920"/>
                </a:xfrm>
                <a:prstGeom prst="callout2">
                  <a:avLst>
                    <a:gd name="adj1" fmla="val 17853"/>
                    <a:gd name="adj2" fmla="val 1600"/>
                    <a:gd name="adj3" fmla="val 17743"/>
                    <a:gd name="adj4" fmla="val -5245"/>
                    <a:gd name="adj5" fmla="val -20689"/>
                    <a:gd name="adj6" fmla="val -1596"/>
                  </a:avLst>
                </a:prstGeom>
                <a:no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最大支払意思額</a:t>
                  </a:r>
                  <a14:m>
                    <m:oMath xmlns:m="http://schemas.openxmlformats.org/officeDocument/2006/math">
                      <m:sSub>
                        <m:sSubPr>
                          <m:ctrlPr>
                            <a:rPr lang="ja-JP" altLang="ja-JP" sz="1800" i="1" kern="100">
                              <a:solidFill>
                                <a:srgbClr val="020279"/>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𝐶</m:t>
                          </m:r>
                        </m:e>
                        <m:sub>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𝑜</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𝑑</m:t>
                          </m:r>
                        </m:sub>
                      </m:sSub>
                    </m:oMath>
                  </a14:m>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と限界費用</a:t>
                  </a:r>
                  <a14:m>
                    <m:oMath xmlns:m="http://schemas.openxmlformats.org/officeDocument/2006/math">
                      <m:sSub>
                        <m:sSubPr>
                          <m:ctrlPr>
                            <a:rPr lang="ja-JP" altLang="ja-JP" sz="1800" i="1" kern="100">
                              <a:solidFill>
                                <a:srgbClr val="020279"/>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𝑜</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𝑑</m:t>
                          </m:r>
                        </m:sub>
                      </m:sSub>
                    </m:oMath>
                  </a14:m>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の差</a:t>
                  </a: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金銭的最大支払意思額</a:t>
                  </a:r>
                </a:p>
              </p:txBody>
            </p:sp>
          </mc:Choice>
          <mc:Fallback xmlns="">
            <p:sp>
              <p:nvSpPr>
                <p:cNvPr id="7" name="吹き出し: 折線 (枠なし) 6">
                  <a:extLst>
                    <a:ext uri="{FF2B5EF4-FFF2-40B4-BE49-F238E27FC236}">
                      <a16:creationId xmlns:a16="http://schemas.microsoft.com/office/drawing/2014/main" id="{824F7D97-B5E4-CADC-26DF-C1D4C5DB8327}"/>
                    </a:ext>
                  </a:extLst>
                </p:cNvPr>
                <p:cNvSpPr>
                  <a:spLocks noRot="1" noChangeAspect="1" noMove="1" noResize="1" noEditPoints="1" noAdjustHandles="1" noChangeArrowheads="1" noChangeShapeType="1" noTextEdit="1"/>
                </p:cNvSpPr>
                <p:nvPr/>
              </p:nvSpPr>
              <p:spPr>
                <a:xfrm>
                  <a:off x="6336365" y="4415589"/>
                  <a:ext cx="5813424" cy="629920"/>
                </a:xfrm>
                <a:prstGeom prst="callout2">
                  <a:avLst>
                    <a:gd name="adj1" fmla="val 17853"/>
                    <a:gd name="adj2" fmla="val 1600"/>
                    <a:gd name="adj3" fmla="val 17743"/>
                    <a:gd name="adj4" fmla="val -5245"/>
                    <a:gd name="adj5" fmla="val -20689"/>
                    <a:gd name="adj6" fmla="val -1596"/>
                  </a:avLst>
                </a:prstGeom>
                <a:blipFill>
                  <a:blip r:embed="rId5"/>
                  <a:stretch>
                    <a:fillRect r="-1332353" b="-268182"/>
                  </a:stretch>
                </a:blipFill>
                <a:ln w="19050">
                  <a:solidFill>
                    <a:srgbClr val="3E1586"/>
                  </a:solidFill>
                </a:ln>
              </p:spPr>
              <p:txBody>
                <a:bodyPr/>
                <a:lstStyle/>
                <a:p>
                  <a:r>
                    <a:rPr lang="ja-JP" altLang="en-US">
                      <a:noFill/>
                    </a:rPr>
                    <a:t> </a:t>
                  </a:r>
                </a:p>
              </p:txBody>
            </p:sp>
          </mc:Fallback>
        </mc:AlternateContent>
        <p:sp>
          <p:nvSpPr>
            <p:cNvPr id="8" name="正方形/長方形 7">
              <a:extLst>
                <a:ext uri="{FF2B5EF4-FFF2-40B4-BE49-F238E27FC236}">
                  <a16:creationId xmlns:a16="http://schemas.microsoft.com/office/drawing/2014/main" id="{272E2AC4-07A4-069B-91A7-C9F2FDD11290}"/>
                </a:ext>
              </a:extLst>
            </p:cNvPr>
            <p:cNvSpPr/>
            <p:nvPr/>
          </p:nvSpPr>
          <p:spPr>
            <a:xfrm>
              <a:off x="3168220" y="3604246"/>
              <a:ext cx="1775453" cy="599440"/>
            </a:xfrm>
            <a:prstGeom prst="rect">
              <a:avLst/>
            </a:prstGeom>
            <a:no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mc:AlternateContent xmlns:mc="http://schemas.openxmlformats.org/markup-compatibility/2006" xmlns:a14="http://schemas.microsoft.com/office/drawing/2010/main">
          <mc:Choice Requires="a14">
            <p:sp>
              <p:nvSpPr>
                <p:cNvPr id="9" name="吹き出し: 折線 (枠なし) 8">
                  <a:extLst>
                    <a:ext uri="{FF2B5EF4-FFF2-40B4-BE49-F238E27FC236}">
                      <a16:creationId xmlns:a16="http://schemas.microsoft.com/office/drawing/2014/main" id="{9B9A59C4-FAE3-0C9F-51F1-D252F3099974}"/>
                    </a:ext>
                  </a:extLst>
                </p:cNvPr>
                <p:cNvSpPr/>
                <p:nvPr/>
              </p:nvSpPr>
              <p:spPr>
                <a:xfrm>
                  <a:off x="1054783" y="2786084"/>
                  <a:ext cx="5597654" cy="629920"/>
                </a:xfrm>
                <a:prstGeom prst="callout2">
                  <a:avLst>
                    <a:gd name="adj1" fmla="val 94168"/>
                    <a:gd name="adj2" fmla="val 29652"/>
                    <a:gd name="adj3" fmla="val 149292"/>
                    <a:gd name="adj4" fmla="val 29649"/>
                    <a:gd name="adj5" fmla="val 172383"/>
                    <a:gd name="adj6" fmla="val 34293"/>
                  </a:avLst>
                </a:prstGeom>
                <a:noFill/>
                <a:ln w="19050">
                  <a:solidFill>
                    <a:srgbClr val="3E158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一般化支払額</a:t>
                  </a:r>
                  <a14:m>
                    <m:oMath xmlns:m="http://schemas.openxmlformats.org/officeDocument/2006/math">
                      <m:sSub>
                        <m:sSubPr>
                          <m:ctrlPr>
                            <a:rPr lang="ja-JP" altLang="ja-JP" sz="1800" i="1" kern="100">
                              <a:solidFill>
                                <a:srgbClr val="020279"/>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𝑐</m:t>
                          </m:r>
                        </m:e>
                        <m:sub>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𝑜</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𝑑</m:t>
                          </m:r>
                        </m:sub>
                      </m:sSub>
                    </m:oMath>
                  </a14:m>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と限界費用</a:t>
                  </a:r>
                  <a14:m>
                    <m:oMath xmlns:m="http://schemas.openxmlformats.org/officeDocument/2006/math">
                      <m:sSub>
                        <m:sSubPr>
                          <m:ctrlPr>
                            <a:rPr lang="ja-JP" altLang="ja-JP" sz="1800" i="1" kern="100">
                              <a:solidFill>
                                <a:srgbClr val="020279"/>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𝑜</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800" i="1"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𝑑</m:t>
                          </m:r>
                        </m:sub>
                      </m:sSub>
                    </m:oMath>
                  </a14:m>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の差</a:t>
                  </a:r>
                  <a:br>
                    <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 </a:t>
                  </a:r>
                  <a:r>
                    <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a:t>
                  </a:r>
                </a:p>
              </p:txBody>
            </p:sp>
          </mc:Choice>
          <mc:Fallback xmlns="">
            <p:sp>
              <p:nvSpPr>
                <p:cNvPr id="9" name="吹き出し: 折線 (枠なし) 8">
                  <a:extLst>
                    <a:ext uri="{FF2B5EF4-FFF2-40B4-BE49-F238E27FC236}">
                      <a16:creationId xmlns:a16="http://schemas.microsoft.com/office/drawing/2014/main" id="{9B9A59C4-FAE3-0C9F-51F1-D252F3099974}"/>
                    </a:ext>
                  </a:extLst>
                </p:cNvPr>
                <p:cNvSpPr>
                  <a:spLocks noRot="1" noChangeAspect="1" noMove="1" noResize="1" noEditPoints="1" noAdjustHandles="1" noChangeArrowheads="1" noChangeShapeType="1" noTextEdit="1"/>
                </p:cNvSpPr>
                <p:nvPr/>
              </p:nvSpPr>
              <p:spPr>
                <a:xfrm>
                  <a:off x="1054783" y="2786084"/>
                  <a:ext cx="5597654" cy="629920"/>
                </a:xfrm>
                <a:prstGeom prst="callout2">
                  <a:avLst>
                    <a:gd name="adj1" fmla="val 94168"/>
                    <a:gd name="adj2" fmla="val 29652"/>
                    <a:gd name="adj3" fmla="val 149292"/>
                    <a:gd name="adj4" fmla="val 29649"/>
                    <a:gd name="adj5" fmla="val 172383"/>
                    <a:gd name="adj6" fmla="val 34293"/>
                  </a:avLst>
                </a:prstGeom>
                <a:blipFill>
                  <a:blip r:embed="rId6"/>
                  <a:stretch>
                    <a:fillRect l="-560870" t="-139024" r="-1252174"/>
                  </a:stretch>
                </a:blipFill>
                <a:ln w="19050">
                  <a:solidFill>
                    <a:srgbClr val="3E1586"/>
                  </a:solidFill>
                </a:ln>
              </p:spPr>
              <p:txBody>
                <a:bodyPr/>
                <a:lstStyle/>
                <a:p>
                  <a:r>
                    <a:rPr lang="ja-JP" altLang="en-US">
                      <a:noFill/>
                    </a:rPr>
                    <a:t> </a:t>
                  </a:r>
                </a:p>
              </p:txBody>
            </p:sp>
          </mc:Fallback>
        </mc:AlternateContent>
      </p:grpSp>
      <p:sp>
        <p:nvSpPr>
          <p:cNvPr id="14" name="二等辺三角形 13">
            <a:extLst>
              <a:ext uri="{FF2B5EF4-FFF2-40B4-BE49-F238E27FC236}">
                <a16:creationId xmlns:a16="http://schemas.microsoft.com/office/drawing/2014/main" id="{41611ED0-6FED-F923-278F-A8C2B80698DA}"/>
              </a:ext>
            </a:extLst>
          </p:cNvPr>
          <p:cNvSpPr/>
          <p:nvPr/>
        </p:nvSpPr>
        <p:spPr>
          <a:xfrm rot="10800000">
            <a:off x="3688972" y="2693507"/>
            <a:ext cx="1605988" cy="261552"/>
          </a:xfrm>
          <a:prstGeom prst="triangle">
            <a:avLst>
              <a:gd name="adj" fmla="val 50000"/>
            </a:avLst>
          </a:prstGeom>
          <a:solidFill>
            <a:srgbClr val="3E158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5" name="正方形/長方形 14">
            <a:extLst>
              <a:ext uri="{FF2B5EF4-FFF2-40B4-BE49-F238E27FC236}">
                <a16:creationId xmlns:a16="http://schemas.microsoft.com/office/drawing/2014/main" id="{08AD6262-404F-ABEA-9409-17417230BAC4}"/>
              </a:ext>
            </a:extLst>
          </p:cNvPr>
          <p:cNvSpPr/>
          <p:nvPr/>
        </p:nvSpPr>
        <p:spPr>
          <a:xfrm>
            <a:off x="741726" y="5401487"/>
            <a:ext cx="7742740" cy="47244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950" u="sng" dirty="0">
                <a:solidFill>
                  <a:schemeClr val="accent2">
                    <a:lumMod val="75000"/>
                  </a:schemeClr>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金銭的運賃は金銭的最大支払意思額に比例して賦課される</a:t>
            </a:r>
          </a:p>
        </p:txBody>
      </p:sp>
      <mc:AlternateContent xmlns:mc="http://schemas.openxmlformats.org/markup-compatibility/2006" xmlns:a14="http://schemas.microsoft.com/office/drawing/2010/main">
        <mc:Choice Requires="a14">
          <p:sp>
            <p:nvSpPr>
              <p:cNvPr id="2" name="正方形/長方形 1">
                <a:extLst>
                  <a:ext uri="{FF2B5EF4-FFF2-40B4-BE49-F238E27FC236}">
                    <a16:creationId xmlns:a16="http://schemas.microsoft.com/office/drawing/2014/main" id="{BE1F1954-70EE-8B1D-4AB6-50480720F82B}"/>
                  </a:ext>
                </a:extLst>
              </p:cNvPr>
              <p:cNvSpPr/>
              <p:nvPr/>
            </p:nvSpPr>
            <p:spPr>
              <a:xfrm>
                <a:off x="1753373" y="3020330"/>
                <a:ext cx="6354591" cy="424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u="sng"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限界費用</a:t>
                </a:r>
                <a14:m>
                  <m:oMath xmlns:m="http://schemas.openxmlformats.org/officeDocument/2006/math">
                    <m:sSub>
                      <m:sSubPr>
                        <m:ctrlPr>
                          <a:rPr lang="ja-JP" altLang="ja-JP" sz="1800" i="1" u="sng" kern="100">
                            <a:solidFill>
                              <a:srgbClr val="020279"/>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u="sng"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𝑀𝑉</m:t>
                        </m:r>
                      </m:e>
                      <m:sub>
                        <m:r>
                          <a:rPr lang="en-US" altLang="ja-JP" sz="1800" i="1" u="sng"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𝑜</m:t>
                        </m:r>
                        <m:r>
                          <a:rPr lang="en-US" altLang="ja-JP" sz="1800" i="1" u="sng"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800" i="1" u="sng" kern="100">
                            <a:solidFill>
                              <a:srgbClr val="020279"/>
                            </a:solidFill>
                            <a:latin typeface="Cambria Math" panose="02040503050406030204" pitchFamily="18" charset="0"/>
                            <a:ea typeface="ＭＳ 明朝" panose="02020609040205080304" pitchFamily="17" charset="-128"/>
                            <a:cs typeface="Times New Roman" panose="02020603050405020304" pitchFamily="18" charset="0"/>
                          </a:rPr>
                          <m:t>𝑑</m:t>
                        </m:r>
                      </m:sub>
                    </m:sSub>
                  </m:oMath>
                </a14:m>
                <a:r>
                  <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と</a:t>
                </a:r>
                <a:r>
                  <a:rPr lang="ja-JP" altLang="en-US" sz="18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して，時間的な利用者の負担を考慮すると</a:t>
                </a: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sz="18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en-US" altLang="ja-JP" sz="1800" u="sng"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a:t>
                </a:r>
                <a:r>
                  <a:rPr lang="ja-JP" altLang="en-US" sz="1800" u="sng"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トリップ当たり所要時間＆乗</a:t>
                </a:r>
                <a:r>
                  <a:rPr lang="ja-JP" altLang="en-US" sz="1800" u="sng">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継抵抗</a:t>
                </a:r>
                <a:r>
                  <a:rPr lang="ja-JP" altLang="en-US" sz="180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en-US" altLang="ja-JP"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mc:Choice>
        <mc:Fallback xmlns="">
          <p:sp>
            <p:nvSpPr>
              <p:cNvPr id="2" name="正方形/長方形 1">
                <a:extLst>
                  <a:ext uri="{FF2B5EF4-FFF2-40B4-BE49-F238E27FC236}">
                    <a16:creationId xmlns:a16="http://schemas.microsoft.com/office/drawing/2014/main" id="{BE1F1954-70EE-8B1D-4AB6-50480720F82B}"/>
                  </a:ext>
                </a:extLst>
              </p:cNvPr>
              <p:cNvSpPr>
                <a:spLocks noRot="1" noChangeAspect="1" noMove="1" noResize="1" noEditPoints="1" noAdjustHandles="1" noChangeArrowheads="1" noChangeShapeType="1" noTextEdit="1"/>
              </p:cNvSpPr>
              <p:nvPr/>
            </p:nvSpPr>
            <p:spPr>
              <a:xfrm>
                <a:off x="1753373" y="3020330"/>
                <a:ext cx="6354591" cy="424988"/>
              </a:xfrm>
              <a:prstGeom prst="rect">
                <a:avLst/>
              </a:prstGeom>
              <a:blipFill>
                <a:blip r:embed="rId7"/>
                <a:stretch>
                  <a:fillRect t="-31429" b="-45714"/>
                </a:stretch>
              </a:blipFill>
              <a:ln>
                <a:noFill/>
              </a:ln>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3D03A276-68C2-0F27-D387-967648744C96}"/>
              </a:ext>
            </a:extLst>
          </p:cNvPr>
          <p:cNvSpPr txBox="1"/>
          <p:nvPr/>
        </p:nvSpPr>
        <p:spPr>
          <a:xfrm>
            <a:off x="6354773" y="1961788"/>
            <a:ext cx="2262158" cy="646331"/>
          </a:xfrm>
          <a:prstGeom prst="rect">
            <a:avLst/>
          </a:prstGeom>
          <a:noFill/>
        </p:spPr>
        <p:txBody>
          <a:bodyPr wrap="none" rtlCol="0">
            <a:spAutoFit/>
          </a:bodyPr>
          <a:lstStyle/>
          <a:p>
            <a:r>
              <a:rPr lang="ja-JP" altLang="en-US" sz="1800"/>
              <a:t>社会的総余剰最大化</a:t>
            </a:r>
            <a:endParaRPr lang="en-US" altLang="ja-JP" sz="1800" dirty="0"/>
          </a:p>
          <a:p>
            <a:r>
              <a:rPr lang="ja-JP" altLang="en-US" sz="1800"/>
              <a:t>＝死荷重の最小化</a:t>
            </a:r>
          </a:p>
        </p:txBody>
      </p:sp>
      <p:sp>
        <p:nvSpPr>
          <p:cNvPr id="19" name="スライド番号プレースホルダー 5">
            <a:extLst>
              <a:ext uri="{FF2B5EF4-FFF2-40B4-BE49-F238E27FC236}">
                <a16:creationId xmlns:a16="http://schemas.microsoft.com/office/drawing/2014/main" id="{5651C23A-1BDE-7AAE-FC8F-6031A63BCFD1}"/>
              </a:ext>
            </a:extLst>
          </p:cNvPr>
          <p:cNvSpPr txBox="1">
            <a:spLocks/>
          </p:cNvSpPr>
          <p:nvPr/>
        </p:nvSpPr>
        <p:spPr bwMode="auto">
          <a:xfrm>
            <a:off x="4806247" y="6343980"/>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kumimoji="0" sz="2400" kern="1200">
                <a:solidFill>
                  <a:schemeClr val="folHlink"/>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fld id="{43745D1C-21E8-0B48-AB47-5761836E0A2C}" type="slidenum">
              <a:rPr lang="ja-JP" altLang="en-US" smtClean="0">
                <a:solidFill>
                  <a:schemeClr val="bg2"/>
                </a:solidFill>
              </a:rPr>
              <a:pPr/>
              <a:t>51</a:t>
            </a:fld>
            <a:endParaRPr lang="ja-JP" altLang="en-US">
              <a:solidFill>
                <a:schemeClr val="bg2"/>
              </a:solidFill>
            </a:endParaRPr>
          </a:p>
        </p:txBody>
      </p:sp>
    </p:spTree>
    <p:extLst>
      <p:ext uri="{BB962C8B-B14F-4D97-AF65-F5344CB8AC3E}">
        <p14:creationId xmlns:p14="http://schemas.microsoft.com/office/powerpoint/2010/main" val="3953304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5C4AF7C-0605-90FA-5827-EDB0056FBA2A}"/>
              </a:ext>
            </a:extLst>
          </p:cNvPr>
          <p:cNvPicPr>
            <a:picLocks noChangeAspect="1"/>
          </p:cNvPicPr>
          <p:nvPr/>
        </p:nvPicPr>
        <p:blipFill>
          <a:blip r:embed="rId2"/>
          <a:stretch>
            <a:fillRect/>
          </a:stretch>
        </p:blipFill>
        <p:spPr>
          <a:xfrm>
            <a:off x="292124" y="2321407"/>
            <a:ext cx="8733378" cy="2617832"/>
          </a:xfrm>
          <a:prstGeom prst="rect">
            <a:avLst/>
          </a:prstGeom>
        </p:spPr>
      </p:pic>
      <p:sp>
        <p:nvSpPr>
          <p:cNvPr id="3" name="タイトル 2">
            <a:extLst>
              <a:ext uri="{FF2B5EF4-FFF2-40B4-BE49-F238E27FC236}">
                <a16:creationId xmlns:a16="http://schemas.microsoft.com/office/drawing/2014/main" id="{4B273382-46F9-207D-0F02-FDF68A3F958C}"/>
              </a:ext>
            </a:extLst>
          </p:cNvPr>
          <p:cNvSpPr>
            <a:spLocks noGrp="1"/>
          </p:cNvSpPr>
          <p:nvPr>
            <p:ph type="title"/>
          </p:nvPr>
        </p:nvSpPr>
        <p:spPr>
          <a:xfrm>
            <a:off x="206009" y="704711"/>
            <a:ext cx="8535035" cy="994172"/>
          </a:xfrm>
        </p:spPr>
        <p:txBody>
          <a:bodyPr>
            <a:normAutofit fontScale="90000"/>
          </a:bodyPr>
          <a:lstStyle/>
          <a:p>
            <a:r>
              <a:rPr lang="en-US" altLang="ja-JP" sz="3200" dirty="0">
                <a:latin typeface="+mj-ea"/>
              </a:rPr>
              <a:t>(1)</a:t>
            </a:r>
            <a:r>
              <a:rPr lang="ja-JP" altLang="en-US" sz="3200">
                <a:latin typeface="+mj-ea"/>
              </a:rPr>
              <a:t>最大</a:t>
            </a:r>
            <a:r>
              <a:rPr lang="ja-JP" altLang="en-US" sz="3200" dirty="0">
                <a:latin typeface="+mj-ea"/>
              </a:rPr>
              <a:t>需要</a:t>
            </a:r>
            <a:r>
              <a:rPr kumimoji="1" lang="ja-JP" altLang="en-US" sz="3200" dirty="0">
                <a:latin typeface="+mj-ea"/>
              </a:rPr>
              <a:t>規模</a:t>
            </a:r>
            <a:r>
              <a:rPr kumimoji="1" lang="ja-JP" altLang="en-US" sz="3200">
                <a:latin typeface="+mj-ea"/>
              </a:rPr>
              <a:t>に応じて</a:t>
            </a:r>
            <a:br>
              <a:rPr kumimoji="1" lang="en-US" altLang="ja-JP" sz="3200" dirty="0">
                <a:latin typeface="+mj-ea"/>
              </a:rPr>
            </a:br>
            <a:r>
              <a:rPr kumimoji="1" lang="ja-JP" altLang="en-US" sz="3200">
                <a:latin typeface="+mj-ea"/>
              </a:rPr>
              <a:t>　　最適</a:t>
            </a:r>
            <a:r>
              <a:rPr kumimoji="1" lang="en-US" altLang="ja-JP" sz="3200" dirty="0">
                <a:latin typeface="+mj-ea"/>
              </a:rPr>
              <a:t>NW</a:t>
            </a:r>
            <a:r>
              <a:rPr kumimoji="1" lang="ja-JP" altLang="en-US" sz="3200">
                <a:latin typeface="+mj-ea"/>
              </a:rPr>
              <a:t>の形状は異なる</a:t>
            </a:r>
            <a:endParaRPr kumimoji="1" lang="ja-JP" altLang="en-US" sz="3200" dirty="0">
              <a:latin typeface="+mj-ea"/>
            </a:endParaRPr>
          </a:p>
        </p:txBody>
      </p:sp>
      <p:sp>
        <p:nvSpPr>
          <p:cNvPr id="2" name="正方形/長方形 1">
            <a:extLst>
              <a:ext uri="{FF2B5EF4-FFF2-40B4-BE49-F238E27FC236}">
                <a16:creationId xmlns:a16="http://schemas.microsoft.com/office/drawing/2014/main" id="{2EE80AB1-FAA6-6CF4-ABC7-90B005E1FB60}"/>
              </a:ext>
            </a:extLst>
          </p:cNvPr>
          <p:cNvSpPr/>
          <p:nvPr/>
        </p:nvSpPr>
        <p:spPr>
          <a:xfrm>
            <a:off x="206009" y="2497536"/>
            <a:ext cx="1028700" cy="1643050"/>
          </a:xfrm>
          <a:prstGeom prst="rect">
            <a:avLst/>
          </a:prstGeom>
          <a:solidFill>
            <a:schemeClr val="accent2">
              <a:lumMod val="20000"/>
              <a:lumOff val="80000"/>
              <a:alpha val="2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5" name="正方形/長方形 4">
            <a:extLst>
              <a:ext uri="{FF2B5EF4-FFF2-40B4-BE49-F238E27FC236}">
                <a16:creationId xmlns:a16="http://schemas.microsoft.com/office/drawing/2014/main" id="{A011F66F-F9FE-349C-83E2-241C7B0CEA3B}"/>
              </a:ext>
            </a:extLst>
          </p:cNvPr>
          <p:cNvSpPr/>
          <p:nvPr/>
        </p:nvSpPr>
        <p:spPr>
          <a:xfrm>
            <a:off x="3525937" y="2497537"/>
            <a:ext cx="1028700" cy="1643050"/>
          </a:xfrm>
          <a:prstGeom prst="rect">
            <a:avLst/>
          </a:prstGeom>
          <a:solidFill>
            <a:schemeClr val="accent2">
              <a:lumMod val="20000"/>
              <a:lumOff val="80000"/>
              <a:alpha val="2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正方形/長方形 5">
            <a:extLst>
              <a:ext uri="{FF2B5EF4-FFF2-40B4-BE49-F238E27FC236}">
                <a16:creationId xmlns:a16="http://schemas.microsoft.com/office/drawing/2014/main" id="{167A31C3-7B87-AEAF-2AFB-C65738324C7B}"/>
              </a:ext>
            </a:extLst>
          </p:cNvPr>
          <p:cNvSpPr/>
          <p:nvPr/>
        </p:nvSpPr>
        <p:spPr>
          <a:xfrm>
            <a:off x="6960398" y="2497536"/>
            <a:ext cx="1028700" cy="1643050"/>
          </a:xfrm>
          <a:prstGeom prst="rect">
            <a:avLst/>
          </a:prstGeom>
          <a:solidFill>
            <a:schemeClr val="accent2">
              <a:lumMod val="20000"/>
              <a:lumOff val="80000"/>
              <a:alpha val="2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800" dirty="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 name="正方形/長方形 7">
            <a:extLst>
              <a:ext uri="{FF2B5EF4-FFF2-40B4-BE49-F238E27FC236}">
                <a16:creationId xmlns:a16="http://schemas.microsoft.com/office/drawing/2014/main" id="{E0319EE1-FD8A-87AD-6F29-E8E046420BD4}"/>
              </a:ext>
            </a:extLst>
          </p:cNvPr>
          <p:cNvSpPr/>
          <p:nvPr/>
        </p:nvSpPr>
        <p:spPr>
          <a:xfrm>
            <a:off x="206009" y="2249046"/>
            <a:ext cx="1067765" cy="200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例</a:t>
            </a:r>
            <a:r>
              <a:rPr lang="ja-JP" altLang="en-US"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①</a:t>
            </a:r>
          </a:p>
        </p:txBody>
      </p:sp>
      <p:sp>
        <p:nvSpPr>
          <p:cNvPr id="9" name="正方形/長方形 8">
            <a:extLst>
              <a:ext uri="{FF2B5EF4-FFF2-40B4-BE49-F238E27FC236}">
                <a16:creationId xmlns:a16="http://schemas.microsoft.com/office/drawing/2014/main" id="{BB0FD435-898A-9679-4F34-BAF2B661B4C2}"/>
              </a:ext>
            </a:extLst>
          </p:cNvPr>
          <p:cNvSpPr/>
          <p:nvPr/>
        </p:nvSpPr>
        <p:spPr>
          <a:xfrm>
            <a:off x="3486872" y="2249339"/>
            <a:ext cx="1067765" cy="200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例</a:t>
            </a:r>
            <a:r>
              <a:rPr lang="ja-JP" altLang="en-US"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②</a:t>
            </a:r>
          </a:p>
        </p:txBody>
      </p:sp>
      <p:sp>
        <p:nvSpPr>
          <p:cNvPr id="10" name="正方形/長方形 9">
            <a:extLst>
              <a:ext uri="{FF2B5EF4-FFF2-40B4-BE49-F238E27FC236}">
                <a16:creationId xmlns:a16="http://schemas.microsoft.com/office/drawing/2014/main" id="{4B902CBC-BCB9-131B-0FE9-5A111DCC5034}"/>
              </a:ext>
            </a:extLst>
          </p:cNvPr>
          <p:cNvSpPr/>
          <p:nvPr/>
        </p:nvSpPr>
        <p:spPr>
          <a:xfrm>
            <a:off x="6921333" y="2261186"/>
            <a:ext cx="1067765" cy="200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180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例</a:t>
            </a:r>
            <a:r>
              <a:rPr lang="ja-JP" altLang="en-US" sz="1800" dirty="0">
                <a:solidFill>
                  <a:schemeClr val="accent2">
                    <a:lumMod val="75000"/>
                  </a:schemeClr>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③</a:t>
            </a:r>
          </a:p>
        </p:txBody>
      </p:sp>
      <p:sp>
        <p:nvSpPr>
          <p:cNvPr id="4" name="正方形/長方形 3">
            <a:extLst>
              <a:ext uri="{FF2B5EF4-FFF2-40B4-BE49-F238E27FC236}">
                <a16:creationId xmlns:a16="http://schemas.microsoft.com/office/drawing/2014/main" id="{43B70602-D369-3D94-A49D-F3E2588DD5A6}"/>
              </a:ext>
            </a:extLst>
          </p:cNvPr>
          <p:cNvSpPr/>
          <p:nvPr/>
        </p:nvSpPr>
        <p:spPr>
          <a:xfrm>
            <a:off x="5436870" y="4657299"/>
            <a:ext cx="2722988" cy="2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ja-JP"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破線：最低運行頻度で運行</a:t>
            </a:r>
          </a:p>
        </p:txBody>
      </p:sp>
      <p:sp>
        <p:nvSpPr>
          <p:cNvPr id="13" name="スライド番号プレースホルダー 5">
            <a:extLst>
              <a:ext uri="{FF2B5EF4-FFF2-40B4-BE49-F238E27FC236}">
                <a16:creationId xmlns:a16="http://schemas.microsoft.com/office/drawing/2014/main" id="{1B69335D-99BB-4AA9-5AE0-A2310A5172DC}"/>
              </a:ext>
            </a:extLst>
          </p:cNvPr>
          <p:cNvSpPr txBox="1">
            <a:spLocks/>
          </p:cNvSpPr>
          <p:nvPr/>
        </p:nvSpPr>
        <p:spPr bwMode="auto">
          <a:xfrm>
            <a:off x="4862345" y="6400800"/>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kumimoji="0" sz="2400" kern="1200">
                <a:solidFill>
                  <a:schemeClr val="folHlink"/>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fld id="{43745D1C-21E8-0B48-AB47-5761836E0A2C}" type="slidenum">
              <a:rPr lang="ja-JP" altLang="en-US" smtClean="0">
                <a:solidFill>
                  <a:schemeClr val="bg2"/>
                </a:solidFill>
              </a:rPr>
              <a:pPr/>
              <a:t>52</a:t>
            </a:fld>
            <a:endParaRPr lang="ja-JP" altLang="en-US">
              <a:solidFill>
                <a:schemeClr val="bg2"/>
              </a:solidFill>
            </a:endParaRPr>
          </a:p>
        </p:txBody>
      </p:sp>
    </p:spTree>
    <p:extLst>
      <p:ext uri="{BB962C8B-B14F-4D97-AF65-F5344CB8AC3E}">
        <p14:creationId xmlns:p14="http://schemas.microsoft.com/office/powerpoint/2010/main" val="2410151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06411FA-73A5-1E9B-3BFF-2CE4D812D70F}"/>
              </a:ext>
            </a:extLst>
          </p:cNvPr>
          <p:cNvSpPr/>
          <p:nvPr/>
        </p:nvSpPr>
        <p:spPr bwMode="auto">
          <a:xfrm>
            <a:off x="3359640" y="1646916"/>
            <a:ext cx="5773670" cy="44832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aphicFrame>
        <p:nvGraphicFramePr>
          <p:cNvPr id="4" name="グラフ 3">
            <a:extLst>
              <a:ext uri="{FF2B5EF4-FFF2-40B4-BE49-F238E27FC236}">
                <a16:creationId xmlns:a16="http://schemas.microsoft.com/office/drawing/2014/main" id="{75B0EF11-73EE-1173-52EF-B17A7ACCDADC}"/>
              </a:ext>
            </a:extLst>
          </p:cNvPr>
          <p:cNvGraphicFramePr>
            <a:graphicFrameLocks/>
          </p:cNvGraphicFramePr>
          <p:nvPr>
            <p:extLst>
              <p:ext uri="{D42A27DB-BD31-4B8C-83A1-F6EECF244321}">
                <p14:modId xmlns:p14="http://schemas.microsoft.com/office/powerpoint/2010/main" val="1113166900"/>
              </p:ext>
            </p:extLst>
          </p:nvPr>
        </p:nvGraphicFramePr>
        <p:xfrm>
          <a:off x="4217671" y="2085949"/>
          <a:ext cx="4633910" cy="3658810"/>
        </p:xfrm>
        <a:graphic>
          <a:graphicData uri="http://schemas.openxmlformats.org/drawingml/2006/chart">
            <c:chart xmlns:c="http://schemas.openxmlformats.org/drawingml/2006/chart" xmlns:r="http://schemas.openxmlformats.org/officeDocument/2006/relationships" r:id="rId3"/>
          </a:graphicData>
        </a:graphic>
      </p:graphicFrame>
      <p:grpSp>
        <p:nvGrpSpPr>
          <p:cNvPr id="53" name="グループ化 52">
            <a:extLst>
              <a:ext uri="{FF2B5EF4-FFF2-40B4-BE49-F238E27FC236}">
                <a16:creationId xmlns:a16="http://schemas.microsoft.com/office/drawing/2014/main" id="{3B04B8B1-569E-5A7E-DF9B-C5DEBBFB3B28}"/>
              </a:ext>
            </a:extLst>
          </p:cNvPr>
          <p:cNvGrpSpPr/>
          <p:nvPr/>
        </p:nvGrpSpPr>
        <p:grpSpPr>
          <a:xfrm>
            <a:off x="1332396" y="2566997"/>
            <a:ext cx="539095" cy="232725"/>
            <a:chOff x="2095437" y="2196499"/>
            <a:chExt cx="718793" cy="310300"/>
          </a:xfrm>
        </p:grpSpPr>
        <p:grpSp>
          <p:nvGrpSpPr>
            <p:cNvPr id="46" name="グループ化 45">
              <a:extLst>
                <a:ext uri="{FF2B5EF4-FFF2-40B4-BE49-F238E27FC236}">
                  <a16:creationId xmlns:a16="http://schemas.microsoft.com/office/drawing/2014/main" id="{631BFC6E-3B95-6F71-9DC2-3DBF067A0273}"/>
                </a:ext>
              </a:extLst>
            </p:cNvPr>
            <p:cNvGrpSpPr/>
            <p:nvPr/>
          </p:nvGrpSpPr>
          <p:grpSpPr>
            <a:xfrm>
              <a:off x="2095437" y="2196499"/>
              <a:ext cx="360004" cy="310293"/>
              <a:chOff x="4322404" y="2495559"/>
              <a:chExt cx="166727" cy="177450"/>
            </a:xfrm>
          </p:grpSpPr>
          <p:cxnSp>
            <p:nvCxnSpPr>
              <p:cNvPr id="47" name="直線コネクタ 46">
                <a:extLst>
                  <a:ext uri="{FF2B5EF4-FFF2-40B4-BE49-F238E27FC236}">
                    <a16:creationId xmlns:a16="http://schemas.microsoft.com/office/drawing/2014/main" id="{A2869EBA-8AD0-0E61-14A9-973BD66158D9}"/>
                  </a:ext>
                </a:extLst>
              </p:cNvPr>
              <p:cNvCxnSpPr>
                <a:cxnSpLocks/>
              </p:cNvCxnSpPr>
              <p:nvPr/>
            </p:nvCxnSpPr>
            <p:spPr>
              <a:xfrm>
                <a:off x="4322406" y="2673009"/>
                <a:ext cx="166725"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ABB08E2-B139-AB3F-9E30-9C4DFB29B4E6}"/>
                  </a:ext>
                </a:extLst>
              </p:cNvPr>
              <p:cNvCxnSpPr>
                <a:cxnSpLocks/>
              </p:cNvCxnSpPr>
              <p:nvPr/>
            </p:nvCxnSpPr>
            <p:spPr>
              <a:xfrm>
                <a:off x="4322404" y="2495559"/>
                <a:ext cx="166725" cy="0"/>
              </a:xfrm>
              <a:prstGeom prst="line">
                <a:avLst/>
              </a:prstGeom>
              <a:ln w="635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9B37EDBF-8A1D-1778-A42E-DC333AA4D9B1}"/>
                </a:ext>
              </a:extLst>
            </p:cNvPr>
            <p:cNvGrpSpPr/>
            <p:nvPr/>
          </p:nvGrpSpPr>
          <p:grpSpPr>
            <a:xfrm>
              <a:off x="2454224" y="2196506"/>
              <a:ext cx="360006" cy="310293"/>
              <a:chOff x="4489632" y="1946971"/>
              <a:chExt cx="166728" cy="177450"/>
            </a:xfrm>
          </p:grpSpPr>
          <p:cxnSp>
            <p:nvCxnSpPr>
              <p:cNvPr id="50" name="直線コネクタ 49">
                <a:extLst>
                  <a:ext uri="{FF2B5EF4-FFF2-40B4-BE49-F238E27FC236}">
                    <a16:creationId xmlns:a16="http://schemas.microsoft.com/office/drawing/2014/main" id="{74F2B5E5-57DC-8DA4-85D9-A73C686E8736}"/>
                  </a:ext>
                </a:extLst>
              </p:cNvPr>
              <p:cNvCxnSpPr>
                <a:cxnSpLocks/>
              </p:cNvCxnSpPr>
              <p:nvPr/>
            </p:nvCxnSpPr>
            <p:spPr>
              <a:xfrm>
                <a:off x="4489632" y="2124421"/>
                <a:ext cx="1667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825692E-C128-DC1C-1733-428177F44F54}"/>
                  </a:ext>
                </a:extLst>
              </p:cNvPr>
              <p:cNvCxnSpPr>
                <a:cxnSpLocks/>
              </p:cNvCxnSpPr>
              <p:nvPr/>
            </p:nvCxnSpPr>
            <p:spPr>
              <a:xfrm>
                <a:off x="4489635" y="1946971"/>
                <a:ext cx="166725"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graphicFrame>
        <p:nvGraphicFramePr>
          <p:cNvPr id="52" name="表 51">
            <a:extLst>
              <a:ext uri="{FF2B5EF4-FFF2-40B4-BE49-F238E27FC236}">
                <a16:creationId xmlns:a16="http://schemas.microsoft.com/office/drawing/2014/main" id="{55F2938F-20A9-7A51-C2AF-0276CA153949}"/>
              </a:ext>
            </a:extLst>
          </p:cNvPr>
          <p:cNvGraphicFramePr>
            <a:graphicFrameLocks noGrp="1" noChangeAspect="1"/>
          </p:cNvGraphicFramePr>
          <p:nvPr/>
        </p:nvGraphicFramePr>
        <p:xfrm>
          <a:off x="1919203" y="2465359"/>
          <a:ext cx="868183" cy="438150"/>
        </p:xfrm>
        <a:graphic>
          <a:graphicData uri="http://schemas.openxmlformats.org/drawingml/2006/table">
            <a:tbl>
              <a:tblPr/>
              <a:tblGrid>
                <a:gridCol w="868183">
                  <a:extLst>
                    <a:ext uri="{9D8B030D-6E8A-4147-A177-3AD203B41FA5}">
                      <a16:colId xmlns:a16="http://schemas.microsoft.com/office/drawing/2014/main" val="3326693117"/>
                    </a:ext>
                  </a:extLst>
                </a:gridCol>
              </a:tblGrid>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Large bus</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590242"/>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Small bus</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614968459"/>
                  </a:ext>
                </a:extLst>
              </a:tr>
            </a:tbl>
          </a:graphicData>
        </a:graphic>
      </p:graphicFrame>
      <p:graphicFrame>
        <p:nvGraphicFramePr>
          <p:cNvPr id="220" name="表 219">
            <a:extLst>
              <a:ext uri="{FF2B5EF4-FFF2-40B4-BE49-F238E27FC236}">
                <a16:creationId xmlns:a16="http://schemas.microsoft.com/office/drawing/2014/main" id="{7D45C9AC-8691-0C53-FEA9-2C30A9B6EB23}"/>
              </a:ext>
            </a:extLst>
          </p:cNvPr>
          <p:cNvGraphicFramePr>
            <a:graphicFrameLocks noGrp="1" noChangeAspect="1"/>
          </p:cNvGraphicFramePr>
          <p:nvPr/>
        </p:nvGraphicFramePr>
        <p:xfrm>
          <a:off x="1655367" y="4425686"/>
          <a:ext cx="950428" cy="1314450"/>
        </p:xfrm>
        <a:graphic>
          <a:graphicData uri="http://schemas.openxmlformats.org/drawingml/2006/table">
            <a:tbl>
              <a:tblPr/>
              <a:tblGrid>
                <a:gridCol w="380171">
                  <a:extLst>
                    <a:ext uri="{9D8B030D-6E8A-4147-A177-3AD203B41FA5}">
                      <a16:colId xmlns:a16="http://schemas.microsoft.com/office/drawing/2014/main" val="776206646"/>
                    </a:ext>
                  </a:extLst>
                </a:gridCol>
                <a:gridCol w="190086">
                  <a:extLst>
                    <a:ext uri="{9D8B030D-6E8A-4147-A177-3AD203B41FA5}">
                      <a16:colId xmlns:a16="http://schemas.microsoft.com/office/drawing/2014/main" val="2008942900"/>
                    </a:ext>
                  </a:extLst>
                </a:gridCol>
                <a:gridCol w="380171">
                  <a:extLst>
                    <a:ext uri="{9D8B030D-6E8A-4147-A177-3AD203B41FA5}">
                      <a16:colId xmlns:a16="http://schemas.microsoft.com/office/drawing/2014/main" val="2068956303"/>
                    </a:ext>
                  </a:extLst>
                </a:gridCol>
              </a:tblGrid>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tc>
                  <a:txBody>
                    <a:bodyPr/>
                    <a:lstStyle/>
                    <a:p>
                      <a:pPr algn="ctr" fontAlgn="ctr"/>
                      <a:endPar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83398247"/>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792600659"/>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728500725"/>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224274602"/>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450340701"/>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57012221"/>
                  </a:ext>
                </a:extLst>
              </a:tr>
            </a:tbl>
          </a:graphicData>
        </a:graphic>
      </p:graphicFrame>
      <p:grpSp>
        <p:nvGrpSpPr>
          <p:cNvPr id="69" name="グループ化 68">
            <a:extLst>
              <a:ext uri="{FF2B5EF4-FFF2-40B4-BE49-F238E27FC236}">
                <a16:creationId xmlns:a16="http://schemas.microsoft.com/office/drawing/2014/main" id="{D6AEACEA-B5EE-50B8-810F-D6D6A6301A00}"/>
              </a:ext>
            </a:extLst>
          </p:cNvPr>
          <p:cNvGrpSpPr/>
          <p:nvPr/>
        </p:nvGrpSpPr>
        <p:grpSpPr>
          <a:xfrm>
            <a:off x="1358404" y="4521528"/>
            <a:ext cx="274124" cy="1048880"/>
            <a:chOff x="913328" y="2697444"/>
            <a:chExt cx="338542" cy="1700900"/>
          </a:xfrm>
        </p:grpSpPr>
        <p:cxnSp>
          <p:nvCxnSpPr>
            <p:cNvPr id="78" name="直線コネクタ 77">
              <a:extLst>
                <a:ext uri="{FF2B5EF4-FFF2-40B4-BE49-F238E27FC236}">
                  <a16:creationId xmlns:a16="http://schemas.microsoft.com/office/drawing/2014/main" id="{5263F4CD-AEC2-B53C-5055-9B15FA89DF64}"/>
                </a:ext>
              </a:extLst>
            </p:cNvPr>
            <p:cNvCxnSpPr>
              <a:cxnSpLocks/>
            </p:cNvCxnSpPr>
            <p:nvPr/>
          </p:nvCxnSpPr>
          <p:spPr>
            <a:xfrm>
              <a:off x="913328" y="3724268"/>
              <a:ext cx="333449" cy="0"/>
            </a:xfrm>
            <a:prstGeom prst="line">
              <a:avLst/>
            </a:prstGeom>
            <a:ln w="635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9AECB06-3030-DA07-7B01-2A7E5C61FE56}"/>
                </a:ext>
              </a:extLst>
            </p:cNvPr>
            <p:cNvCxnSpPr>
              <a:cxnSpLocks/>
            </p:cNvCxnSpPr>
            <p:nvPr/>
          </p:nvCxnSpPr>
          <p:spPr>
            <a:xfrm>
              <a:off x="918421" y="3037625"/>
              <a:ext cx="333449" cy="0"/>
            </a:xfrm>
            <a:prstGeom prst="line">
              <a:avLst/>
            </a:prstGeom>
            <a:ln w="635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7019A44-68A1-64B7-6031-29456616CCC3}"/>
                </a:ext>
              </a:extLst>
            </p:cNvPr>
            <p:cNvCxnSpPr>
              <a:cxnSpLocks/>
            </p:cNvCxnSpPr>
            <p:nvPr/>
          </p:nvCxnSpPr>
          <p:spPr>
            <a:xfrm>
              <a:off x="918421" y="3377806"/>
              <a:ext cx="333449" cy="0"/>
            </a:xfrm>
            <a:prstGeom prst="line">
              <a:avLst/>
            </a:prstGeom>
            <a:ln w="63500">
              <a:solidFill>
                <a:srgbClr val="FFE972"/>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7A81B6DE-36C9-53DE-FC49-2278DEDE3CC3}"/>
                </a:ext>
              </a:extLst>
            </p:cNvPr>
            <p:cNvCxnSpPr>
              <a:cxnSpLocks/>
            </p:cNvCxnSpPr>
            <p:nvPr/>
          </p:nvCxnSpPr>
          <p:spPr>
            <a:xfrm>
              <a:off x="918421" y="4071697"/>
              <a:ext cx="333449" cy="0"/>
            </a:xfrm>
            <a:prstGeom prst="line">
              <a:avLst/>
            </a:prstGeom>
            <a:ln w="635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A4B4B3C-DCC9-801A-BA1D-BD6B648C85C2}"/>
                </a:ext>
              </a:extLst>
            </p:cNvPr>
            <p:cNvCxnSpPr>
              <a:cxnSpLocks/>
            </p:cNvCxnSpPr>
            <p:nvPr/>
          </p:nvCxnSpPr>
          <p:spPr>
            <a:xfrm>
              <a:off x="918421" y="4398344"/>
              <a:ext cx="333449"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42E8C9B-9AA3-593D-D655-2B7E9262DFD8}"/>
                </a:ext>
              </a:extLst>
            </p:cNvPr>
            <p:cNvCxnSpPr>
              <a:cxnSpLocks/>
            </p:cNvCxnSpPr>
            <p:nvPr/>
          </p:nvCxnSpPr>
          <p:spPr>
            <a:xfrm>
              <a:off x="918421" y="2697444"/>
              <a:ext cx="3334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5" name="正方形/長方形 94">
            <a:extLst>
              <a:ext uri="{FF2B5EF4-FFF2-40B4-BE49-F238E27FC236}">
                <a16:creationId xmlns:a16="http://schemas.microsoft.com/office/drawing/2014/main" id="{4FFD8B59-72FE-3777-00EF-018FCE30631D}"/>
              </a:ext>
            </a:extLst>
          </p:cNvPr>
          <p:cNvSpPr/>
          <p:nvPr/>
        </p:nvSpPr>
        <p:spPr>
          <a:xfrm>
            <a:off x="1200555" y="2954669"/>
            <a:ext cx="1981638" cy="60612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*dashed line indicates </a:t>
            </a:r>
            <a:b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operation at </a:t>
            </a:r>
            <a:b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the minimum frequency</a:t>
            </a:r>
            <a:endParaRPr lang="ja-JP" altLang="en-US"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55" name="正方形/長方形 54">
            <a:extLst>
              <a:ext uri="{FF2B5EF4-FFF2-40B4-BE49-F238E27FC236}">
                <a16:creationId xmlns:a16="http://schemas.microsoft.com/office/drawing/2014/main" id="{080637A6-9B44-8966-EC13-DA120E066682}"/>
              </a:ext>
            </a:extLst>
          </p:cNvPr>
          <p:cNvSpPr/>
          <p:nvPr/>
        </p:nvSpPr>
        <p:spPr>
          <a:xfrm>
            <a:off x="2951125" y="2030423"/>
            <a:ext cx="3805727" cy="344704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2" name="正方形/長方形 81">
            <a:extLst>
              <a:ext uri="{FF2B5EF4-FFF2-40B4-BE49-F238E27FC236}">
                <a16:creationId xmlns:a16="http://schemas.microsoft.com/office/drawing/2014/main" id="{DFA992FF-494A-BCA6-8A4B-655BB4F81890}"/>
              </a:ext>
            </a:extLst>
          </p:cNvPr>
          <p:cNvSpPr>
            <a:spLocks noChangeAspect="1"/>
          </p:cNvSpPr>
          <p:nvPr/>
        </p:nvSpPr>
        <p:spPr>
          <a:xfrm>
            <a:off x="3712016" y="5135660"/>
            <a:ext cx="189000" cy="189000"/>
          </a:xfrm>
          <a:prstGeom prst="rect">
            <a:avLst/>
          </a:prstGeom>
          <a:solidFill>
            <a:srgbClr val="5B9B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3819AE89-4B2E-E2CE-4600-A77EE86710DC}"/>
              </a:ext>
            </a:extLst>
          </p:cNvPr>
          <p:cNvSpPr>
            <a:spLocks noChangeAspect="1"/>
          </p:cNvSpPr>
          <p:nvPr/>
        </p:nvSpPr>
        <p:spPr>
          <a:xfrm>
            <a:off x="3712016" y="5496113"/>
            <a:ext cx="189000" cy="18900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96" name="表 95">
            <a:extLst>
              <a:ext uri="{FF2B5EF4-FFF2-40B4-BE49-F238E27FC236}">
                <a16:creationId xmlns:a16="http://schemas.microsoft.com/office/drawing/2014/main" id="{D5399DA7-CB43-B3C4-C679-992F349BB36C}"/>
              </a:ext>
            </a:extLst>
          </p:cNvPr>
          <p:cNvGraphicFramePr>
            <a:graphicFrameLocks noGrp="1"/>
          </p:cNvGraphicFramePr>
          <p:nvPr>
            <p:extLst>
              <p:ext uri="{D42A27DB-BD31-4B8C-83A1-F6EECF244321}">
                <p14:modId xmlns:p14="http://schemas.microsoft.com/office/powerpoint/2010/main" val="3517531237"/>
              </p:ext>
            </p:extLst>
          </p:nvPr>
        </p:nvGraphicFramePr>
        <p:xfrm>
          <a:off x="3935942" y="5008464"/>
          <a:ext cx="1169993" cy="735764"/>
        </p:xfrm>
        <a:graphic>
          <a:graphicData uri="http://schemas.openxmlformats.org/drawingml/2006/table">
            <a:tbl>
              <a:tblPr/>
              <a:tblGrid>
                <a:gridCol w="1169993">
                  <a:extLst>
                    <a:ext uri="{9D8B030D-6E8A-4147-A177-3AD203B41FA5}">
                      <a16:colId xmlns:a16="http://schemas.microsoft.com/office/drawing/2014/main" val="3383328827"/>
                    </a:ext>
                  </a:extLst>
                </a:gridCol>
              </a:tblGrid>
              <a:tr h="488280">
                <a:tc>
                  <a:txBody>
                    <a:bodyPr/>
                    <a:lstStyle/>
                    <a:p>
                      <a:pPr algn="l" fontAlgn="ctr"/>
                      <a:r>
                        <a:rPr lang="ja-JP" altLang="en-US" sz="1400" b="0" i="0" u="none" strike="noStrike">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所要時間と乗継抵抗</a:t>
                      </a:r>
                      <a:endParaRPr lang="zh-TW" altLang="en-US"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3684435758"/>
                  </a:ext>
                </a:extLst>
              </a:tr>
              <a:tr h="24748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金銭的運賃</a:t>
                      </a:r>
                      <a:endPar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1181208481"/>
                  </a:ext>
                </a:extLst>
              </a:tr>
            </a:tbl>
          </a:graphicData>
        </a:graphic>
      </p:graphicFrame>
      <p:grpSp>
        <p:nvGrpSpPr>
          <p:cNvPr id="230" name="グループ化 229">
            <a:extLst>
              <a:ext uri="{FF2B5EF4-FFF2-40B4-BE49-F238E27FC236}">
                <a16:creationId xmlns:a16="http://schemas.microsoft.com/office/drawing/2014/main" id="{DA77FEEF-D9E5-E2E3-8DCF-D60C6F4D3CA3}"/>
              </a:ext>
            </a:extLst>
          </p:cNvPr>
          <p:cNvGrpSpPr>
            <a:grpSpLocks noChangeAspect="1"/>
          </p:cNvGrpSpPr>
          <p:nvPr/>
        </p:nvGrpSpPr>
        <p:grpSpPr>
          <a:xfrm>
            <a:off x="5363761" y="1775124"/>
            <a:ext cx="3110570" cy="671947"/>
            <a:chOff x="1175442" y="2015063"/>
            <a:chExt cx="1833984" cy="396178"/>
          </a:xfrm>
        </p:grpSpPr>
        <p:grpSp>
          <p:nvGrpSpPr>
            <p:cNvPr id="231" name="グループ化 230">
              <a:extLst>
                <a:ext uri="{FF2B5EF4-FFF2-40B4-BE49-F238E27FC236}">
                  <a16:creationId xmlns:a16="http://schemas.microsoft.com/office/drawing/2014/main" id="{AADDC688-3A42-CBCC-74F3-6F84CF9E4666}"/>
                </a:ext>
              </a:extLst>
            </p:cNvPr>
            <p:cNvGrpSpPr/>
            <p:nvPr/>
          </p:nvGrpSpPr>
          <p:grpSpPr>
            <a:xfrm>
              <a:off x="1508632" y="2015063"/>
              <a:ext cx="168032" cy="396178"/>
              <a:chOff x="7557308" y="1033242"/>
              <a:chExt cx="298838" cy="704587"/>
            </a:xfrm>
            <a:solidFill>
              <a:schemeClr val="bg1">
                <a:lumMod val="85000"/>
              </a:schemeClr>
            </a:solidFill>
          </p:grpSpPr>
          <p:grpSp>
            <p:nvGrpSpPr>
              <p:cNvPr id="374" name="グループ化 373">
                <a:extLst>
                  <a:ext uri="{FF2B5EF4-FFF2-40B4-BE49-F238E27FC236}">
                    <a16:creationId xmlns:a16="http://schemas.microsoft.com/office/drawing/2014/main" id="{322E5680-F722-A893-8AEE-6D486414B3C8}"/>
                  </a:ext>
                </a:extLst>
              </p:cNvPr>
              <p:cNvGrpSpPr/>
              <p:nvPr/>
            </p:nvGrpSpPr>
            <p:grpSpPr>
              <a:xfrm>
                <a:off x="7557308" y="1033242"/>
                <a:ext cx="298838" cy="704587"/>
                <a:chOff x="1529209" y="2363733"/>
                <a:chExt cx="298838" cy="704587"/>
              </a:xfrm>
              <a:grpFill/>
            </p:grpSpPr>
            <p:cxnSp>
              <p:nvCxnSpPr>
                <p:cNvPr id="376" name="直線コネクタ 375">
                  <a:extLst>
                    <a:ext uri="{FF2B5EF4-FFF2-40B4-BE49-F238E27FC236}">
                      <a16:creationId xmlns:a16="http://schemas.microsoft.com/office/drawing/2014/main" id="{149D0EFF-E685-5922-1B14-FEA19368AFCA}"/>
                    </a:ext>
                  </a:extLst>
                </p:cNvPr>
                <p:cNvCxnSpPr>
                  <a:cxnSpLocks/>
                </p:cNvCxnSpPr>
                <p:nvPr/>
              </p:nvCxnSpPr>
              <p:spPr>
                <a:xfrm>
                  <a:off x="1586043" y="2432348"/>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09294109-CF1E-2C0C-E0A7-CAD932E62827}"/>
                    </a:ext>
                  </a:extLst>
                </p:cNvPr>
                <p:cNvCxnSpPr>
                  <a:cxnSpLocks/>
                </p:cNvCxnSpPr>
                <p:nvPr/>
              </p:nvCxnSpPr>
              <p:spPr>
                <a:xfrm>
                  <a:off x="1791504" y="252242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8" name="直線コネクタ 377">
                  <a:extLst>
                    <a:ext uri="{FF2B5EF4-FFF2-40B4-BE49-F238E27FC236}">
                      <a16:creationId xmlns:a16="http://schemas.microsoft.com/office/drawing/2014/main" id="{6A9978C2-180C-C2E5-04EE-93ECB0C0A143}"/>
                    </a:ext>
                  </a:extLst>
                </p:cNvPr>
                <p:cNvCxnSpPr>
                  <a:cxnSpLocks/>
                </p:cNvCxnSpPr>
                <p:nvPr/>
              </p:nvCxnSpPr>
              <p:spPr>
                <a:xfrm>
                  <a:off x="1791504" y="2733958"/>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79" name="グループ化 378">
                  <a:extLst>
                    <a:ext uri="{FF2B5EF4-FFF2-40B4-BE49-F238E27FC236}">
                      <a16:creationId xmlns:a16="http://schemas.microsoft.com/office/drawing/2014/main" id="{FA908108-99F8-3A47-C8DD-0FC91C0F5F36}"/>
                    </a:ext>
                  </a:extLst>
                </p:cNvPr>
                <p:cNvGrpSpPr>
                  <a:grpSpLocks noChangeAspect="1"/>
                </p:cNvGrpSpPr>
                <p:nvPr/>
              </p:nvGrpSpPr>
              <p:grpSpPr>
                <a:xfrm>
                  <a:off x="1529209" y="2363733"/>
                  <a:ext cx="298838" cy="704587"/>
                  <a:chOff x="2716613" y="1449885"/>
                  <a:chExt cx="1490738" cy="3514799"/>
                </a:xfrm>
                <a:grpFill/>
              </p:grpSpPr>
              <p:cxnSp>
                <p:nvCxnSpPr>
                  <p:cNvPr id="380" name="直線コネクタ 379">
                    <a:extLst>
                      <a:ext uri="{FF2B5EF4-FFF2-40B4-BE49-F238E27FC236}">
                        <a16:creationId xmlns:a16="http://schemas.microsoft.com/office/drawing/2014/main" id="{71A2888D-EC15-3288-8B21-26028E5E3B95}"/>
                      </a:ext>
                    </a:extLst>
                  </p:cNvPr>
                  <p:cNvCxnSpPr/>
                  <p:nvPr/>
                </p:nvCxnSpPr>
                <p:spPr>
                  <a:xfrm flipV="1">
                    <a:off x="3011046" y="4139858"/>
                    <a:ext cx="1056778" cy="533400"/>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a:extLst>
                      <a:ext uri="{FF2B5EF4-FFF2-40B4-BE49-F238E27FC236}">
                        <a16:creationId xmlns:a16="http://schemas.microsoft.com/office/drawing/2014/main" id="{919BA9B1-F762-8D75-62D9-4E47A35F5E3A}"/>
                      </a:ext>
                    </a:extLst>
                  </p:cNvPr>
                  <p:cNvCxnSpPr/>
                  <p:nvPr/>
                </p:nvCxnSpPr>
                <p:spPr>
                  <a:xfrm flipH="1" flipV="1">
                    <a:off x="3009969" y="3623997"/>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2" name="直線コネクタ 381">
                    <a:extLst>
                      <a:ext uri="{FF2B5EF4-FFF2-40B4-BE49-F238E27FC236}">
                        <a16:creationId xmlns:a16="http://schemas.microsoft.com/office/drawing/2014/main" id="{21AC1369-E5C5-D8B4-5492-7A705A7EFF1D}"/>
                      </a:ext>
                    </a:extLst>
                  </p:cNvPr>
                  <p:cNvCxnSpPr/>
                  <p:nvPr/>
                </p:nvCxnSpPr>
                <p:spPr>
                  <a:xfrm flipV="1">
                    <a:off x="2977683" y="3145829"/>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3" name="直線コネクタ 382">
                    <a:extLst>
                      <a:ext uri="{FF2B5EF4-FFF2-40B4-BE49-F238E27FC236}">
                        <a16:creationId xmlns:a16="http://schemas.microsoft.com/office/drawing/2014/main" id="{EF670836-2CD5-F003-64B5-4BF71F19C280}"/>
                      </a:ext>
                    </a:extLst>
                  </p:cNvPr>
                  <p:cNvCxnSpPr/>
                  <p:nvPr/>
                </p:nvCxnSpPr>
                <p:spPr>
                  <a:xfrm flipH="1" flipV="1">
                    <a:off x="2977683" y="2615991"/>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4" name="直線コネクタ 383">
                    <a:extLst>
                      <a:ext uri="{FF2B5EF4-FFF2-40B4-BE49-F238E27FC236}">
                        <a16:creationId xmlns:a16="http://schemas.microsoft.com/office/drawing/2014/main" id="{8C4A9AC6-8342-3FE3-26C6-61962BF7F6A8}"/>
                      </a:ext>
                    </a:extLst>
                  </p:cNvPr>
                  <p:cNvCxnSpPr/>
                  <p:nvPr/>
                </p:nvCxnSpPr>
                <p:spPr>
                  <a:xfrm flipV="1">
                    <a:off x="2967961" y="2123211"/>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706B7BBD-C9AF-D16E-00C9-B64401AD7C5B}"/>
                      </a:ext>
                    </a:extLst>
                  </p:cNvPr>
                  <p:cNvCxnSpPr/>
                  <p:nvPr/>
                </p:nvCxnSpPr>
                <p:spPr>
                  <a:xfrm flipH="1" flipV="1">
                    <a:off x="2967961" y="1593373"/>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86" name="楕円 385">
                    <a:extLst>
                      <a:ext uri="{FF2B5EF4-FFF2-40B4-BE49-F238E27FC236}">
                        <a16:creationId xmlns:a16="http://schemas.microsoft.com/office/drawing/2014/main" id="{68182844-B71A-ACAA-1013-5DC718F45503}"/>
                      </a:ext>
                    </a:extLst>
                  </p:cNvPr>
                  <p:cNvSpPr>
                    <a:spLocks noChangeAspect="1"/>
                  </p:cNvSpPr>
                  <p:nvPr/>
                </p:nvSpPr>
                <p:spPr>
                  <a:xfrm>
                    <a:off x="3847351" y="3952461"/>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7" name="楕円 386">
                    <a:extLst>
                      <a:ext uri="{FF2B5EF4-FFF2-40B4-BE49-F238E27FC236}">
                        <a16:creationId xmlns:a16="http://schemas.microsoft.com/office/drawing/2014/main" id="{5BEDBA58-F183-A3B5-51C1-7A744DCB98D0}"/>
                      </a:ext>
                    </a:extLst>
                  </p:cNvPr>
                  <p:cNvSpPr>
                    <a:spLocks noChangeAspect="1"/>
                  </p:cNvSpPr>
                  <p:nvPr/>
                </p:nvSpPr>
                <p:spPr>
                  <a:xfrm>
                    <a:off x="2802947" y="344793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8" name="楕円 387">
                    <a:extLst>
                      <a:ext uri="{FF2B5EF4-FFF2-40B4-BE49-F238E27FC236}">
                        <a16:creationId xmlns:a16="http://schemas.microsoft.com/office/drawing/2014/main" id="{8D695790-5F7F-D013-9A93-52A50594824D}"/>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89" name="楕円 388">
                    <a:extLst>
                      <a:ext uri="{FF2B5EF4-FFF2-40B4-BE49-F238E27FC236}">
                        <a16:creationId xmlns:a16="http://schemas.microsoft.com/office/drawing/2014/main" id="{E0E9AD24-7B77-C460-AB36-F9CB905CF36A}"/>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0" name="楕円 389">
                    <a:extLst>
                      <a:ext uri="{FF2B5EF4-FFF2-40B4-BE49-F238E27FC236}">
                        <a16:creationId xmlns:a16="http://schemas.microsoft.com/office/drawing/2014/main" id="{F11F6543-637D-7ECD-48B8-65C1784C123A}"/>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1" name="楕円 390">
                    <a:extLst>
                      <a:ext uri="{FF2B5EF4-FFF2-40B4-BE49-F238E27FC236}">
                        <a16:creationId xmlns:a16="http://schemas.microsoft.com/office/drawing/2014/main" id="{904CED0A-49FD-190E-EB05-C158E24A1724}"/>
                      </a:ext>
                    </a:extLst>
                  </p:cNvPr>
                  <p:cNvSpPr>
                    <a:spLocks noChangeAspect="1"/>
                  </p:cNvSpPr>
                  <p:nvPr/>
                </p:nvSpPr>
                <p:spPr>
                  <a:xfrm>
                    <a:off x="2802466" y="144988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92" name="ひし形 391">
                    <a:extLst>
                      <a:ext uri="{FF2B5EF4-FFF2-40B4-BE49-F238E27FC236}">
                        <a16:creationId xmlns:a16="http://schemas.microsoft.com/office/drawing/2014/main" id="{7F2B8757-086F-2314-8DDC-2AB99F6F2D0B}"/>
                      </a:ext>
                    </a:extLst>
                  </p:cNvPr>
                  <p:cNvSpPr>
                    <a:spLocks noChangeAspect="1"/>
                  </p:cNvSpPr>
                  <p:nvPr/>
                </p:nvSpPr>
                <p:spPr>
                  <a:xfrm>
                    <a:off x="2716613" y="4389923"/>
                    <a:ext cx="574761" cy="57476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cxnSp>
            <p:nvCxnSpPr>
              <p:cNvPr id="375" name="直線コネクタ 374">
                <a:extLst>
                  <a:ext uri="{FF2B5EF4-FFF2-40B4-BE49-F238E27FC236}">
                    <a16:creationId xmlns:a16="http://schemas.microsoft.com/office/drawing/2014/main" id="{DFF11B93-4C4F-0965-1718-2AC4F98C0CA2}"/>
                  </a:ext>
                </a:extLst>
              </p:cNvPr>
              <p:cNvCxnSpPr>
                <a:cxnSpLocks/>
              </p:cNvCxnSpPr>
              <p:nvPr/>
            </p:nvCxnSpPr>
            <p:spPr>
              <a:xfrm>
                <a:off x="7615761" y="1298810"/>
                <a:ext cx="0" cy="360000"/>
              </a:xfrm>
              <a:prstGeom prst="line">
                <a:avLst/>
              </a:prstGeom>
              <a:grp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2" name="グループ化 231">
              <a:extLst>
                <a:ext uri="{FF2B5EF4-FFF2-40B4-BE49-F238E27FC236}">
                  <a16:creationId xmlns:a16="http://schemas.microsoft.com/office/drawing/2014/main" id="{DCDF3392-6836-BC6F-0408-CFA2CAD82644}"/>
                </a:ext>
              </a:extLst>
            </p:cNvPr>
            <p:cNvGrpSpPr/>
            <p:nvPr/>
          </p:nvGrpSpPr>
          <p:grpSpPr>
            <a:xfrm>
              <a:off x="1841822" y="2015063"/>
              <a:ext cx="168032" cy="396178"/>
              <a:chOff x="7557308" y="1033242"/>
              <a:chExt cx="298838" cy="704587"/>
            </a:xfrm>
          </p:grpSpPr>
          <p:grpSp>
            <p:nvGrpSpPr>
              <p:cNvPr id="356" name="グループ化 355">
                <a:extLst>
                  <a:ext uri="{FF2B5EF4-FFF2-40B4-BE49-F238E27FC236}">
                    <a16:creationId xmlns:a16="http://schemas.microsoft.com/office/drawing/2014/main" id="{F6573D4B-D5CD-1727-E7D9-25B25BD41DDE}"/>
                  </a:ext>
                </a:extLst>
              </p:cNvPr>
              <p:cNvGrpSpPr/>
              <p:nvPr/>
            </p:nvGrpSpPr>
            <p:grpSpPr>
              <a:xfrm>
                <a:off x="7557308" y="1033242"/>
                <a:ext cx="298838" cy="704587"/>
                <a:chOff x="1529209" y="2363733"/>
                <a:chExt cx="298838" cy="704587"/>
              </a:xfrm>
              <a:solidFill>
                <a:schemeClr val="bg1">
                  <a:lumMod val="65000"/>
                </a:schemeClr>
              </a:solidFill>
            </p:grpSpPr>
            <p:cxnSp>
              <p:nvCxnSpPr>
                <p:cNvPr id="358" name="直線コネクタ 357">
                  <a:extLst>
                    <a:ext uri="{FF2B5EF4-FFF2-40B4-BE49-F238E27FC236}">
                      <a16:creationId xmlns:a16="http://schemas.microsoft.com/office/drawing/2014/main" id="{CF9343CC-5272-E6E6-F91C-07857C2A75CA}"/>
                    </a:ext>
                  </a:extLst>
                </p:cNvPr>
                <p:cNvCxnSpPr>
                  <a:cxnSpLocks/>
                </p:cNvCxnSpPr>
                <p:nvPr/>
              </p:nvCxnSpPr>
              <p:spPr>
                <a:xfrm>
                  <a:off x="1793123" y="252242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a:extLst>
                    <a:ext uri="{FF2B5EF4-FFF2-40B4-BE49-F238E27FC236}">
                      <a16:creationId xmlns:a16="http://schemas.microsoft.com/office/drawing/2014/main" id="{A0B13611-0168-26C2-3961-B424509B5FF0}"/>
                    </a:ext>
                  </a:extLst>
                </p:cNvPr>
                <p:cNvCxnSpPr>
                  <a:cxnSpLocks/>
                </p:cNvCxnSpPr>
                <p:nvPr/>
              </p:nvCxnSpPr>
              <p:spPr>
                <a:xfrm>
                  <a:off x="1793123" y="2733958"/>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0" name="グループ化 359">
                  <a:extLst>
                    <a:ext uri="{FF2B5EF4-FFF2-40B4-BE49-F238E27FC236}">
                      <a16:creationId xmlns:a16="http://schemas.microsoft.com/office/drawing/2014/main" id="{956D9A11-F0C6-BEED-0B90-BBE58D80F2BC}"/>
                    </a:ext>
                  </a:extLst>
                </p:cNvPr>
                <p:cNvGrpSpPr>
                  <a:grpSpLocks noChangeAspect="1"/>
                </p:cNvGrpSpPr>
                <p:nvPr/>
              </p:nvGrpSpPr>
              <p:grpSpPr>
                <a:xfrm>
                  <a:off x="1529209" y="2363733"/>
                  <a:ext cx="298838" cy="704587"/>
                  <a:chOff x="2716613" y="1449885"/>
                  <a:chExt cx="1490738" cy="3514799"/>
                </a:xfrm>
                <a:grpFill/>
              </p:grpSpPr>
              <p:cxnSp>
                <p:nvCxnSpPr>
                  <p:cNvPr id="361" name="直線コネクタ 360">
                    <a:extLst>
                      <a:ext uri="{FF2B5EF4-FFF2-40B4-BE49-F238E27FC236}">
                        <a16:creationId xmlns:a16="http://schemas.microsoft.com/office/drawing/2014/main" id="{7AB7E371-BEFA-2ECC-DB1C-BAA773E11D91}"/>
                      </a:ext>
                    </a:extLst>
                  </p:cNvPr>
                  <p:cNvCxnSpPr/>
                  <p:nvPr/>
                </p:nvCxnSpPr>
                <p:spPr>
                  <a:xfrm flipV="1">
                    <a:off x="3019122" y="4139858"/>
                    <a:ext cx="1056778" cy="533400"/>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a:extLst>
                      <a:ext uri="{FF2B5EF4-FFF2-40B4-BE49-F238E27FC236}">
                        <a16:creationId xmlns:a16="http://schemas.microsoft.com/office/drawing/2014/main" id="{35AD4744-4C0A-F403-3D95-21956243C0D6}"/>
                      </a:ext>
                    </a:extLst>
                  </p:cNvPr>
                  <p:cNvCxnSpPr/>
                  <p:nvPr/>
                </p:nvCxnSpPr>
                <p:spPr>
                  <a:xfrm flipH="1" flipV="1">
                    <a:off x="3018045" y="3623997"/>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3" name="直線コネクタ 362">
                    <a:extLst>
                      <a:ext uri="{FF2B5EF4-FFF2-40B4-BE49-F238E27FC236}">
                        <a16:creationId xmlns:a16="http://schemas.microsoft.com/office/drawing/2014/main" id="{1F16FCFB-089C-FABE-F0F9-913A2DFF28FD}"/>
                      </a:ext>
                    </a:extLst>
                  </p:cNvPr>
                  <p:cNvCxnSpPr/>
                  <p:nvPr/>
                </p:nvCxnSpPr>
                <p:spPr>
                  <a:xfrm flipV="1">
                    <a:off x="2985760" y="3145829"/>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4" name="直線コネクタ 363">
                    <a:extLst>
                      <a:ext uri="{FF2B5EF4-FFF2-40B4-BE49-F238E27FC236}">
                        <a16:creationId xmlns:a16="http://schemas.microsoft.com/office/drawing/2014/main" id="{05356C22-6887-3A01-B808-3EBA4C430908}"/>
                      </a:ext>
                    </a:extLst>
                  </p:cNvPr>
                  <p:cNvCxnSpPr/>
                  <p:nvPr/>
                </p:nvCxnSpPr>
                <p:spPr>
                  <a:xfrm flipH="1" flipV="1">
                    <a:off x="2985760" y="2615991"/>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5" name="直線コネクタ 364">
                    <a:extLst>
                      <a:ext uri="{FF2B5EF4-FFF2-40B4-BE49-F238E27FC236}">
                        <a16:creationId xmlns:a16="http://schemas.microsoft.com/office/drawing/2014/main" id="{3D70193C-99AF-D475-2AD0-1960265DB4A1}"/>
                      </a:ext>
                    </a:extLst>
                  </p:cNvPr>
                  <p:cNvCxnSpPr/>
                  <p:nvPr/>
                </p:nvCxnSpPr>
                <p:spPr>
                  <a:xfrm flipV="1">
                    <a:off x="2976037" y="2123211"/>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6" name="直線コネクタ 365">
                    <a:extLst>
                      <a:ext uri="{FF2B5EF4-FFF2-40B4-BE49-F238E27FC236}">
                        <a16:creationId xmlns:a16="http://schemas.microsoft.com/office/drawing/2014/main" id="{9FB3894F-C321-B1B4-FB00-577FD5D469AC}"/>
                      </a:ext>
                    </a:extLst>
                  </p:cNvPr>
                  <p:cNvCxnSpPr/>
                  <p:nvPr/>
                </p:nvCxnSpPr>
                <p:spPr>
                  <a:xfrm flipH="1" flipV="1">
                    <a:off x="2976037" y="1593373"/>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67" name="楕円 366">
                    <a:extLst>
                      <a:ext uri="{FF2B5EF4-FFF2-40B4-BE49-F238E27FC236}">
                        <a16:creationId xmlns:a16="http://schemas.microsoft.com/office/drawing/2014/main" id="{A99F3BE6-0873-2651-3972-EAD7CEA07193}"/>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8" name="楕円 367">
                    <a:extLst>
                      <a:ext uri="{FF2B5EF4-FFF2-40B4-BE49-F238E27FC236}">
                        <a16:creationId xmlns:a16="http://schemas.microsoft.com/office/drawing/2014/main" id="{DC8AC5A3-3AD2-D013-EB2A-28D70F2AD6DE}"/>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9" name="楕円 368">
                    <a:extLst>
                      <a:ext uri="{FF2B5EF4-FFF2-40B4-BE49-F238E27FC236}">
                        <a16:creationId xmlns:a16="http://schemas.microsoft.com/office/drawing/2014/main" id="{87B3F82C-77D0-5CEC-6742-7C4316D464C2}"/>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0" name="楕円 369">
                    <a:extLst>
                      <a:ext uri="{FF2B5EF4-FFF2-40B4-BE49-F238E27FC236}">
                        <a16:creationId xmlns:a16="http://schemas.microsoft.com/office/drawing/2014/main" id="{4FC0DB34-AB3B-E10E-51E2-8193F19ACF65}"/>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1" name="楕円 370">
                    <a:extLst>
                      <a:ext uri="{FF2B5EF4-FFF2-40B4-BE49-F238E27FC236}">
                        <a16:creationId xmlns:a16="http://schemas.microsoft.com/office/drawing/2014/main" id="{DE994FCA-DE44-673F-72ED-AFC24085833C}"/>
                      </a:ext>
                    </a:extLst>
                  </p:cNvPr>
                  <p:cNvSpPr>
                    <a:spLocks noChangeAspect="1"/>
                  </p:cNvSpPr>
                  <p:nvPr/>
                </p:nvSpPr>
                <p:spPr>
                  <a:xfrm>
                    <a:off x="3845469" y="1939232"/>
                    <a:ext cx="360001" cy="3600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2" name="楕円 371">
                    <a:extLst>
                      <a:ext uri="{FF2B5EF4-FFF2-40B4-BE49-F238E27FC236}">
                        <a16:creationId xmlns:a16="http://schemas.microsoft.com/office/drawing/2014/main" id="{5F381F8F-A2E3-9642-6171-42F889C42469}"/>
                      </a:ext>
                    </a:extLst>
                  </p:cNvPr>
                  <p:cNvSpPr>
                    <a:spLocks noChangeAspect="1"/>
                  </p:cNvSpPr>
                  <p:nvPr/>
                </p:nvSpPr>
                <p:spPr>
                  <a:xfrm>
                    <a:off x="2802466" y="144988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73" name="ひし形 372">
                    <a:extLst>
                      <a:ext uri="{FF2B5EF4-FFF2-40B4-BE49-F238E27FC236}">
                        <a16:creationId xmlns:a16="http://schemas.microsoft.com/office/drawing/2014/main" id="{189A6F74-707C-B18F-D9E2-BE142E1FD010}"/>
                      </a:ext>
                    </a:extLst>
                  </p:cNvPr>
                  <p:cNvSpPr>
                    <a:spLocks noChangeAspect="1"/>
                  </p:cNvSpPr>
                  <p:nvPr/>
                </p:nvSpPr>
                <p:spPr>
                  <a:xfrm>
                    <a:off x="2716613" y="4389923"/>
                    <a:ext cx="574761" cy="57476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cxnSp>
            <p:nvCxnSpPr>
              <p:cNvPr id="357" name="直線コネクタ 356">
                <a:extLst>
                  <a:ext uri="{FF2B5EF4-FFF2-40B4-BE49-F238E27FC236}">
                    <a16:creationId xmlns:a16="http://schemas.microsoft.com/office/drawing/2014/main" id="{3CE058E6-5819-A787-1C63-544A03468CC1}"/>
                  </a:ext>
                </a:extLst>
              </p:cNvPr>
              <p:cNvCxnSpPr>
                <a:cxnSpLocks/>
              </p:cNvCxnSpPr>
              <p:nvPr/>
            </p:nvCxnSpPr>
            <p:spPr>
              <a:xfrm rot="10800000">
                <a:off x="7617734" y="1095139"/>
                <a:ext cx="0" cy="5760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グループ化 232">
              <a:extLst>
                <a:ext uri="{FF2B5EF4-FFF2-40B4-BE49-F238E27FC236}">
                  <a16:creationId xmlns:a16="http://schemas.microsoft.com/office/drawing/2014/main" id="{7425CE35-FE11-097E-B142-56CFBBB62130}"/>
                </a:ext>
              </a:extLst>
            </p:cNvPr>
            <p:cNvGrpSpPr/>
            <p:nvPr/>
          </p:nvGrpSpPr>
          <p:grpSpPr>
            <a:xfrm>
              <a:off x="1175442" y="2015063"/>
              <a:ext cx="168032" cy="396178"/>
              <a:chOff x="6938558" y="1046354"/>
              <a:chExt cx="298838" cy="704587"/>
            </a:xfrm>
          </p:grpSpPr>
          <p:grpSp>
            <p:nvGrpSpPr>
              <p:cNvPr id="331" name="グループ化 330">
                <a:extLst>
                  <a:ext uri="{FF2B5EF4-FFF2-40B4-BE49-F238E27FC236}">
                    <a16:creationId xmlns:a16="http://schemas.microsoft.com/office/drawing/2014/main" id="{05C95222-BA4B-14AC-2EBE-11DAE31E4AD4}"/>
                  </a:ext>
                </a:extLst>
              </p:cNvPr>
              <p:cNvGrpSpPr/>
              <p:nvPr/>
            </p:nvGrpSpPr>
            <p:grpSpPr>
              <a:xfrm>
                <a:off x="6938558" y="1046354"/>
                <a:ext cx="298838" cy="704587"/>
                <a:chOff x="1529209" y="2363733"/>
                <a:chExt cx="298838" cy="704587"/>
              </a:xfrm>
              <a:solidFill>
                <a:schemeClr val="bg1">
                  <a:lumMod val="85000"/>
                </a:schemeClr>
              </a:solidFill>
            </p:grpSpPr>
            <p:cxnSp>
              <p:nvCxnSpPr>
                <p:cNvPr id="334" name="直線コネクタ 333">
                  <a:extLst>
                    <a:ext uri="{FF2B5EF4-FFF2-40B4-BE49-F238E27FC236}">
                      <a16:creationId xmlns:a16="http://schemas.microsoft.com/office/drawing/2014/main" id="{A2852646-B587-CE8A-A680-1531A561571E}"/>
                    </a:ext>
                  </a:extLst>
                </p:cNvPr>
                <p:cNvCxnSpPr>
                  <a:cxnSpLocks/>
                </p:cNvCxnSpPr>
                <p:nvPr/>
              </p:nvCxnSpPr>
              <p:spPr>
                <a:xfrm>
                  <a:off x="1586490" y="2818191"/>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87509F21-8B42-012A-B019-CB6AE79FEB80}"/>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C35CFB3-1C0E-39F3-A248-284C0D0F699C}"/>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69FBD722-7A47-8D85-B62C-1960E5832619}"/>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D1FE6017-DAC8-DEBC-16EC-57D73C88D14E}"/>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43" name="グループ化 342">
                  <a:extLst>
                    <a:ext uri="{FF2B5EF4-FFF2-40B4-BE49-F238E27FC236}">
                      <a16:creationId xmlns:a16="http://schemas.microsoft.com/office/drawing/2014/main" id="{5D3EA5C0-8FD5-A501-1416-4322BA504836}"/>
                    </a:ext>
                  </a:extLst>
                </p:cNvPr>
                <p:cNvGrpSpPr>
                  <a:grpSpLocks noChangeAspect="1"/>
                </p:cNvGrpSpPr>
                <p:nvPr/>
              </p:nvGrpSpPr>
              <p:grpSpPr>
                <a:xfrm>
                  <a:off x="1529209" y="2363733"/>
                  <a:ext cx="298838" cy="704587"/>
                  <a:chOff x="2716613" y="1449885"/>
                  <a:chExt cx="1490738" cy="3514799"/>
                </a:xfrm>
                <a:grpFill/>
              </p:grpSpPr>
              <p:cxnSp>
                <p:nvCxnSpPr>
                  <p:cNvPr id="344" name="直線コネクタ 343">
                    <a:extLst>
                      <a:ext uri="{FF2B5EF4-FFF2-40B4-BE49-F238E27FC236}">
                        <a16:creationId xmlns:a16="http://schemas.microsoft.com/office/drawing/2014/main" id="{7E804B62-9B21-D420-6EB7-9E08BB0C7C58}"/>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1A8E18F1-0D8E-E41A-5B35-7CEA5536774D}"/>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5D46E3C8-2C68-5A8C-5EBF-34FA0AAC8869}"/>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8B7947AE-9495-5F3F-1FAC-658B54ECD335}"/>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8A2A46C7-CC9E-EDDC-40A4-E590463C0829}"/>
                      </a:ext>
                    </a:extLst>
                  </p:cNvPr>
                  <p:cNvCxnSpPr/>
                  <p:nvPr/>
                </p:nvCxnSpPr>
                <p:spPr>
                  <a:xfrm flipH="1" flipV="1">
                    <a:off x="2976041" y="1563098"/>
                    <a:ext cx="1023490" cy="551762"/>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9" name="楕円 348">
                    <a:extLst>
                      <a:ext uri="{FF2B5EF4-FFF2-40B4-BE49-F238E27FC236}">
                        <a16:creationId xmlns:a16="http://schemas.microsoft.com/office/drawing/2014/main" id="{AE993071-4045-DE1E-3E39-BA5A9C929892}"/>
                      </a:ext>
                    </a:extLst>
                  </p:cNvPr>
                  <p:cNvSpPr>
                    <a:spLocks noChangeAspect="1"/>
                  </p:cNvSpPr>
                  <p:nvPr/>
                </p:nvSpPr>
                <p:spPr>
                  <a:xfrm>
                    <a:off x="3847351" y="395246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0" name="楕円 349">
                    <a:extLst>
                      <a:ext uri="{FF2B5EF4-FFF2-40B4-BE49-F238E27FC236}">
                        <a16:creationId xmlns:a16="http://schemas.microsoft.com/office/drawing/2014/main" id="{D288DF00-BCA9-747C-6DBF-DA123FD29EAD}"/>
                      </a:ext>
                    </a:extLst>
                  </p:cNvPr>
                  <p:cNvSpPr>
                    <a:spLocks noChangeAspect="1"/>
                  </p:cNvSpPr>
                  <p:nvPr/>
                </p:nvSpPr>
                <p:spPr>
                  <a:xfrm>
                    <a:off x="2802947" y="344793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1" name="楕円 350">
                    <a:extLst>
                      <a:ext uri="{FF2B5EF4-FFF2-40B4-BE49-F238E27FC236}">
                        <a16:creationId xmlns:a16="http://schemas.microsoft.com/office/drawing/2014/main" id="{5F23230E-DF5B-837F-E379-DAE0CE78EF90}"/>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2" name="楕円 351">
                    <a:extLst>
                      <a:ext uri="{FF2B5EF4-FFF2-40B4-BE49-F238E27FC236}">
                        <a16:creationId xmlns:a16="http://schemas.microsoft.com/office/drawing/2014/main" id="{24CD6321-1465-18C8-0EF2-58369C692699}"/>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3" name="楕円 352">
                    <a:extLst>
                      <a:ext uri="{FF2B5EF4-FFF2-40B4-BE49-F238E27FC236}">
                        <a16:creationId xmlns:a16="http://schemas.microsoft.com/office/drawing/2014/main" id="{1E88F427-852F-05D7-71B7-9B07F094BED8}"/>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4" name="楕円 353">
                    <a:extLst>
                      <a:ext uri="{FF2B5EF4-FFF2-40B4-BE49-F238E27FC236}">
                        <a16:creationId xmlns:a16="http://schemas.microsoft.com/office/drawing/2014/main" id="{D6E087E3-53FC-F0DC-1AC4-E75E3A381499}"/>
                      </a:ext>
                    </a:extLst>
                  </p:cNvPr>
                  <p:cNvSpPr>
                    <a:spLocks noChangeAspect="1"/>
                  </p:cNvSpPr>
                  <p:nvPr/>
                </p:nvSpPr>
                <p:spPr>
                  <a:xfrm>
                    <a:off x="2802466" y="144988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55" name="ひし形 354">
                    <a:extLst>
                      <a:ext uri="{FF2B5EF4-FFF2-40B4-BE49-F238E27FC236}">
                        <a16:creationId xmlns:a16="http://schemas.microsoft.com/office/drawing/2014/main" id="{2C3988AA-AF5D-A872-E2EF-F037A7794CDE}"/>
                      </a:ext>
                    </a:extLst>
                  </p:cNvPr>
                  <p:cNvSpPr>
                    <a:spLocks noChangeAspect="1"/>
                  </p:cNvSpPr>
                  <p:nvPr/>
                </p:nvSpPr>
                <p:spPr>
                  <a:xfrm>
                    <a:off x="2716613" y="4389923"/>
                    <a:ext cx="574761" cy="57476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cxnSp>
            <p:nvCxnSpPr>
              <p:cNvPr id="332" name="直線コネクタ 331">
                <a:extLst>
                  <a:ext uri="{FF2B5EF4-FFF2-40B4-BE49-F238E27FC236}">
                    <a16:creationId xmlns:a16="http://schemas.microsoft.com/office/drawing/2014/main" id="{3D3EC62D-F0EA-04E3-A253-9161BCF39318}"/>
                  </a:ext>
                </a:extLst>
              </p:cNvPr>
              <p:cNvCxnSpPr/>
              <p:nvPr/>
            </p:nvCxnSpPr>
            <p:spPr>
              <a:xfrm flipV="1">
                <a:off x="6998984" y="1585888"/>
                <a:ext cx="211845" cy="106927"/>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4" name="グループ化 233">
              <a:extLst>
                <a:ext uri="{FF2B5EF4-FFF2-40B4-BE49-F238E27FC236}">
                  <a16:creationId xmlns:a16="http://schemas.microsoft.com/office/drawing/2014/main" id="{D3EE75F7-24DA-308F-D3A8-3E25585C0BC9}"/>
                </a:ext>
              </a:extLst>
            </p:cNvPr>
            <p:cNvGrpSpPr/>
            <p:nvPr/>
          </p:nvGrpSpPr>
          <p:grpSpPr>
            <a:xfrm>
              <a:off x="2175012" y="2015063"/>
              <a:ext cx="168032" cy="396178"/>
              <a:chOff x="8786387" y="1033513"/>
              <a:chExt cx="298838" cy="704587"/>
            </a:xfrm>
          </p:grpSpPr>
          <p:grpSp>
            <p:nvGrpSpPr>
              <p:cNvPr id="292" name="グループ化 291">
                <a:extLst>
                  <a:ext uri="{FF2B5EF4-FFF2-40B4-BE49-F238E27FC236}">
                    <a16:creationId xmlns:a16="http://schemas.microsoft.com/office/drawing/2014/main" id="{083CF9F4-53C2-7DA9-C11F-3519E75B2BF3}"/>
                  </a:ext>
                </a:extLst>
              </p:cNvPr>
              <p:cNvGrpSpPr/>
              <p:nvPr/>
            </p:nvGrpSpPr>
            <p:grpSpPr>
              <a:xfrm>
                <a:off x="8786387" y="1033513"/>
                <a:ext cx="298838" cy="704587"/>
                <a:chOff x="7557308" y="1033242"/>
                <a:chExt cx="298838" cy="704587"/>
              </a:xfrm>
            </p:grpSpPr>
            <p:grpSp>
              <p:nvGrpSpPr>
                <p:cNvPr id="294" name="グループ化 293">
                  <a:extLst>
                    <a:ext uri="{FF2B5EF4-FFF2-40B4-BE49-F238E27FC236}">
                      <a16:creationId xmlns:a16="http://schemas.microsoft.com/office/drawing/2014/main" id="{B3107DD4-402D-87EE-3C57-DA9E304983D2}"/>
                    </a:ext>
                  </a:extLst>
                </p:cNvPr>
                <p:cNvGrpSpPr/>
                <p:nvPr/>
              </p:nvGrpSpPr>
              <p:grpSpPr>
                <a:xfrm>
                  <a:off x="7557308" y="1033242"/>
                  <a:ext cx="298838" cy="704587"/>
                  <a:chOff x="1529209" y="2363733"/>
                  <a:chExt cx="298838" cy="704587"/>
                </a:xfrm>
                <a:solidFill>
                  <a:schemeClr val="bg1">
                    <a:lumMod val="65000"/>
                  </a:schemeClr>
                </a:solidFill>
              </p:grpSpPr>
              <p:cxnSp>
                <p:nvCxnSpPr>
                  <p:cNvPr id="296" name="直線コネクタ 295">
                    <a:extLst>
                      <a:ext uri="{FF2B5EF4-FFF2-40B4-BE49-F238E27FC236}">
                        <a16:creationId xmlns:a16="http://schemas.microsoft.com/office/drawing/2014/main" id="{8CB45036-33DD-53E0-B07B-C4A0B09BC93D}"/>
                      </a:ext>
                    </a:extLst>
                  </p:cNvPr>
                  <p:cNvCxnSpPr>
                    <a:cxnSpLocks/>
                  </p:cNvCxnSpPr>
                  <p:nvPr/>
                </p:nvCxnSpPr>
                <p:spPr>
                  <a:xfrm>
                    <a:off x="1793123" y="252242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a:extLst>
                      <a:ext uri="{FF2B5EF4-FFF2-40B4-BE49-F238E27FC236}">
                        <a16:creationId xmlns:a16="http://schemas.microsoft.com/office/drawing/2014/main" id="{B2DCAD6D-6259-97A0-DC60-725704BEAD56}"/>
                      </a:ext>
                    </a:extLst>
                  </p:cNvPr>
                  <p:cNvCxnSpPr>
                    <a:cxnSpLocks/>
                  </p:cNvCxnSpPr>
                  <p:nvPr/>
                </p:nvCxnSpPr>
                <p:spPr>
                  <a:xfrm>
                    <a:off x="1793123" y="2733958"/>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98" name="グループ化 297">
                    <a:extLst>
                      <a:ext uri="{FF2B5EF4-FFF2-40B4-BE49-F238E27FC236}">
                        <a16:creationId xmlns:a16="http://schemas.microsoft.com/office/drawing/2014/main" id="{D8730090-EBDA-3170-09B5-DEBE1D4EEF3F}"/>
                      </a:ext>
                    </a:extLst>
                  </p:cNvPr>
                  <p:cNvGrpSpPr>
                    <a:grpSpLocks noChangeAspect="1"/>
                  </p:cNvGrpSpPr>
                  <p:nvPr/>
                </p:nvGrpSpPr>
                <p:grpSpPr>
                  <a:xfrm>
                    <a:off x="1529209" y="2363733"/>
                    <a:ext cx="298838" cy="704587"/>
                    <a:chOff x="2716613" y="1449885"/>
                    <a:chExt cx="1490738" cy="3514799"/>
                  </a:xfrm>
                  <a:grpFill/>
                </p:grpSpPr>
                <p:cxnSp>
                  <p:nvCxnSpPr>
                    <p:cNvPr id="319" name="直線コネクタ 318">
                      <a:extLst>
                        <a:ext uri="{FF2B5EF4-FFF2-40B4-BE49-F238E27FC236}">
                          <a16:creationId xmlns:a16="http://schemas.microsoft.com/office/drawing/2014/main" id="{6DD96832-CDC1-6304-E820-A87EFF7DF4A6}"/>
                        </a:ext>
                      </a:extLst>
                    </p:cNvPr>
                    <p:cNvCxnSpPr/>
                    <p:nvPr/>
                  </p:nvCxnSpPr>
                  <p:spPr>
                    <a:xfrm flipH="1" flipV="1">
                      <a:off x="3018045" y="3623997"/>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EBBF9E52-01BA-466E-9CE8-DE3DF9FAC25A}"/>
                        </a:ext>
                      </a:extLst>
                    </p:cNvPr>
                    <p:cNvCxnSpPr/>
                    <p:nvPr/>
                  </p:nvCxnSpPr>
                  <p:spPr>
                    <a:xfrm flipV="1">
                      <a:off x="2985760" y="3145829"/>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4EDA31D2-0910-4107-D6EA-1DF59299B58F}"/>
                        </a:ext>
                      </a:extLst>
                    </p:cNvPr>
                    <p:cNvCxnSpPr/>
                    <p:nvPr/>
                  </p:nvCxnSpPr>
                  <p:spPr>
                    <a:xfrm flipH="1" flipV="1">
                      <a:off x="2985760" y="2615991"/>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5AE8F06C-CE6C-7DDA-26C3-1C2981E27458}"/>
                        </a:ext>
                      </a:extLst>
                    </p:cNvPr>
                    <p:cNvCxnSpPr/>
                    <p:nvPr/>
                  </p:nvCxnSpPr>
                  <p:spPr>
                    <a:xfrm flipV="1">
                      <a:off x="2976037" y="2123211"/>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EDA98779-74D3-BE3F-2513-C8B04992D7CD}"/>
                        </a:ext>
                      </a:extLst>
                    </p:cNvPr>
                    <p:cNvCxnSpPr/>
                    <p:nvPr/>
                  </p:nvCxnSpPr>
                  <p:spPr>
                    <a:xfrm flipH="1" flipV="1">
                      <a:off x="2976037" y="1593373"/>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24" name="楕円 323">
                      <a:extLst>
                        <a:ext uri="{FF2B5EF4-FFF2-40B4-BE49-F238E27FC236}">
                          <a16:creationId xmlns:a16="http://schemas.microsoft.com/office/drawing/2014/main" id="{27C52C70-808D-BA38-6E40-1B407C5DE24D}"/>
                        </a:ext>
                      </a:extLst>
                    </p:cNvPr>
                    <p:cNvSpPr>
                      <a:spLocks noChangeAspect="1"/>
                    </p:cNvSpPr>
                    <p:nvPr/>
                  </p:nvSpPr>
                  <p:spPr>
                    <a:xfrm>
                      <a:off x="3847351" y="395246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5" name="楕円 324">
                      <a:extLst>
                        <a:ext uri="{FF2B5EF4-FFF2-40B4-BE49-F238E27FC236}">
                          <a16:creationId xmlns:a16="http://schemas.microsoft.com/office/drawing/2014/main" id="{B78E4591-1490-25B2-29E9-98385E03CC3D}"/>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6" name="楕円 325">
                      <a:extLst>
                        <a:ext uri="{FF2B5EF4-FFF2-40B4-BE49-F238E27FC236}">
                          <a16:creationId xmlns:a16="http://schemas.microsoft.com/office/drawing/2014/main" id="{4D6DCD16-3617-2D4B-C61F-6BD8C9E0607C}"/>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7" name="楕円 326">
                      <a:extLst>
                        <a:ext uri="{FF2B5EF4-FFF2-40B4-BE49-F238E27FC236}">
                          <a16:creationId xmlns:a16="http://schemas.microsoft.com/office/drawing/2014/main" id="{8E59D4EF-3B96-3CDA-93C0-5D9734C2EC89}"/>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8" name="楕円 327">
                      <a:extLst>
                        <a:ext uri="{FF2B5EF4-FFF2-40B4-BE49-F238E27FC236}">
                          <a16:creationId xmlns:a16="http://schemas.microsoft.com/office/drawing/2014/main" id="{B6895D8E-981D-37B6-8326-A6F737FF63AC}"/>
                        </a:ext>
                      </a:extLst>
                    </p:cNvPr>
                    <p:cNvSpPr>
                      <a:spLocks noChangeAspect="1"/>
                    </p:cNvSpPr>
                    <p:nvPr/>
                  </p:nvSpPr>
                  <p:spPr>
                    <a:xfrm>
                      <a:off x="3845469" y="1939232"/>
                      <a:ext cx="360001" cy="3600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29" name="楕円 328">
                      <a:extLst>
                        <a:ext uri="{FF2B5EF4-FFF2-40B4-BE49-F238E27FC236}">
                          <a16:creationId xmlns:a16="http://schemas.microsoft.com/office/drawing/2014/main" id="{E017A5FF-EB04-7484-98F7-F0993DA4D0D4}"/>
                        </a:ext>
                      </a:extLst>
                    </p:cNvPr>
                    <p:cNvSpPr>
                      <a:spLocks noChangeAspect="1"/>
                    </p:cNvSpPr>
                    <p:nvPr/>
                  </p:nvSpPr>
                  <p:spPr>
                    <a:xfrm>
                      <a:off x="2802466" y="144988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30" name="ひし形 329">
                      <a:extLst>
                        <a:ext uri="{FF2B5EF4-FFF2-40B4-BE49-F238E27FC236}">
                          <a16:creationId xmlns:a16="http://schemas.microsoft.com/office/drawing/2014/main" id="{D09C933E-2A59-6E82-8D54-05828D4B7F22}"/>
                        </a:ext>
                      </a:extLst>
                    </p:cNvPr>
                    <p:cNvSpPr>
                      <a:spLocks noChangeAspect="1"/>
                    </p:cNvSpPr>
                    <p:nvPr/>
                  </p:nvSpPr>
                  <p:spPr>
                    <a:xfrm>
                      <a:off x="2716613" y="4389923"/>
                      <a:ext cx="574761" cy="57476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cxnSp>
              <p:nvCxnSpPr>
                <p:cNvPr id="295" name="直線コネクタ 294">
                  <a:extLst>
                    <a:ext uri="{FF2B5EF4-FFF2-40B4-BE49-F238E27FC236}">
                      <a16:creationId xmlns:a16="http://schemas.microsoft.com/office/drawing/2014/main" id="{CEC5CA8F-5933-01D2-9288-37CB440574BE}"/>
                    </a:ext>
                  </a:extLst>
                </p:cNvPr>
                <p:cNvCxnSpPr>
                  <a:cxnSpLocks/>
                </p:cNvCxnSpPr>
                <p:nvPr/>
              </p:nvCxnSpPr>
              <p:spPr>
                <a:xfrm>
                  <a:off x="7617734" y="1095139"/>
                  <a:ext cx="0" cy="5868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3" name="直線コネクタ 292">
                <a:extLst>
                  <a:ext uri="{FF2B5EF4-FFF2-40B4-BE49-F238E27FC236}">
                    <a16:creationId xmlns:a16="http://schemas.microsoft.com/office/drawing/2014/main" id="{C0A172E8-2E1C-441B-6834-1322AF5A7451}"/>
                  </a:ext>
                </a:extLst>
              </p:cNvPr>
              <p:cNvCxnSpPr/>
              <p:nvPr/>
            </p:nvCxnSpPr>
            <p:spPr>
              <a:xfrm flipV="1">
                <a:off x="8843219" y="1568943"/>
                <a:ext cx="211845" cy="106927"/>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5" name="グループ化 234">
              <a:extLst>
                <a:ext uri="{FF2B5EF4-FFF2-40B4-BE49-F238E27FC236}">
                  <a16:creationId xmlns:a16="http://schemas.microsoft.com/office/drawing/2014/main" id="{697B9878-38DF-B3F7-A1A9-03D1DF07CCBD}"/>
                </a:ext>
              </a:extLst>
            </p:cNvPr>
            <p:cNvGrpSpPr/>
            <p:nvPr/>
          </p:nvGrpSpPr>
          <p:grpSpPr>
            <a:xfrm>
              <a:off x="2508202" y="2015063"/>
              <a:ext cx="168032" cy="396178"/>
              <a:chOff x="9425306" y="1033242"/>
              <a:chExt cx="298838" cy="704587"/>
            </a:xfrm>
          </p:grpSpPr>
          <p:grpSp>
            <p:nvGrpSpPr>
              <p:cNvPr id="272" name="グループ化 271">
                <a:extLst>
                  <a:ext uri="{FF2B5EF4-FFF2-40B4-BE49-F238E27FC236}">
                    <a16:creationId xmlns:a16="http://schemas.microsoft.com/office/drawing/2014/main" id="{E5D7E857-1A90-598D-A6E2-0C9E5DD56220}"/>
                  </a:ext>
                </a:extLst>
              </p:cNvPr>
              <p:cNvGrpSpPr/>
              <p:nvPr/>
            </p:nvGrpSpPr>
            <p:grpSpPr>
              <a:xfrm>
                <a:off x="9425306" y="1033242"/>
                <a:ext cx="298838" cy="704587"/>
                <a:chOff x="8786387" y="1033513"/>
                <a:chExt cx="298838" cy="704587"/>
              </a:xfrm>
            </p:grpSpPr>
            <p:grpSp>
              <p:nvGrpSpPr>
                <p:cNvPr id="274" name="グループ化 273">
                  <a:extLst>
                    <a:ext uri="{FF2B5EF4-FFF2-40B4-BE49-F238E27FC236}">
                      <a16:creationId xmlns:a16="http://schemas.microsoft.com/office/drawing/2014/main" id="{DC762453-7027-071A-DD49-6B2565B49A86}"/>
                    </a:ext>
                  </a:extLst>
                </p:cNvPr>
                <p:cNvGrpSpPr/>
                <p:nvPr/>
              </p:nvGrpSpPr>
              <p:grpSpPr>
                <a:xfrm>
                  <a:off x="8786387" y="1033513"/>
                  <a:ext cx="298838" cy="704587"/>
                  <a:chOff x="7557308" y="1033242"/>
                  <a:chExt cx="298838" cy="704587"/>
                </a:xfrm>
              </p:grpSpPr>
              <p:grpSp>
                <p:nvGrpSpPr>
                  <p:cNvPr id="276" name="グループ化 275">
                    <a:extLst>
                      <a:ext uri="{FF2B5EF4-FFF2-40B4-BE49-F238E27FC236}">
                        <a16:creationId xmlns:a16="http://schemas.microsoft.com/office/drawing/2014/main" id="{AA4C4C76-7E26-14BD-B483-BAAFAB2470E7}"/>
                      </a:ext>
                    </a:extLst>
                  </p:cNvPr>
                  <p:cNvGrpSpPr/>
                  <p:nvPr/>
                </p:nvGrpSpPr>
                <p:grpSpPr>
                  <a:xfrm>
                    <a:off x="7557308" y="1033242"/>
                    <a:ext cx="298838" cy="704587"/>
                    <a:chOff x="1529209" y="2363733"/>
                    <a:chExt cx="298838" cy="704587"/>
                  </a:xfrm>
                  <a:solidFill>
                    <a:schemeClr val="bg1">
                      <a:lumMod val="65000"/>
                    </a:schemeClr>
                  </a:solidFill>
                </p:grpSpPr>
                <p:cxnSp>
                  <p:nvCxnSpPr>
                    <p:cNvPr id="278" name="直線コネクタ 277">
                      <a:extLst>
                        <a:ext uri="{FF2B5EF4-FFF2-40B4-BE49-F238E27FC236}">
                          <a16:creationId xmlns:a16="http://schemas.microsoft.com/office/drawing/2014/main" id="{4B5EABDB-C658-06FB-05C3-D9CA00B2866A}"/>
                        </a:ext>
                      </a:extLst>
                    </p:cNvPr>
                    <p:cNvCxnSpPr>
                      <a:cxnSpLocks/>
                    </p:cNvCxnSpPr>
                    <p:nvPr/>
                  </p:nvCxnSpPr>
                  <p:spPr>
                    <a:xfrm>
                      <a:off x="1793123" y="252242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9" name="グループ化 278">
                      <a:extLst>
                        <a:ext uri="{FF2B5EF4-FFF2-40B4-BE49-F238E27FC236}">
                          <a16:creationId xmlns:a16="http://schemas.microsoft.com/office/drawing/2014/main" id="{ECB6DE74-BE32-4F4F-C89D-056844AE2034}"/>
                        </a:ext>
                      </a:extLst>
                    </p:cNvPr>
                    <p:cNvGrpSpPr>
                      <a:grpSpLocks noChangeAspect="1"/>
                    </p:cNvGrpSpPr>
                    <p:nvPr/>
                  </p:nvGrpSpPr>
                  <p:grpSpPr>
                    <a:xfrm>
                      <a:off x="1529209" y="2363733"/>
                      <a:ext cx="298838" cy="704587"/>
                      <a:chOff x="2716613" y="1449885"/>
                      <a:chExt cx="1490738" cy="3514799"/>
                    </a:xfrm>
                    <a:grpFill/>
                  </p:grpSpPr>
                  <p:cxnSp>
                    <p:nvCxnSpPr>
                      <p:cNvPr id="280" name="直線コネクタ 279">
                        <a:extLst>
                          <a:ext uri="{FF2B5EF4-FFF2-40B4-BE49-F238E27FC236}">
                            <a16:creationId xmlns:a16="http://schemas.microsoft.com/office/drawing/2014/main" id="{B3C71658-947A-9223-57F4-AAB196DF5911}"/>
                          </a:ext>
                        </a:extLst>
                      </p:cNvPr>
                      <p:cNvCxnSpPr/>
                      <p:nvPr/>
                    </p:nvCxnSpPr>
                    <p:spPr>
                      <a:xfrm flipH="1" flipV="1">
                        <a:off x="3018045" y="3623997"/>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1" name="直線コネクタ 280">
                        <a:extLst>
                          <a:ext uri="{FF2B5EF4-FFF2-40B4-BE49-F238E27FC236}">
                            <a16:creationId xmlns:a16="http://schemas.microsoft.com/office/drawing/2014/main" id="{8D06F471-B3E9-98F6-2625-1DB2EA87EED6}"/>
                          </a:ext>
                        </a:extLst>
                      </p:cNvPr>
                      <p:cNvCxnSpPr/>
                      <p:nvPr/>
                    </p:nvCxnSpPr>
                    <p:spPr>
                      <a:xfrm flipV="1">
                        <a:off x="2985760" y="3145829"/>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2" name="直線コネクタ 281">
                        <a:extLst>
                          <a:ext uri="{FF2B5EF4-FFF2-40B4-BE49-F238E27FC236}">
                            <a16:creationId xmlns:a16="http://schemas.microsoft.com/office/drawing/2014/main" id="{3248DCB1-30A3-D6EF-0590-23CAAC77E291}"/>
                          </a:ext>
                        </a:extLst>
                      </p:cNvPr>
                      <p:cNvCxnSpPr/>
                      <p:nvPr/>
                    </p:nvCxnSpPr>
                    <p:spPr>
                      <a:xfrm flipH="1" flipV="1">
                        <a:off x="2985760" y="2615991"/>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D00B3352-4A23-3961-70E4-047D634AEAC0}"/>
                          </a:ext>
                        </a:extLst>
                      </p:cNvPr>
                      <p:cNvCxnSpPr/>
                      <p:nvPr/>
                    </p:nvCxnSpPr>
                    <p:spPr>
                      <a:xfrm flipV="1">
                        <a:off x="2976037" y="2123211"/>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EEC8C976-707E-F5A0-225A-DFD05AB3F071}"/>
                          </a:ext>
                        </a:extLst>
                      </p:cNvPr>
                      <p:cNvCxnSpPr/>
                      <p:nvPr/>
                    </p:nvCxnSpPr>
                    <p:spPr>
                      <a:xfrm flipH="1" flipV="1">
                        <a:off x="2976037" y="1593373"/>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85" name="楕円 284">
                        <a:extLst>
                          <a:ext uri="{FF2B5EF4-FFF2-40B4-BE49-F238E27FC236}">
                            <a16:creationId xmlns:a16="http://schemas.microsoft.com/office/drawing/2014/main" id="{2922F95C-B73D-D977-D4ED-C16E62669AB3}"/>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6" name="楕円 285">
                        <a:extLst>
                          <a:ext uri="{FF2B5EF4-FFF2-40B4-BE49-F238E27FC236}">
                            <a16:creationId xmlns:a16="http://schemas.microsoft.com/office/drawing/2014/main" id="{DF127C96-DD6E-34F3-4213-4CF33A9620AE}"/>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7" name="楕円 286">
                        <a:extLst>
                          <a:ext uri="{FF2B5EF4-FFF2-40B4-BE49-F238E27FC236}">
                            <a16:creationId xmlns:a16="http://schemas.microsoft.com/office/drawing/2014/main" id="{F769B71D-C50D-B972-EB9C-7BFEA935A2F3}"/>
                          </a:ext>
                        </a:extLst>
                      </p:cNvPr>
                      <p:cNvSpPr>
                        <a:spLocks noChangeAspect="1"/>
                      </p:cNvSpPr>
                      <p:nvPr/>
                    </p:nvSpPr>
                    <p:spPr>
                      <a:xfrm>
                        <a:off x="3843976" y="293349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8" name="楕円 287">
                        <a:extLst>
                          <a:ext uri="{FF2B5EF4-FFF2-40B4-BE49-F238E27FC236}">
                            <a16:creationId xmlns:a16="http://schemas.microsoft.com/office/drawing/2014/main" id="{5234CA2A-ECB5-BD8B-0084-E5B7BA2E536F}"/>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89" name="楕円 288">
                        <a:extLst>
                          <a:ext uri="{FF2B5EF4-FFF2-40B4-BE49-F238E27FC236}">
                            <a16:creationId xmlns:a16="http://schemas.microsoft.com/office/drawing/2014/main" id="{471F0B9A-034B-CEFB-5ECA-0FED38C8C1F2}"/>
                          </a:ext>
                        </a:extLst>
                      </p:cNvPr>
                      <p:cNvSpPr>
                        <a:spLocks noChangeAspect="1"/>
                      </p:cNvSpPr>
                      <p:nvPr/>
                    </p:nvSpPr>
                    <p:spPr>
                      <a:xfrm>
                        <a:off x="3845469" y="1939232"/>
                        <a:ext cx="360001" cy="3600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0" name="楕円 289">
                        <a:extLst>
                          <a:ext uri="{FF2B5EF4-FFF2-40B4-BE49-F238E27FC236}">
                            <a16:creationId xmlns:a16="http://schemas.microsoft.com/office/drawing/2014/main" id="{9CA66D91-109B-B4A6-2A68-D05F3985FF73}"/>
                          </a:ext>
                        </a:extLst>
                      </p:cNvPr>
                      <p:cNvSpPr>
                        <a:spLocks noChangeAspect="1"/>
                      </p:cNvSpPr>
                      <p:nvPr/>
                    </p:nvSpPr>
                    <p:spPr>
                      <a:xfrm>
                        <a:off x="2802466" y="144988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91" name="ひし形 290">
                        <a:extLst>
                          <a:ext uri="{FF2B5EF4-FFF2-40B4-BE49-F238E27FC236}">
                            <a16:creationId xmlns:a16="http://schemas.microsoft.com/office/drawing/2014/main" id="{F994D78C-02E1-9F1A-2C17-254EF8C1FB51}"/>
                          </a:ext>
                        </a:extLst>
                      </p:cNvPr>
                      <p:cNvSpPr>
                        <a:spLocks noChangeAspect="1"/>
                      </p:cNvSpPr>
                      <p:nvPr/>
                    </p:nvSpPr>
                    <p:spPr>
                      <a:xfrm>
                        <a:off x="2716613" y="4389923"/>
                        <a:ext cx="574761" cy="57476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grpSp>
              <p:cxnSp>
                <p:nvCxnSpPr>
                  <p:cNvPr id="277" name="直線コネクタ 276">
                    <a:extLst>
                      <a:ext uri="{FF2B5EF4-FFF2-40B4-BE49-F238E27FC236}">
                        <a16:creationId xmlns:a16="http://schemas.microsoft.com/office/drawing/2014/main" id="{238687B7-87E8-9CE8-00E2-AA2A5B9ECC4F}"/>
                      </a:ext>
                    </a:extLst>
                  </p:cNvPr>
                  <p:cNvCxnSpPr>
                    <a:cxnSpLocks/>
                  </p:cNvCxnSpPr>
                  <p:nvPr/>
                </p:nvCxnSpPr>
                <p:spPr>
                  <a:xfrm>
                    <a:off x="7617734" y="1095139"/>
                    <a:ext cx="0" cy="5868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5" name="直線コネクタ 274">
                  <a:extLst>
                    <a:ext uri="{FF2B5EF4-FFF2-40B4-BE49-F238E27FC236}">
                      <a16:creationId xmlns:a16="http://schemas.microsoft.com/office/drawing/2014/main" id="{E5389D75-ED76-E69F-32BB-91925DA74EB4}"/>
                    </a:ext>
                  </a:extLst>
                </p:cNvPr>
                <p:cNvCxnSpPr/>
                <p:nvPr/>
              </p:nvCxnSpPr>
              <p:spPr>
                <a:xfrm flipV="1">
                  <a:off x="8843219" y="1568943"/>
                  <a:ext cx="211845" cy="106927"/>
                </a:xfrm>
                <a:prstGeom prst="line">
                  <a:avLst/>
                </a:prstGeom>
                <a:solidFill>
                  <a:schemeClr val="bg1">
                    <a:lumMod val="65000"/>
                  </a:schemeClr>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3" name="直線コネクタ 272">
                <a:extLst>
                  <a:ext uri="{FF2B5EF4-FFF2-40B4-BE49-F238E27FC236}">
                    <a16:creationId xmlns:a16="http://schemas.microsoft.com/office/drawing/2014/main" id="{BD2B6DCE-86FE-CD6C-D18F-66BAB58100F6}"/>
                  </a:ext>
                </a:extLst>
              </p:cNvPr>
              <p:cNvCxnSpPr>
                <a:cxnSpLocks/>
              </p:cNvCxnSpPr>
              <p:nvPr/>
            </p:nvCxnSpPr>
            <p:spPr>
              <a:xfrm>
                <a:off x="9689220" y="1403466"/>
                <a:ext cx="0" cy="1800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6" name="グループ化 235">
              <a:extLst>
                <a:ext uri="{FF2B5EF4-FFF2-40B4-BE49-F238E27FC236}">
                  <a16:creationId xmlns:a16="http://schemas.microsoft.com/office/drawing/2014/main" id="{3F40CF4D-A0C3-20AE-F923-6EE3B0D94837}"/>
                </a:ext>
              </a:extLst>
            </p:cNvPr>
            <p:cNvGrpSpPr/>
            <p:nvPr/>
          </p:nvGrpSpPr>
          <p:grpSpPr>
            <a:xfrm>
              <a:off x="2841394" y="2015063"/>
              <a:ext cx="168032" cy="396178"/>
              <a:chOff x="9425306" y="1033242"/>
              <a:chExt cx="298838" cy="704587"/>
            </a:xfrm>
          </p:grpSpPr>
          <p:grpSp>
            <p:nvGrpSpPr>
              <p:cNvPr id="237" name="グループ化 236">
                <a:extLst>
                  <a:ext uri="{FF2B5EF4-FFF2-40B4-BE49-F238E27FC236}">
                    <a16:creationId xmlns:a16="http://schemas.microsoft.com/office/drawing/2014/main" id="{25CA6C38-7C02-B1A4-F026-572C10A1FA4A}"/>
                  </a:ext>
                </a:extLst>
              </p:cNvPr>
              <p:cNvGrpSpPr/>
              <p:nvPr/>
            </p:nvGrpSpPr>
            <p:grpSpPr>
              <a:xfrm>
                <a:off x="9425306" y="1033242"/>
                <a:ext cx="298838" cy="704587"/>
                <a:chOff x="8786387" y="1033513"/>
                <a:chExt cx="298838" cy="704587"/>
              </a:xfrm>
            </p:grpSpPr>
            <p:grpSp>
              <p:nvGrpSpPr>
                <p:cNvPr id="239" name="グループ化 238">
                  <a:extLst>
                    <a:ext uri="{FF2B5EF4-FFF2-40B4-BE49-F238E27FC236}">
                      <a16:creationId xmlns:a16="http://schemas.microsoft.com/office/drawing/2014/main" id="{2E1E8EC6-F353-ADF5-0BBB-9FEB36E9BE19}"/>
                    </a:ext>
                  </a:extLst>
                </p:cNvPr>
                <p:cNvGrpSpPr/>
                <p:nvPr/>
              </p:nvGrpSpPr>
              <p:grpSpPr>
                <a:xfrm>
                  <a:off x="8786387" y="1033513"/>
                  <a:ext cx="298838" cy="704587"/>
                  <a:chOff x="7557308" y="1033242"/>
                  <a:chExt cx="298838" cy="704587"/>
                </a:xfrm>
              </p:grpSpPr>
              <p:grpSp>
                <p:nvGrpSpPr>
                  <p:cNvPr id="258" name="グループ化 257">
                    <a:extLst>
                      <a:ext uri="{FF2B5EF4-FFF2-40B4-BE49-F238E27FC236}">
                        <a16:creationId xmlns:a16="http://schemas.microsoft.com/office/drawing/2014/main" id="{D21E6B8C-7416-5F73-805C-10E6B4B94602}"/>
                      </a:ext>
                    </a:extLst>
                  </p:cNvPr>
                  <p:cNvGrpSpPr>
                    <a:grpSpLocks noChangeAspect="1"/>
                  </p:cNvGrpSpPr>
                  <p:nvPr/>
                </p:nvGrpSpPr>
                <p:grpSpPr>
                  <a:xfrm>
                    <a:off x="7557308" y="1033242"/>
                    <a:ext cx="298838" cy="704587"/>
                    <a:chOff x="2716613" y="1449885"/>
                    <a:chExt cx="1490738" cy="3514799"/>
                  </a:xfrm>
                  <a:solidFill>
                    <a:schemeClr val="bg1">
                      <a:lumMod val="65000"/>
                    </a:schemeClr>
                  </a:solidFill>
                </p:grpSpPr>
                <p:cxnSp>
                  <p:nvCxnSpPr>
                    <p:cNvPr id="260" name="直線コネクタ 259">
                      <a:extLst>
                        <a:ext uri="{FF2B5EF4-FFF2-40B4-BE49-F238E27FC236}">
                          <a16:creationId xmlns:a16="http://schemas.microsoft.com/office/drawing/2014/main" id="{D554AAF8-5335-E1A1-6D4F-C9A1CD8F8AEA}"/>
                        </a:ext>
                      </a:extLst>
                    </p:cNvPr>
                    <p:cNvCxnSpPr/>
                    <p:nvPr/>
                  </p:nvCxnSpPr>
                  <p:spPr>
                    <a:xfrm flipH="1" flipV="1">
                      <a:off x="3018045" y="3623997"/>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0B6F0196-6FCE-6032-34DB-A7700129321B}"/>
                        </a:ext>
                      </a:extLst>
                    </p:cNvPr>
                    <p:cNvCxnSpPr/>
                    <p:nvPr/>
                  </p:nvCxnSpPr>
                  <p:spPr>
                    <a:xfrm flipV="1">
                      <a:off x="2985760" y="3145829"/>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4F0095C2-907C-B35A-4CA7-440455784849}"/>
                        </a:ext>
                      </a:extLst>
                    </p:cNvPr>
                    <p:cNvCxnSpPr/>
                    <p:nvPr/>
                  </p:nvCxnSpPr>
                  <p:spPr>
                    <a:xfrm flipH="1" flipV="1">
                      <a:off x="2985760" y="2615991"/>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EC066EAA-27CD-D544-2462-DDDE30F26B98}"/>
                        </a:ext>
                      </a:extLst>
                    </p:cNvPr>
                    <p:cNvCxnSpPr/>
                    <p:nvPr/>
                  </p:nvCxnSpPr>
                  <p:spPr>
                    <a:xfrm flipV="1">
                      <a:off x="2976037" y="2123211"/>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90169641-71E6-3E70-1C68-B5A4BF01ABCB}"/>
                        </a:ext>
                      </a:extLst>
                    </p:cNvPr>
                    <p:cNvCxnSpPr/>
                    <p:nvPr/>
                  </p:nvCxnSpPr>
                  <p:spPr>
                    <a:xfrm flipH="1" flipV="1">
                      <a:off x="2976037" y="1593373"/>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65" name="楕円 264">
                      <a:extLst>
                        <a:ext uri="{FF2B5EF4-FFF2-40B4-BE49-F238E27FC236}">
                          <a16:creationId xmlns:a16="http://schemas.microsoft.com/office/drawing/2014/main" id="{CDFE2007-1FF3-336C-B741-E3E10C721735}"/>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6" name="楕円 265">
                      <a:extLst>
                        <a:ext uri="{FF2B5EF4-FFF2-40B4-BE49-F238E27FC236}">
                          <a16:creationId xmlns:a16="http://schemas.microsoft.com/office/drawing/2014/main" id="{B77FC235-0B86-5B1F-9F67-D2C87BAF8137}"/>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7" name="楕円 266">
                      <a:extLst>
                        <a:ext uri="{FF2B5EF4-FFF2-40B4-BE49-F238E27FC236}">
                          <a16:creationId xmlns:a16="http://schemas.microsoft.com/office/drawing/2014/main" id="{4C2DEE6B-5B19-55E6-CDCD-523802FB6E17}"/>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8" name="楕円 267">
                      <a:extLst>
                        <a:ext uri="{FF2B5EF4-FFF2-40B4-BE49-F238E27FC236}">
                          <a16:creationId xmlns:a16="http://schemas.microsoft.com/office/drawing/2014/main" id="{B9965879-D6A1-1AD0-3A0B-375846E40F4C}"/>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9" name="楕円 268">
                      <a:extLst>
                        <a:ext uri="{FF2B5EF4-FFF2-40B4-BE49-F238E27FC236}">
                          <a16:creationId xmlns:a16="http://schemas.microsoft.com/office/drawing/2014/main" id="{0C9D93CC-0022-AE45-996B-5427AD6B91C6}"/>
                        </a:ext>
                      </a:extLst>
                    </p:cNvPr>
                    <p:cNvSpPr>
                      <a:spLocks noChangeAspect="1"/>
                    </p:cNvSpPr>
                    <p:nvPr/>
                  </p:nvSpPr>
                  <p:spPr>
                    <a:xfrm>
                      <a:off x="3845469" y="1939232"/>
                      <a:ext cx="360001" cy="3600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0" name="楕円 269">
                      <a:extLst>
                        <a:ext uri="{FF2B5EF4-FFF2-40B4-BE49-F238E27FC236}">
                          <a16:creationId xmlns:a16="http://schemas.microsoft.com/office/drawing/2014/main" id="{9C0A46C5-91BE-BACF-F2B8-D32750114712}"/>
                        </a:ext>
                      </a:extLst>
                    </p:cNvPr>
                    <p:cNvSpPr>
                      <a:spLocks noChangeAspect="1"/>
                    </p:cNvSpPr>
                    <p:nvPr/>
                  </p:nvSpPr>
                  <p:spPr>
                    <a:xfrm>
                      <a:off x="2802466" y="144988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71" name="ひし形 270">
                      <a:extLst>
                        <a:ext uri="{FF2B5EF4-FFF2-40B4-BE49-F238E27FC236}">
                          <a16:creationId xmlns:a16="http://schemas.microsoft.com/office/drawing/2014/main" id="{FEEBF375-6CA8-1E65-47AD-6D566F2CCF1E}"/>
                        </a:ext>
                      </a:extLst>
                    </p:cNvPr>
                    <p:cNvSpPr>
                      <a:spLocks noChangeAspect="1"/>
                    </p:cNvSpPr>
                    <p:nvPr/>
                  </p:nvSpPr>
                  <p:spPr>
                    <a:xfrm>
                      <a:off x="2716613" y="4389923"/>
                      <a:ext cx="574761" cy="574761"/>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cxnSp>
                <p:nvCxnSpPr>
                  <p:cNvPr id="259" name="直線コネクタ 258">
                    <a:extLst>
                      <a:ext uri="{FF2B5EF4-FFF2-40B4-BE49-F238E27FC236}">
                        <a16:creationId xmlns:a16="http://schemas.microsoft.com/office/drawing/2014/main" id="{56842049-513C-B627-2080-5D428C18963B}"/>
                      </a:ext>
                    </a:extLst>
                  </p:cNvPr>
                  <p:cNvCxnSpPr>
                    <a:cxnSpLocks/>
                  </p:cNvCxnSpPr>
                  <p:nvPr/>
                </p:nvCxnSpPr>
                <p:spPr>
                  <a:xfrm>
                    <a:off x="7617734" y="1095139"/>
                    <a:ext cx="0" cy="5868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7" name="直線コネクタ 256">
                  <a:extLst>
                    <a:ext uri="{FF2B5EF4-FFF2-40B4-BE49-F238E27FC236}">
                      <a16:creationId xmlns:a16="http://schemas.microsoft.com/office/drawing/2014/main" id="{01E3A6D7-91CE-EFC6-CBEF-B5CDEA97F829}"/>
                    </a:ext>
                  </a:extLst>
                </p:cNvPr>
                <p:cNvCxnSpPr/>
                <p:nvPr/>
              </p:nvCxnSpPr>
              <p:spPr>
                <a:xfrm flipV="1">
                  <a:off x="8843219" y="1568943"/>
                  <a:ext cx="211845" cy="106927"/>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8" name="直線コネクタ 237">
                <a:extLst>
                  <a:ext uri="{FF2B5EF4-FFF2-40B4-BE49-F238E27FC236}">
                    <a16:creationId xmlns:a16="http://schemas.microsoft.com/office/drawing/2014/main" id="{A49CA3B0-5647-EF91-A81B-6B45B49CDF0A}"/>
                  </a:ext>
                </a:extLst>
              </p:cNvPr>
              <p:cNvCxnSpPr>
                <a:cxnSpLocks/>
              </p:cNvCxnSpPr>
              <p:nvPr/>
            </p:nvCxnSpPr>
            <p:spPr>
              <a:xfrm rot="10800000">
                <a:off x="9689220" y="1187466"/>
                <a:ext cx="0" cy="396000"/>
              </a:xfrm>
              <a:prstGeom prst="line">
                <a:avLst/>
              </a:prstGeom>
              <a:solidFill>
                <a:schemeClr val="bg1">
                  <a:lumMod val="6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graphicFrame>
        <p:nvGraphicFramePr>
          <p:cNvPr id="393" name="表 392">
            <a:extLst>
              <a:ext uri="{FF2B5EF4-FFF2-40B4-BE49-F238E27FC236}">
                <a16:creationId xmlns:a16="http://schemas.microsoft.com/office/drawing/2014/main" id="{3BCCF41C-A5EC-E96F-3F11-3A9113E64A67}"/>
              </a:ext>
            </a:extLst>
          </p:cNvPr>
          <p:cNvGraphicFramePr>
            <a:graphicFrameLocks noGrp="1"/>
          </p:cNvGraphicFramePr>
          <p:nvPr/>
        </p:nvGraphicFramePr>
        <p:xfrm>
          <a:off x="5281113" y="5017439"/>
          <a:ext cx="3214234" cy="784716"/>
        </p:xfrm>
        <a:graphic>
          <a:graphicData uri="http://schemas.openxmlformats.org/drawingml/2006/table">
            <a:tbl>
              <a:tblPr/>
              <a:tblGrid>
                <a:gridCol w="375060">
                  <a:extLst>
                    <a:ext uri="{9D8B030D-6E8A-4147-A177-3AD203B41FA5}">
                      <a16:colId xmlns:a16="http://schemas.microsoft.com/office/drawing/2014/main" val="120343126"/>
                    </a:ext>
                  </a:extLst>
                </a:gridCol>
                <a:gridCol w="574865">
                  <a:extLst>
                    <a:ext uri="{9D8B030D-6E8A-4147-A177-3AD203B41FA5}">
                      <a16:colId xmlns:a16="http://schemas.microsoft.com/office/drawing/2014/main" val="139532075"/>
                    </a:ext>
                  </a:extLst>
                </a:gridCol>
                <a:gridCol w="574865">
                  <a:extLst>
                    <a:ext uri="{9D8B030D-6E8A-4147-A177-3AD203B41FA5}">
                      <a16:colId xmlns:a16="http://schemas.microsoft.com/office/drawing/2014/main" val="2674112829"/>
                    </a:ext>
                  </a:extLst>
                </a:gridCol>
                <a:gridCol w="574865">
                  <a:extLst>
                    <a:ext uri="{9D8B030D-6E8A-4147-A177-3AD203B41FA5}">
                      <a16:colId xmlns:a16="http://schemas.microsoft.com/office/drawing/2014/main" val="983640307"/>
                    </a:ext>
                  </a:extLst>
                </a:gridCol>
                <a:gridCol w="574865">
                  <a:extLst>
                    <a:ext uri="{9D8B030D-6E8A-4147-A177-3AD203B41FA5}">
                      <a16:colId xmlns:a16="http://schemas.microsoft.com/office/drawing/2014/main" val="4204207567"/>
                    </a:ext>
                  </a:extLst>
                </a:gridCol>
                <a:gridCol w="539714">
                  <a:extLst>
                    <a:ext uri="{9D8B030D-6E8A-4147-A177-3AD203B41FA5}">
                      <a16:colId xmlns:a16="http://schemas.microsoft.com/office/drawing/2014/main" val="2040787366"/>
                    </a:ext>
                  </a:extLst>
                </a:gridCol>
              </a:tblGrid>
              <a:tr h="392358">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360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480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600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720</a:t>
                      </a:r>
                    </a:p>
                  </a:txBody>
                  <a:tcPr marL="5715" marR="5715" marT="5715" marB="0" anchor="ctr">
                    <a:lnL>
                      <a:noFill/>
                    </a:lnL>
                    <a:lnR>
                      <a:noFill/>
                    </a:lnR>
                    <a:lnT>
                      <a:noFill/>
                    </a:lnT>
                    <a:lnB>
                      <a:noFill/>
                    </a:lnB>
                  </a:tcPr>
                </a:tc>
                <a:extLst>
                  <a:ext uri="{0D108BD9-81ED-4DB2-BD59-A6C34878D82A}">
                    <a16:rowId xmlns:a16="http://schemas.microsoft.com/office/drawing/2014/main" val="3610437745"/>
                  </a:ext>
                </a:extLst>
              </a:tr>
              <a:tr h="392358">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158</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145</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132</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119</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107</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94</a:t>
                      </a:r>
                    </a:p>
                  </a:txBody>
                  <a:tcPr marL="5715" marR="5715" marT="5715" marB="0" anchor="ctr">
                    <a:lnL>
                      <a:noFill/>
                    </a:lnL>
                    <a:lnR>
                      <a:noFill/>
                    </a:lnR>
                    <a:lnT>
                      <a:noFill/>
                    </a:lnT>
                    <a:lnB>
                      <a:noFill/>
                    </a:lnB>
                  </a:tcPr>
                </a:tc>
                <a:extLst>
                  <a:ext uri="{0D108BD9-81ED-4DB2-BD59-A6C34878D82A}">
                    <a16:rowId xmlns:a16="http://schemas.microsoft.com/office/drawing/2014/main" val="1274852297"/>
                  </a:ext>
                </a:extLst>
              </a:tr>
            </a:tbl>
          </a:graphicData>
        </a:graphic>
      </p:graphicFrame>
      <p:grpSp>
        <p:nvGrpSpPr>
          <p:cNvPr id="411" name="グループ化 410">
            <a:extLst>
              <a:ext uri="{FF2B5EF4-FFF2-40B4-BE49-F238E27FC236}">
                <a16:creationId xmlns:a16="http://schemas.microsoft.com/office/drawing/2014/main" id="{C461E661-8D63-CAB6-8D3D-218D617D4685}"/>
              </a:ext>
            </a:extLst>
          </p:cNvPr>
          <p:cNvGrpSpPr>
            <a:grpSpLocks noChangeAspect="1"/>
          </p:cNvGrpSpPr>
          <p:nvPr/>
        </p:nvGrpSpPr>
        <p:grpSpPr>
          <a:xfrm>
            <a:off x="504412" y="1983094"/>
            <a:ext cx="678792" cy="1613755"/>
            <a:chOff x="205361" y="2036639"/>
            <a:chExt cx="401535" cy="954606"/>
          </a:xfrm>
        </p:grpSpPr>
        <p:pic>
          <p:nvPicPr>
            <p:cNvPr id="412" name="図 411" descr="図形 が含まれている画像&#10;&#10;自動的に生成された説明">
              <a:extLst>
                <a:ext uri="{FF2B5EF4-FFF2-40B4-BE49-F238E27FC236}">
                  <a16:creationId xmlns:a16="http://schemas.microsoft.com/office/drawing/2014/main" id="{3E02A2F5-DF54-6BCB-9BBE-E5CE872F748D}"/>
                </a:ext>
              </a:extLst>
            </p:cNvPr>
            <p:cNvPicPr>
              <a:picLocks noChangeAspect="1"/>
            </p:cNvPicPr>
            <p:nvPr/>
          </p:nvPicPr>
          <p:blipFill rotWithShape="1">
            <a:blip r:embed="rId4">
              <a:extLst>
                <a:ext uri="{28A0092B-C50C-407E-A947-70E740481C1C}">
                  <a14:useLocalDpi xmlns:a14="http://schemas.microsoft.com/office/drawing/2010/main" val="0"/>
                </a:ext>
              </a:extLst>
            </a:blip>
            <a:srcRect l="40212" t="18025" r="36118" b="16970"/>
            <a:stretch/>
          </p:blipFill>
          <p:spPr>
            <a:xfrm>
              <a:off x="227290" y="2055175"/>
              <a:ext cx="340838" cy="936070"/>
            </a:xfrm>
            <a:prstGeom prst="rect">
              <a:avLst/>
            </a:prstGeom>
            <a:ln>
              <a:noFill/>
            </a:ln>
          </p:spPr>
        </p:pic>
        <p:grpSp>
          <p:nvGrpSpPr>
            <p:cNvPr id="413" name="グループ化 412">
              <a:extLst>
                <a:ext uri="{FF2B5EF4-FFF2-40B4-BE49-F238E27FC236}">
                  <a16:creationId xmlns:a16="http://schemas.microsoft.com/office/drawing/2014/main" id="{0ADCC565-0C09-CE16-08F4-34592372C092}"/>
                </a:ext>
              </a:extLst>
            </p:cNvPr>
            <p:cNvGrpSpPr>
              <a:grpSpLocks noChangeAspect="1"/>
            </p:cNvGrpSpPr>
            <p:nvPr/>
          </p:nvGrpSpPr>
          <p:grpSpPr>
            <a:xfrm>
              <a:off x="205361" y="2036639"/>
              <a:ext cx="401535" cy="950971"/>
              <a:chOff x="2344870" y="3396678"/>
              <a:chExt cx="662344" cy="1505443"/>
            </a:xfrm>
          </p:grpSpPr>
          <p:sp>
            <p:nvSpPr>
              <p:cNvPr id="414" name="楕円 413">
                <a:extLst>
                  <a:ext uri="{FF2B5EF4-FFF2-40B4-BE49-F238E27FC236}">
                    <a16:creationId xmlns:a16="http://schemas.microsoft.com/office/drawing/2014/main" id="{9AEF2FF1-9732-691F-8FB4-D554B9EF5A0D}"/>
                  </a:ext>
                </a:extLst>
              </p:cNvPr>
              <p:cNvSpPr>
                <a:spLocks noChangeAspect="1"/>
              </p:cNvSpPr>
              <p:nvPr/>
            </p:nvSpPr>
            <p:spPr>
              <a:xfrm>
                <a:off x="2810831" y="4456000"/>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5" name="楕円 414">
                <a:extLst>
                  <a:ext uri="{FF2B5EF4-FFF2-40B4-BE49-F238E27FC236}">
                    <a16:creationId xmlns:a16="http://schemas.microsoft.com/office/drawing/2014/main" id="{3B88DF8F-7B4C-200F-BB83-8C39D718FC9B}"/>
                  </a:ext>
                </a:extLst>
              </p:cNvPr>
              <p:cNvSpPr>
                <a:spLocks noChangeAspect="1"/>
              </p:cNvSpPr>
              <p:nvPr/>
            </p:nvSpPr>
            <p:spPr>
              <a:xfrm>
                <a:off x="2364041" y="4247647"/>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6" name="楕円 415">
                <a:extLst>
                  <a:ext uri="{FF2B5EF4-FFF2-40B4-BE49-F238E27FC236}">
                    <a16:creationId xmlns:a16="http://schemas.microsoft.com/office/drawing/2014/main" id="{E2DD2FCD-0398-481E-2BA8-564103B30C27}"/>
                  </a:ext>
                </a:extLst>
              </p:cNvPr>
              <p:cNvSpPr>
                <a:spLocks noChangeAspect="1"/>
              </p:cNvSpPr>
              <p:nvPr/>
            </p:nvSpPr>
            <p:spPr>
              <a:xfrm>
                <a:off x="2813217" y="4027517"/>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7" name="楕円 416">
                <a:extLst>
                  <a:ext uri="{FF2B5EF4-FFF2-40B4-BE49-F238E27FC236}">
                    <a16:creationId xmlns:a16="http://schemas.microsoft.com/office/drawing/2014/main" id="{7A291AD9-A146-0DB3-D33A-ACED5122D4B2}"/>
                  </a:ext>
                </a:extLst>
              </p:cNvPr>
              <p:cNvSpPr>
                <a:spLocks noChangeAspect="1"/>
              </p:cNvSpPr>
              <p:nvPr/>
            </p:nvSpPr>
            <p:spPr>
              <a:xfrm>
                <a:off x="2367643" y="3823775"/>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8" name="楕円 417">
                <a:extLst>
                  <a:ext uri="{FF2B5EF4-FFF2-40B4-BE49-F238E27FC236}">
                    <a16:creationId xmlns:a16="http://schemas.microsoft.com/office/drawing/2014/main" id="{959402C3-393C-51F6-46D3-58ACA82C6EBB}"/>
                  </a:ext>
                </a:extLst>
              </p:cNvPr>
              <p:cNvSpPr>
                <a:spLocks noChangeAspect="1"/>
              </p:cNvSpPr>
              <p:nvPr/>
            </p:nvSpPr>
            <p:spPr>
              <a:xfrm>
                <a:off x="2813847" y="3588957"/>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19" name="楕円 418">
                <a:extLst>
                  <a:ext uri="{FF2B5EF4-FFF2-40B4-BE49-F238E27FC236}">
                    <a16:creationId xmlns:a16="http://schemas.microsoft.com/office/drawing/2014/main" id="{0EE21146-CE75-6DC1-6FFD-A3E007DEAECC}"/>
                  </a:ext>
                </a:extLst>
              </p:cNvPr>
              <p:cNvSpPr>
                <a:spLocks noChangeAspect="1"/>
              </p:cNvSpPr>
              <p:nvPr/>
            </p:nvSpPr>
            <p:spPr>
              <a:xfrm>
                <a:off x="2367645" y="3415062"/>
                <a:ext cx="193367" cy="1933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0" name="ひし形 419">
                <a:extLst>
                  <a:ext uri="{FF2B5EF4-FFF2-40B4-BE49-F238E27FC236}">
                    <a16:creationId xmlns:a16="http://schemas.microsoft.com/office/drawing/2014/main" id="{6F3CA0AD-FE11-8DEE-2624-E33EC66EE61A}"/>
                  </a:ext>
                </a:extLst>
              </p:cNvPr>
              <p:cNvSpPr>
                <a:spLocks noChangeAspect="1"/>
              </p:cNvSpPr>
              <p:nvPr/>
            </p:nvSpPr>
            <p:spPr>
              <a:xfrm>
                <a:off x="2344870" y="4660429"/>
                <a:ext cx="241692" cy="241692"/>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421" name="正方形/長方形 420">
                <a:extLst>
                  <a:ext uri="{FF2B5EF4-FFF2-40B4-BE49-F238E27FC236}">
                    <a16:creationId xmlns:a16="http://schemas.microsoft.com/office/drawing/2014/main" id="{4856D1B1-2F22-2F47-F01C-42BBF6188D36}"/>
                  </a:ext>
                </a:extLst>
              </p:cNvPr>
              <p:cNvSpPr/>
              <p:nvPr/>
            </p:nvSpPr>
            <p:spPr>
              <a:xfrm>
                <a:off x="2381045" y="4671523"/>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2" name="正方形/長方形 421">
                <a:extLst>
                  <a:ext uri="{FF2B5EF4-FFF2-40B4-BE49-F238E27FC236}">
                    <a16:creationId xmlns:a16="http://schemas.microsoft.com/office/drawing/2014/main" id="{6E22D8AA-B5A1-4CDB-88B3-72EE26295195}"/>
                  </a:ext>
                </a:extLst>
              </p:cNvPr>
              <p:cNvSpPr/>
              <p:nvPr/>
            </p:nvSpPr>
            <p:spPr>
              <a:xfrm>
                <a:off x="2821661" y="4440221"/>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3" name="正方形/長方形 422">
                <a:extLst>
                  <a:ext uri="{FF2B5EF4-FFF2-40B4-BE49-F238E27FC236}">
                    <a16:creationId xmlns:a16="http://schemas.microsoft.com/office/drawing/2014/main" id="{9851CACD-955F-774A-B34D-8C932DA816AB}"/>
                  </a:ext>
                </a:extLst>
              </p:cNvPr>
              <p:cNvSpPr/>
              <p:nvPr/>
            </p:nvSpPr>
            <p:spPr>
              <a:xfrm>
                <a:off x="2381043" y="4232490"/>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4" name="正方形/長方形 423">
                <a:extLst>
                  <a:ext uri="{FF2B5EF4-FFF2-40B4-BE49-F238E27FC236}">
                    <a16:creationId xmlns:a16="http://schemas.microsoft.com/office/drawing/2014/main" id="{32FDB25F-EB33-5A0A-7CE4-5C30C68560C2}"/>
                  </a:ext>
                </a:extLst>
              </p:cNvPr>
              <p:cNvSpPr/>
              <p:nvPr/>
            </p:nvSpPr>
            <p:spPr>
              <a:xfrm>
                <a:off x="2818096" y="4016513"/>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5" name="正方形/長方形 424">
                <a:extLst>
                  <a:ext uri="{FF2B5EF4-FFF2-40B4-BE49-F238E27FC236}">
                    <a16:creationId xmlns:a16="http://schemas.microsoft.com/office/drawing/2014/main" id="{F364E47B-0AAD-493C-2D67-DAEC0F8382A1}"/>
                  </a:ext>
                </a:extLst>
              </p:cNvPr>
              <p:cNvSpPr/>
              <p:nvPr/>
            </p:nvSpPr>
            <p:spPr>
              <a:xfrm>
                <a:off x="2377478" y="3808782"/>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6" name="正方形/長方形 425">
                <a:extLst>
                  <a:ext uri="{FF2B5EF4-FFF2-40B4-BE49-F238E27FC236}">
                    <a16:creationId xmlns:a16="http://schemas.microsoft.com/office/drawing/2014/main" id="{A2C58E35-097B-67E1-FCB9-D2EF7B819A83}"/>
                  </a:ext>
                </a:extLst>
              </p:cNvPr>
              <p:cNvSpPr/>
              <p:nvPr/>
            </p:nvSpPr>
            <p:spPr>
              <a:xfrm>
                <a:off x="2818096" y="3575846"/>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427" name="正方形/長方形 426">
                <a:extLst>
                  <a:ext uri="{FF2B5EF4-FFF2-40B4-BE49-F238E27FC236}">
                    <a16:creationId xmlns:a16="http://schemas.microsoft.com/office/drawing/2014/main" id="{F96D0331-93EF-F7A2-C73D-66B45C58AA60}"/>
                  </a:ext>
                </a:extLst>
              </p:cNvPr>
              <p:cNvSpPr/>
              <p:nvPr/>
            </p:nvSpPr>
            <p:spPr>
              <a:xfrm>
                <a:off x="2377475" y="3396678"/>
                <a:ext cx="166409" cy="2037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pSp>
        <p:nvGrpSpPr>
          <p:cNvPr id="516" name="グループ化 515">
            <a:extLst>
              <a:ext uri="{FF2B5EF4-FFF2-40B4-BE49-F238E27FC236}">
                <a16:creationId xmlns:a16="http://schemas.microsoft.com/office/drawing/2014/main" id="{0EC01725-A74E-0702-0481-1CE7EE941C82}"/>
              </a:ext>
            </a:extLst>
          </p:cNvPr>
          <p:cNvGrpSpPr>
            <a:grpSpLocks noChangeAspect="1"/>
          </p:cNvGrpSpPr>
          <p:nvPr/>
        </p:nvGrpSpPr>
        <p:grpSpPr>
          <a:xfrm>
            <a:off x="551986" y="4132422"/>
            <a:ext cx="625682" cy="1481825"/>
            <a:chOff x="210820" y="3172909"/>
            <a:chExt cx="401535" cy="950971"/>
          </a:xfrm>
        </p:grpSpPr>
        <p:grpSp>
          <p:nvGrpSpPr>
            <p:cNvPr id="517" name="グループ化 516">
              <a:extLst>
                <a:ext uri="{FF2B5EF4-FFF2-40B4-BE49-F238E27FC236}">
                  <a16:creationId xmlns:a16="http://schemas.microsoft.com/office/drawing/2014/main" id="{360C65B1-D46C-8F1B-7472-DD971FF10665}"/>
                </a:ext>
              </a:extLst>
            </p:cNvPr>
            <p:cNvGrpSpPr>
              <a:grpSpLocks noChangeAspect="1"/>
            </p:cNvGrpSpPr>
            <p:nvPr/>
          </p:nvGrpSpPr>
          <p:grpSpPr>
            <a:xfrm>
              <a:off x="280338" y="3291156"/>
              <a:ext cx="284281" cy="764083"/>
              <a:chOff x="1586490" y="2432348"/>
              <a:chExt cx="214990" cy="577846"/>
            </a:xfrm>
            <a:solidFill>
              <a:schemeClr val="bg1">
                <a:lumMod val="65000"/>
              </a:schemeClr>
            </a:solidFill>
          </p:grpSpPr>
          <p:cxnSp>
            <p:nvCxnSpPr>
              <p:cNvPr id="533" name="直線コネクタ 532">
                <a:extLst>
                  <a:ext uri="{FF2B5EF4-FFF2-40B4-BE49-F238E27FC236}">
                    <a16:creationId xmlns:a16="http://schemas.microsoft.com/office/drawing/2014/main" id="{0CA89309-F927-9FB6-5046-10CEB3892FF1}"/>
                  </a:ext>
                </a:extLst>
              </p:cNvPr>
              <p:cNvCxnSpPr>
                <a:cxnSpLocks/>
              </p:cNvCxnSpPr>
              <p:nvPr/>
            </p:nvCxnSpPr>
            <p:spPr>
              <a:xfrm>
                <a:off x="1586490" y="2827716"/>
                <a:ext cx="0" cy="146419"/>
              </a:xfrm>
              <a:prstGeom prst="line">
                <a:avLst/>
              </a:prstGeom>
              <a:grpFill/>
              <a:ln w="1016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534" name="直線コネクタ 533">
                <a:extLst>
                  <a:ext uri="{FF2B5EF4-FFF2-40B4-BE49-F238E27FC236}">
                    <a16:creationId xmlns:a16="http://schemas.microsoft.com/office/drawing/2014/main" id="{D99F3043-47FE-F558-948A-CFF6F70694C2}"/>
                  </a:ext>
                </a:extLst>
              </p:cNvPr>
              <p:cNvCxnSpPr>
                <a:cxnSpLocks/>
              </p:cNvCxnSpPr>
              <p:nvPr/>
            </p:nvCxnSpPr>
            <p:spPr>
              <a:xfrm>
                <a:off x="1587662" y="2629302"/>
                <a:ext cx="0" cy="146419"/>
              </a:xfrm>
              <a:prstGeom prst="line">
                <a:avLst/>
              </a:prstGeom>
              <a:grpFill/>
              <a:ln w="1016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535" name="直線コネクタ 534">
                <a:extLst>
                  <a:ext uri="{FF2B5EF4-FFF2-40B4-BE49-F238E27FC236}">
                    <a16:creationId xmlns:a16="http://schemas.microsoft.com/office/drawing/2014/main" id="{87768EA9-A601-162C-C9B1-52AF157C5EFA}"/>
                  </a:ext>
                </a:extLst>
              </p:cNvPr>
              <p:cNvCxnSpPr>
                <a:cxnSpLocks/>
              </p:cNvCxnSpPr>
              <p:nvPr/>
            </p:nvCxnSpPr>
            <p:spPr>
              <a:xfrm>
                <a:off x="1587662" y="2432348"/>
                <a:ext cx="0" cy="146419"/>
              </a:xfrm>
              <a:prstGeom prst="line">
                <a:avLst/>
              </a:prstGeom>
              <a:grpFill/>
              <a:ln w="1016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6" name="直線コネクタ 535">
                <a:extLst>
                  <a:ext uri="{FF2B5EF4-FFF2-40B4-BE49-F238E27FC236}">
                    <a16:creationId xmlns:a16="http://schemas.microsoft.com/office/drawing/2014/main" id="{D2442DAE-57D3-1711-872C-8958698CA847}"/>
                  </a:ext>
                </a:extLst>
              </p:cNvPr>
              <p:cNvCxnSpPr>
                <a:cxnSpLocks/>
              </p:cNvCxnSpPr>
              <p:nvPr/>
            </p:nvCxnSpPr>
            <p:spPr>
              <a:xfrm>
                <a:off x="1791586" y="2522426"/>
                <a:ext cx="1537" cy="146419"/>
              </a:xfrm>
              <a:prstGeom prst="line">
                <a:avLst/>
              </a:prstGeom>
              <a:grpFill/>
              <a:ln w="1016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37" name="直線コネクタ 536">
                <a:extLst>
                  <a:ext uri="{FF2B5EF4-FFF2-40B4-BE49-F238E27FC236}">
                    <a16:creationId xmlns:a16="http://schemas.microsoft.com/office/drawing/2014/main" id="{4D7BEE0F-EDAE-F9B3-6A09-C618D4332ED9}"/>
                  </a:ext>
                </a:extLst>
              </p:cNvPr>
              <p:cNvCxnSpPr>
                <a:cxnSpLocks/>
              </p:cNvCxnSpPr>
              <p:nvPr/>
            </p:nvCxnSpPr>
            <p:spPr>
              <a:xfrm>
                <a:off x="1793123" y="2733958"/>
                <a:ext cx="0" cy="146419"/>
              </a:xfrm>
              <a:prstGeom prst="line">
                <a:avLst/>
              </a:prstGeom>
              <a:grpFill/>
              <a:ln w="1016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538" name="直線コネクタ 537">
                <a:extLst>
                  <a:ext uri="{FF2B5EF4-FFF2-40B4-BE49-F238E27FC236}">
                    <a16:creationId xmlns:a16="http://schemas.microsoft.com/office/drawing/2014/main" id="{B6D2F0DC-B8E7-12DB-2852-F3AF092D5AEF}"/>
                  </a:ext>
                </a:extLst>
              </p:cNvPr>
              <p:cNvCxnSpPr/>
              <p:nvPr/>
            </p:nvCxnSpPr>
            <p:spPr>
              <a:xfrm flipV="1">
                <a:off x="1589635" y="2903267"/>
                <a:ext cx="211845" cy="106927"/>
              </a:xfrm>
              <a:prstGeom prst="line">
                <a:avLst/>
              </a:prstGeom>
              <a:grpFill/>
              <a:ln w="101600">
                <a:solidFill>
                  <a:srgbClr val="3FD03F"/>
                </a:solidFill>
              </a:ln>
            </p:spPr>
            <p:style>
              <a:lnRef idx="1">
                <a:schemeClr val="accent1"/>
              </a:lnRef>
              <a:fillRef idx="0">
                <a:schemeClr val="accent1"/>
              </a:fillRef>
              <a:effectRef idx="0">
                <a:schemeClr val="accent1"/>
              </a:effectRef>
              <a:fontRef idx="minor">
                <a:schemeClr val="tx1"/>
              </a:fontRef>
            </p:style>
          </p:cxnSp>
        </p:grpSp>
        <p:grpSp>
          <p:nvGrpSpPr>
            <p:cNvPr id="518" name="グループ化 517">
              <a:extLst>
                <a:ext uri="{FF2B5EF4-FFF2-40B4-BE49-F238E27FC236}">
                  <a16:creationId xmlns:a16="http://schemas.microsoft.com/office/drawing/2014/main" id="{0FBA2501-A2DC-6EAA-5784-838CEFA77333}"/>
                </a:ext>
              </a:extLst>
            </p:cNvPr>
            <p:cNvGrpSpPr>
              <a:grpSpLocks noChangeAspect="1"/>
            </p:cNvGrpSpPr>
            <p:nvPr/>
          </p:nvGrpSpPr>
          <p:grpSpPr>
            <a:xfrm>
              <a:off x="210820" y="3172909"/>
              <a:ext cx="401535" cy="950971"/>
              <a:chOff x="2344866" y="3396678"/>
              <a:chExt cx="662341" cy="1505429"/>
            </a:xfrm>
          </p:grpSpPr>
          <p:sp>
            <p:nvSpPr>
              <p:cNvPr id="519" name="楕円 518">
                <a:extLst>
                  <a:ext uri="{FF2B5EF4-FFF2-40B4-BE49-F238E27FC236}">
                    <a16:creationId xmlns:a16="http://schemas.microsoft.com/office/drawing/2014/main" id="{140D5BA3-5D08-6791-659E-FC9CFCCB7EE6}"/>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0" name="楕円 519">
                <a:extLst>
                  <a:ext uri="{FF2B5EF4-FFF2-40B4-BE49-F238E27FC236}">
                    <a16:creationId xmlns:a16="http://schemas.microsoft.com/office/drawing/2014/main" id="{4931103A-5010-4B8C-A918-AB8041AF3C14}"/>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1" name="楕円 520">
                <a:extLst>
                  <a:ext uri="{FF2B5EF4-FFF2-40B4-BE49-F238E27FC236}">
                    <a16:creationId xmlns:a16="http://schemas.microsoft.com/office/drawing/2014/main" id="{CDD24B5C-AF8F-D026-566D-AEAEF3D03A21}"/>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2" name="楕円 521">
                <a:extLst>
                  <a:ext uri="{FF2B5EF4-FFF2-40B4-BE49-F238E27FC236}">
                    <a16:creationId xmlns:a16="http://schemas.microsoft.com/office/drawing/2014/main" id="{A735A58D-398C-48D9-D71B-212CBD0D54BA}"/>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3" name="楕円 522">
                <a:extLst>
                  <a:ext uri="{FF2B5EF4-FFF2-40B4-BE49-F238E27FC236}">
                    <a16:creationId xmlns:a16="http://schemas.microsoft.com/office/drawing/2014/main" id="{CC5EC1C7-B186-65C2-79F4-CA8A5905563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4" name="楕円 523">
                <a:extLst>
                  <a:ext uri="{FF2B5EF4-FFF2-40B4-BE49-F238E27FC236}">
                    <a16:creationId xmlns:a16="http://schemas.microsoft.com/office/drawing/2014/main" id="{1FDF17A8-9C9F-91CF-D4AD-BF63364FB84D}"/>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5" name="ひし形 524">
                <a:extLst>
                  <a:ext uri="{FF2B5EF4-FFF2-40B4-BE49-F238E27FC236}">
                    <a16:creationId xmlns:a16="http://schemas.microsoft.com/office/drawing/2014/main" id="{F083952F-7A4D-A696-47E2-733530833B43}"/>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526" name="正方形/長方形 525">
                <a:extLst>
                  <a:ext uri="{FF2B5EF4-FFF2-40B4-BE49-F238E27FC236}">
                    <a16:creationId xmlns:a16="http://schemas.microsoft.com/office/drawing/2014/main" id="{7499F31A-72F9-76B2-3B72-475CB308482F}"/>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27" name="正方形/長方形 526">
                <a:extLst>
                  <a:ext uri="{FF2B5EF4-FFF2-40B4-BE49-F238E27FC236}">
                    <a16:creationId xmlns:a16="http://schemas.microsoft.com/office/drawing/2014/main" id="{915DC044-5E7B-9844-B980-BE725214CD35}"/>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28" name="正方形/長方形 527">
                <a:extLst>
                  <a:ext uri="{FF2B5EF4-FFF2-40B4-BE49-F238E27FC236}">
                    <a16:creationId xmlns:a16="http://schemas.microsoft.com/office/drawing/2014/main" id="{04DBEF8C-612D-2EA4-C58E-3693A6CAD8B1}"/>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29" name="正方形/長方形 528">
                <a:extLst>
                  <a:ext uri="{FF2B5EF4-FFF2-40B4-BE49-F238E27FC236}">
                    <a16:creationId xmlns:a16="http://schemas.microsoft.com/office/drawing/2014/main" id="{11D66624-71EE-3A76-424A-87113D9D532F}"/>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30" name="正方形/長方形 529">
                <a:extLst>
                  <a:ext uri="{FF2B5EF4-FFF2-40B4-BE49-F238E27FC236}">
                    <a16:creationId xmlns:a16="http://schemas.microsoft.com/office/drawing/2014/main" id="{BED3E2AF-644C-A56F-176B-61AA1F2C2CFE}"/>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31" name="正方形/長方形 530">
                <a:extLst>
                  <a:ext uri="{FF2B5EF4-FFF2-40B4-BE49-F238E27FC236}">
                    <a16:creationId xmlns:a16="http://schemas.microsoft.com/office/drawing/2014/main" id="{B2211FC4-0739-1659-1F73-A1EB1C501066}"/>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532" name="正方形/長方形 531">
                <a:extLst>
                  <a:ext uri="{FF2B5EF4-FFF2-40B4-BE49-F238E27FC236}">
                    <a16:creationId xmlns:a16="http://schemas.microsoft.com/office/drawing/2014/main" id="{CEF8C8A6-9BD3-41A2-ED5E-41FA5C0F168E}"/>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grpSp>
      </p:grpSp>
      <p:sp>
        <p:nvSpPr>
          <p:cNvPr id="539" name="正方形/長方形 538">
            <a:extLst>
              <a:ext uri="{FF2B5EF4-FFF2-40B4-BE49-F238E27FC236}">
                <a16:creationId xmlns:a16="http://schemas.microsoft.com/office/drawing/2014/main" id="{CD3ACCB8-F17D-4A42-BCD0-B2BAE4EF0E28}"/>
              </a:ext>
            </a:extLst>
          </p:cNvPr>
          <p:cNvSpPr/>
          <p:nvPr/>
        </p:nvSpPr>
        <p:spPr>
          <a:xfrm>
            <a:off x="4761621" y="4612378"/>
            <a:ext cx="749570" cy="466386"/>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タイトル 2">
            <a:extLst>
              <a:ext uri="{FF2B5EF4-FFF2-40B4-BE49-F238E27FC236}">
                <a16:creationId xmlns:a16="http://schemas.microsoft.com/office/drawing/2014/main" id="{19CAE3E4-FA82-E925-5E7D-D74E372D45FE}"/>
              </a:ext>
            </a:extLst>
          </p:cNvPr>
          <p:cNvSpPr txBox="1">
            <a:spLocks/>
          </p:cNvSpPr>
          <p:nvPr/>
        </p:nvSpPr>
        <p:spPr>
          <a:xfrm>
            <a:off x="621161" y="437068"/>
            <a:ext cx="7966543" cy="77298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kumimoji="1" sz="3200" kern="1200">
                <a:solidFill>
                  <a:schemeClr val="bg1"/>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defRPr>
            </a:lvl1pPr>
          </a:lstStyle>
          <a:p>
            <a:r>
              <a:rPr lang="en-US" altLang="ja-JP" sz="2800" dirty="0">
                <a:solidFill>
                  <a:schemeClr val="tx1"/>
                </a:solidFill>
                <a:latin typeface="+mn-ea"/>
                <a:ea typeface="+mn-ea"/>
                <a:cs typeface="源真ゴシックP Medium" panose="020B0402020203020207" pitchFamily="50" charset="-128"/>
              </a:rPr>
              <a:t>(2)</a:t>
            </a:r>
            <a:r>
              <a:rPr lang="ja-JP" altLang="en-US" sz="2800">
                <a:solidFill>
                  <a:schemeClr val="tx1"/>
                </a:solidFill>
                <a:latin typeface="+mn-ea"/>
                <a:ea typeface="+mn-ea"/>
                <a:cs typeface="源真ゴシックP Medium" panose="020B0402020203020207" pitchFamily="50" charset="-128"/>
              </a:rPr>
              <a:t>容量が満杯のリンクや乗り換えを含まない　　　</a:t>
            </a:r>
            <a:endParaRPr lang="en-US" altLang="ja-JP" sz="2800" dirty="0">
              <a:solidFill>
                <a:schemeClr val="tx1"/>
              </a:solidFill>
              <a:latin typeface="+mn-ea"/>
              <a:ea typeface="+mn-ea"/>
              <a:cs typeface="源真ゴシックP Medium" panose="020B0402020203020207" pitchFamily="50" charset="-128"/>
            </a:endParaRPr>
          </a:p>
          <a:p>
            <a:r>
              <a:rPr lang="ja-JP" altLang="en-US" sz="2800">
                <a:solidFill>
                  <a:schemeClr val="tx1"/>
                </a:solidFill>
                <a:latin typeface="+mn-ea"/>
                <a:ea typeface="+mn-ea"/>
                <a:cs typeface="源真ゴシックP Medium" panose="020B0402020203020207" pitchFamily="50" charset="-128"/>
              </a:rPr>
              <a:t>　　　</a:t>
            </a:r>
            <a:r>
              <a:rPr lang="en-US" altLang="ja-JP" sz="2800" dirty="0">
                <a:solidFill>
                  <a:schemeClr val="tx1"/>
                </a:solidFill>
                <a:latin typeface="+mn-ea"/>
                <a:ea typeface="+mn-ea"/>
                <a:cs typeface="源真ゴシックP Medium" panose="020B0402020203020207" pitchFamily="50" charset="-128"/>
              </a:rPr>
              <a:t>OD</a:t>
            </a:r>
            <a:r>
              <a:rPr lang="ja-JP" altLang="en-US" sz="2800">
                <a:solidFill>
                  <a:schemeClr val="tx1"/>
                </a:solidFill>
                <a:latin typeface="+mn-ea"/>
                <a:ea typeface="+mn-ea"/>
                <a:cs typeface="源真ゴシックP Medium" panose="020B0402020203020207" pitchFamily="50" charset="-128"/>
              </a:rPr>
              <a:t>の運賃は，乗車距離が長いほど安い</a:t>
            </a:r>
            <a:endParaRPr lang="en-US" altLang="ja-JP" sz="2800" dirty="0">
              <a:solidFill>
                <a:schemeClr val="tx1"/>
              </a:solidFill>
              <a:latin typeface="+mn-ea"/>
              <a:ea typeface="+mn-ea"/>
              <a:cs typeface="源真ゴシックP Medium" panose="020B0402020203020207" pitchFamily="50" charset="-128"/>
            </a:endParaRPr>
          </a:p>
        </p:txBody>
      </p:sp>
      <p:sp>
        <p:nvSpPr>
          <p:cNvPr id="7" name="正方形/長方形 6">
            <a:extLst>
              <a:ext uri="{FF2B5EF4-FFF2-40B4-BE49-F238E27FC236}">
                <a16:creationId xmlns:a16="http://schemas.microsoft.com/office/drawing/2014/main" id="{57258473-394C-2918-003C-458F9A7E6DC3}"/>
              </a:ext>
            </a:extLst>
          </p:cNvPr>
          <p:cNvSpPr/>
          <p:nvPr/>
        </p:nvSpPr>
        <p:spPr>
          <a:xfrm>
            <a:off x="1135855" y="3934051"/>
            <a:ext cx="197358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各リンクの</a:t>
            </a:r>
            <a:b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r>
              <a:rPr lang="ja-JP" altLang="en-US">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利用率</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 name="正方形/長方形 7">
            <a:extLst>
              <a:ext uri="{FF2B5EF4-FFF2-40B4-BE49-F238E27FC236}">
                <a16:creationId xmlns:a16="http://schemas.microsoft.com/office/drawing/2014/main" id="{D8C358CD-1C3A-41B3-FCBE-860E07A553B1}"/>
              </a:ext>
            </a:extLst>
          </p:cNvPr>
          <p:cNvSpPr/>
          <p:nvPr/>
        </p:nvSpPr>
        <p:spPr>
          <a:xfrm>
            <a:off x="1260077" y="2051834"/>
            <a:ext cx="157397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Optimal network</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0" name="グループ化 9">
            <a:extLst>
              <a:ext uri="{FF2B5EF4-FFF2-40B4-BE49-F238E27FC236}">
                <a16:creationId xmlns:a16="http://schemas.microsoft.com/office/drawing/2014/main" id="{76507D71-67F5-5681-EAC6-B0262E69D299}"/>
              </a:ext>
            </a:extLst>
          </p:cNvPr>
          <p:cNvGrpSpPr/>
          <p:nvPr/>
        </p:nvGrpSpPr>
        <p:grpSpPr>
          <a:xfrm>
            <a:off x="5281113" y="1459758"/>
            <a:ext cx="3501645" cy="3158606"/>
            <a:chOff x="7041484" y="803344"/>
            <a:chExt cx="4668860" cy="4211473"/>
          </a:xfrm>
        </p:grpSpPr>
        <p:cxnSp>
          <p:nvCxnSpPr>
            <p:cNvPr id="11" name="直線コネクタ 10">
              <a:extLst>
                <a:ext uri="{FF2B5EF4-FFF2-40B4-BE49-F238E27FC236}">
                  <a16:creationId xmlns:a16="http://schemas.microsoft.com/office/drawing/2014/main" id="{14C7F948-BA74-97DB-7F37-63F8E0B390CA}"/>
                </a:ext>
              </a:extLst>
            </p:cNvPr>
            <p:cNvCxnSpPr>
              <a:cxnSpLocks/>
            </p:cNvCxnSpPr>
            <p:nvPr/>
          </p:nvCxnSpPr>
          <p:spPr>
            <a:xfrm>
              <a:off x="7041484" y="4366895"/>
              <a:ext cx="4385852" cy="252338"/>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435D27D-FF01-57D4-AEC4-BD8FD70B7297}"/>
                </a:ext>
              </a:extLst>
            </p:cNvPr>
            <p:cNvCxnSpPr>
              <a:cxnSpLocks/>
            </p:cNvCxnSpPr>
            <p:nvPr/>
          </p:nvCxnSpPr>
          <p:spPr>
            <a:xfrm flipV="1">
              <a:off x="7041484" y="2151233"/>
              <a:ext cx="4204648" cy="1954191"/>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024C8703-BA01-CE90-A859-FF85D983E6AF}"/>
                </a:ext>
              </a:extLst>
            </p:cNvPr>
            <p:cNvSpPr/>
            <p:nvPr/>
          </p:nvSpPr>
          <p:spPr>
            <a:xfrm>
              <a:off x="8171704" y="4624428"/>
              <a:ext cx="3492228" cy="390389"/>
            </a:xfrm>
            <a:prstGeom prst="rect">
              <a:avLst/>
            </a:prstGeom>
            <a:solidFill>
              <a:schemeClr val="bg1">
                <a:alpha val="7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金銭的運賃は小さい</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4" name="正方形/長方形 13">
              <a:extLst>
                <a:ext uri="{FF2B5EF4-FFF2-40B4-BE49-F238E27FC236}">
                  <a16:creationId xmlns:a16="http://schemas.microsoft.com/office/drawing/2014/main" id="{6542BBA8-BA2C-5764-DE42-84A612AC5A50}"/>
                </a:ext>
              </a:extLst>
            </p:cNvPr>
            <p:cNvSpPr/>
            <p:nvPr/>
          </p:nvSpPr>
          <p:spPr>
            <a:xfrm>
              <a:off x="9801401" y="2846346"/>
              <a:ext cx="1575293" cy="855009"/>
            </a:xfrm>
            <a:prstGeom prst="rect">
              <a:avLst/>
            </a:prstGeom>
            <a:solidFill>
              <a:schemeClr val="bg1">
                <a:alpha val="7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時間費用は大きい</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5" name="正方形/長方形 14">
              <a:extLst>
                <a:ext uri="{FF2B5EF4-FFF2-40B4-BE49-F238E27FC236}">
                  <a16:creationId xmlns:a16="http://schemas.microsoft.com/office/drawing/2014/main" id="{0C6C8A0A-98A4-C7DA-2297-93FE2FB551C0}"/>
                </a:ext>
              </a:extLst>
            </p:cNvPr>
            <p:cNvSpPr/>
            <p:nvPr/>
          </p:nvSpPr>
          <p:spPr>
            <a:xfrm>
              <a:off x="9313828" y="803344"/>
              <a:ext cx="2396516" cy="397105"/>
            </a:xfrm>
            <a:prstGeom prst="rect">
              <a:avLst/>
            </a:prstGeom>
            <a:solidFill>
              <a:schemeClr val="bg1">
                <a:alpha val="7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乗車距離が長い</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5" name="正方形/長方形 4">
            <a:extLst>
              <a:ext uri="{FF2B5EF4-FFF2-40B4-BE49-F238E27FC236}">
                <a16:creationId xmlns:a16="http://schemas.microsoft.com/office/drawing/2014/main" id="{5F8BFCE1-57E1-B6FA-05AF-99EAA33025CA}"/>
              </a:ext>
            </a:extLst>
          </p:cNvPr>
          <p:cNvSpPr/>
          <p:nvPr/>
        </p:nvSpPr>
        <p:spPr>
          <a:xfrm>
            <a:off x="154305" y="1775124"/>
            <a:ext cx="3469167" cy="1959708"/>
          </a:xfrm>
          <a:prstGeom prst="rect">
            <a:avLst/>
          </a:prstGeom>
          <a:solidFill>
            <a:schemeClr val="bg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6" name="正方形/長方形 15">
            <a:extLst>
              <a:ext uri="{FF2B5EF4-FFF2-40B4-BE49-F238E27FC236}">
                <a16:creationId xmlns:a16="http://schemas.microsoft.com/office/drawing/2014/main" id="{F1F925B9-53B2-B2A2-A7ED-164CFB6FE53B}"/>
              </a:ext>
            </a:extLst>
          </p:cNvPr>
          <p:cNvSpPr/>
          <p:nvPr/>
        </p:nvSpPr>
        <p:spPr>
          <a:xfrm>
            <a:off x="353226" y="2171499"/>
            <a:ext cx="3400892" cy="1610115"/>
          </a:xfrm>
          <a:prstGeom prst="rect">
            <a:avLst/>
          </a:prstGeom>
          <a:solidFill>
            <a:srgbClr val="DEE2EA"/>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chemeClr val="tx1"/>
                </a:solidFill>
                <a:latin typeface="+mn-ea"/>
                <a:ea typeface="+mn-ea"/>
                <a:cs typeface="源真ゴシックP Medium" panose="020B0402020203020207" pitchFamily="50" charset="-128"/>
              </a:rPr>
              <a:t>乗車する距離が長いほど</a:t>
            </a:r>
            <a:endParaRPr lang="en-US" altLang="ja-JP" sz="1800" dirty="0">
              <a:solidFill>
                <a:schemeClr val="tx1"/>
              </a:solidFill>
              <a:latin typeface="+mn-ea"/>
              <a:ea typeface="+mn-ea"/>
              <a:cs typeface="源真ゴシックP Medium" panose="020B0402020203020207" pitchFamily="50" charset="-128"/>
            </a:endParaRPr>
          </a:p>
          <a:p>
            <a:pPr algn="l"/>
            <a:r>
              <a:rPr lang="ja-JP" altLang="en-US" u="sng">
                <a:solidFill>
                  <a:schemeClr val="tx1"/>
                </a:solidFill>
                <a:effectLst>
                  <a:outerShdw blurRad="38100" dist="38100" dir="2700000" algn="tl">
                    <a:srgbClr val="000000">
                      <a:alpha val="43137"/>
                    </a:srgbClr>
                  </a:outerShdw>
                </a:effectLst>
                <a:latin typeface="+mn-ea"/>
                <a:cs typeface="源真ゴシックP Medium" panose="020B0402020203020207" pitchFamily="50" charset="-128"/>
              </a:rPr>
              <a:t>運賃は</a:t>
            </a:r>
            <a:r>
              <a:rPr lang="ja-JP" altLang="en-US" u="sng">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安い</a:t>
            </a:r>
            <a:endParaRPr lang="en-US" altLang="ja-JP" u="sng" dirty="0">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l"/>
            <a:br>
              <a:rPr lang="en-US" altLang="ja-JP" sz="15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r>
              <a:rPr lang="en-US" altLang="ja-JP" sz="2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2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迂回のための時間を補う</a:t>
            </a:r>
            <a:endParaRPr lang="ja-JP" altLang="en-US" sz="2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7" name="正方形/長方形 16">
            <a:extLst>
              <a:ext uri="{FF2B5EF4-FFF2-40B4-BE49-F238E27FC236}">
                <a16:creationId xmlns:a16="http://schemas.microsoft.com/office/drawing/2014/main" id="{D9C90201-C88F-4603-99A6-C70861BE6035}"/>
              </a:ext>
            </a:extLst>
          </p:cNvPr>
          <p:cNvSpPr/>
          <p:nvPr/>
        </p:nvSpPr>
        <p:spPr>
          <a:xfrm>
            <a:off x="1183" y="1705295"/>
            <a:ext cx="3227811" cy="357591"/>
          </a:xfrm>
          <a:prstGeom prst="rect">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例</a:t>
            </a:r>
            <a:r>
              <a:rPr lang="ja-JP" altLang="en-US" sz="240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① </a:t>
            </a:r>
            <a:r>
              <a:rPr lang="en-US" altLang="ja-JP" sz="2100" dirty="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400 [trips/day]</a:t>
            </a:r>
            <a:endParaRPr lang="ja-JP" altLang="en-US" sz="2100" dirty="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 name="スライド番号プレースホルダー 5">
            <a:extLst>
              <a:ext uri="{FF2B5EF4-FFF2-40B4-BE49-F238E27FC236}">
                <a16:creationId xmlns:a16="http://schemas.microsoft.com/office/drawing/2014/main" id="{587B5259-53C5-FAB7-59F5-E37D40DA8908}"/>
              </a:ext>
            </a:extLst>
          </p:cNvPr>
          <p:cNvSpPr>
            <a:spLocks noGrp="1"/>
          </p:cNvSpPr>
          <p:nvPr>
            <p:ph type="sldNum" sz="quarter" idx="12"/>
          </p:nvPr>
        </p:nvSpPr>
        <p:spPr>
          <a:xfrm>
            <a:off x="6460557" y="6390658"/>
            <a:ext cx="2193925" cy="457200"/>
          </a:xfrm>
        </p:spPr>
        <p:txBody>
          <a:bodyPr/>
          <a:lstStyle/>
          <a:p>
            <a:fld id="{43745D1C-21E8-0B48-AB47-5761836E0A2C}" type="slidenum">
              <a:rPr lang="ja-JP" altLang="en-US"/>
              <a:pPr/>
              <a:t>53</a:t>
            </a:fld>
            <a:endParaRPr lang="ja-JP" altLang="en-US"/>
          </a:p>
        </p:txBody>
      </p:sp>
    </p:spTree>
    <p:extLst>
      <p:ext uri="{BB962C8B-B14F-4D97-AF65-F5344CB8AC3E}">
        <p14:creationId xmlns:p14="http://schemas.microsoft.com/office/powerpoint/2010/main" val="20756567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08E032EE-0EF6-36E3-D29E-1996798474FD}"/>
              </a:ext>
            </a:extLst>
          </p:cNvPr>
          <p:cNvSpPr/>
          <p:nvPr/>
        </p:nvSpPr>
        <p:spPr bwMode="auto">
          <a:xfrm>
            <a:off x="3359640" y="1646916"/>
            <a:ext cx="5773670" cy="44832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aphicFrame>
        <p:nvGraphicFramePr>
          <p:cNvPr id="63" name="グラフ 62">
            <a:extLst>
              <a:ext uri="{FF2B5EF4-FFF2-40B4-BE49-F238E27FC236}">
                <a16:creationId xmlns:a16="http://schemas.microsoft.com/office/drawing/2014/main" id="{531D9E3F-4746-F559-C6F6-420F2C7852A1}"/>
              </a:ext>
            </a:extLst>
          </p:cNvPr>
          <p:cNvGraphicFramePr>
            <a:graphicFrameLocks/>
          </p:cNvGraphicFramePr>
          <p:nvPr>
            <p:extLst>
              <p:ext uri="{D42A27DB-BD31-4B8C-83A1-F6EECF244321}">
                <p14:modId xmlns:p14="http://schemas.microsoft.com/office/powerpoint/2010/main" val="3156075566"/>
              </p:ext>
            </p:extLst>
          </p:nvPr>
        </p:nvGraphicFramePr>
        <p:xfrm>
          <a:off x="3629289" y="2099619"/>
          <a:ext cx="5945695" cy="3303551"/>
        </p:xfrm>
        <a:graphic>
          <a:graphicData uri="http://schemas.openxmlformats.org/drawingml/2006/chart">
            <c:chart xmlns:c="http://schemas.openxmlformats.org/drawingml/2006/chart" xmlns:r="http://schemas.openxmlformats.org/officeDocument/2006/relationships" r:id="rId3"/>
          </a:graphicData>
        </a:graphic>
      </p:graphicFrame>
      <p:grpSp>
        <p:nvGrpSpPr>
          <p:cNvPr id="281" name="グループ化 280">
            <a:extLst>
              <a:ext uri="{FF2B5EF4-FFF2-40B4-BE49-F238E27FC236}">
                <a16:creationId xmlns:a16="http://schemas.microsoft.com/office/drawing/2014/main" id="{624D4472-EC0E-9629-EFFA-FD39E59F374B}"/>
              </a:ext>
            </a:extLst>
          </p:cNvPr>
          <p:cNvGrpSpPr>
            <a:grpSpLocks noChangeAspect="1"/>
          </p:cNvGrpSpPr>
          <p:nvPr/>
        </p:nvGrpSpPr>
        <p:grpSpPr>
          <a:xfrm>
            <a:off x="231280" y="1973547"/>
            <a:ext cx="1729064" cy="1998037"/>
            <a:chOff x="5000827" y="2388659"/>
            <a:chExt cx="1325282" cy="1531442"/>
          </a:xfrm>
        </p:grpSpPr>
        <p:pic>
          <p:nvPicPr>
            <p:cNvPr id="282" name="図 281" descr="グラフ, 折れ線グラフ&#10;&#10;自動的に生成された説明">
              <a:extLst>
                <a:ext uri="{FF2B5EF4-FFF2-40B4-BE49-F238E27FC236}">
                  <a16:creationId xmlns:a16="http://schemas.microsoft.com/office/drawing/2014/main" id="{8898C07A-7734-A7A8-7B69-D5F0282CBCD7}"/>
                </a:ext>
              </a:extLst>
            </p:cNvPr>
            <p:cNvPicPr>
              <a:picLocks noChangeAspect="1"/>
            </p:cNvPicPr>
            <p:nvPr/>
          </p:nvPicPr>
          <p:blipFill rotWithShape="1">
            <a:blip r:embed="rId4">
              <a:extLst>
                <a:ext uri="{28A0092B-C50C-407E-A947-70E740481C1C}">
                  <a14:useLocalDpi xmlns:a14="http://schemas.microsoft.com/office/drawing/2010/main" val="0"/>
                </a:ext>
              </a:extLst>
            </a:blip>
            <a:srcRect l="26373" t="14919"/>
            <a:stretch/>
          </p:blipFill>
          <p:spPr>
            <a:xfrm>
              <a:off x="5000827" y="2388659"/>
              <a:ext cx="1325282" cy="1531442"/>
            </a:xfrm>
            <a:prstGeom prst="rect">
              <a:avLst/>
            </a:prstGeom>
          </p:spPr>
        </p:pic>
        <p:grpSp>
          <p:nvGrpSpPr>
            <p:cNvPr id="283" name="グループ化 282">
              <a:extLst>
                <a:ext uri="{FF2B5EF4-FFF2-40B4-BE49-F238E27FC236}">
                  <a16:creationId xmlns:a16="http://schemas.microsoft.com/office/drawing/2014/main" id="{8102F829-56E8-A103-4414-C488A9A52216}"/>
                </a:ext>
              </a:extLst>
            </p:cNvPr>
            <p:cNvGrpSpPr>
              <a:grpSpLocks noChangeAspect="1"/>
            </p:cNvGrpSpPr>
            <p:nvPr/>
          </p:nvGrpSpPr>
          <p:grpSpPr>
            <a:xfrm>
              <a:off x="5200802" y="2414446"/>
              <a:ext cx="506829" cy="1200343"/>
              <a:chOff x="2344866" y="3396678"/>
              <a:chExt cx="662341" cy="1505429"/>
            </a:xfrm>
          </p:grpSpPr>
          <p:sp>
            <p:nvSpPr>
              <p:cNvPr id="284" name="楕円 283">
                <a:extLst>
                  <a:ext uri="{FF2B5EF4-FFF2-40B4-BE49-F238E27FC236}">
                    <a16:creationId xmlns:a16="http://schemas.microsoft.com/office/drawing/2014/main" id="{4D3E9168-DDC9-1D3B-188D-A2A9DED31F6F}"/>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5" name="楕円 284">
                <a:extLst>
                  <a:ext uri="{FF2B5EF4-FFF2-40B4-BE49-F238E27FC236}">
                    <a16:creationId xmlns:a16="http://schemas.microsoft.com/office/drawing/2014/main" id="{BDFC4094-10D5-B1E6-0969-59EF3177F1B6}"/>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6" name="楕円 285">
                <a:extLst>
                  <a:ext uri="{FF2B5EF4-FFF2-40B4-BE49-F238E27FC236}">
                    <a16:creationId xmlns:a16="http://schemas.microsoft.com/office/drawing/2014/main" id="{21997CB8-3D69-ED17-4E31-089D7854718E}"/>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7" name="楕円 286">
                <a:extLst>
                  <a:ext uri="{FF2B5EF4-FFF2-40B4-BE49-F238E27FC236}">
                    <a16:creationId xmlns:a16="http://schemas.microsoft.com/office/drawing/2014/main" id="{5B94A24D-6B31-6BCD-C4D1-0152D3427E88}"/>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8" name="楕円 287">
                <a:extLst>
                  <a:ext uri="{FF2B5EF4-FFF2-40B4-BE49-F238E27FC236}">
                    <a16:creationId xmlns:a16="http://schemas.microsoft.com/office/drawing/2014/main" id="{A21E2DAF-AF92-7249-3929-6408D7D73663}"/>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89" name="楕円 288">
                <a:extLst>
                  <a:ext uri="{FF2B5EF4-FFF2-40B4-BE49-F238E27FC236}">
                    <a16:creationId xmlns:a16="http://schemas.microsoft.com/office/drawing/2014/main" id="{BA3DB64C-5E1F-F9C4-1B61-2FD1EBE339AE}"/>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90" name="ひし形 289">
                <a:extLst>
                  <a:ext uri="{FF2B5EF4-FFF2-40B4-BE49-F238E27FC236}">
                    <a16:creationId xmlns:a16="http://schemas.microsoft.com/office/drawing/2014/main" id="{277DFB0E-C7FD-5E31-1978-67EA4ADB5181}"/>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91" name="正方形/長方形 290">
                <a:extLst>
                  <a:ext uri="{FF2B5EF4-FFF2-40B4-BE49-F238E27FC236}">
                    <a16:creationId xmlns:a16="http://schemas.microsoft.com/office/drawing/2014/main" id="{DA871665-99DC-6E4D-B522-D68B8C5C7960}"/>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1</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2" name="正方形/長方形 291">
                <a:extLst>
                  <a:ext uri="{FF2B5EF4-FFF2-40B4-BE49-F238E27FC236}">
                    <a16:creationId xmlns:a16="http://schemas.microsoft.com/office/drawing/2014/main" id="{4C6E3E74-C56E-D407-15CB-BCC70AAED913}"/>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2</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3" name="正方形/長方形 292">
                <a:extLst>
                  <a:ext uri="{FF2B5EF4-FFF2-40B4-BE49-F238E27FC236}">
                    <a16:creationId xmlns:a16="http://schemas.microsoft.com/office/drawing/2014/main" id="{06989AAD-B3E7-7F3F-511A-8B7D4593094C}"/>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3</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4" name="正方形/長方形 293">
                <a:extLst>
                  <a:ext uri="{FF2B5EF4-FFF2-40B4-BE49-F238E27FC236}">
                    <a16:creationId xmlns:a16="http://schemas.microsoft.com/office/drawing/2014/main" id="{DC892B4B-5435-16DF-EA13-45D3201A5C24}"/>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4</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5" name="正方形/長方形 294">
                <a:extLst>
                  <a:ext uri="{FF2B5EF4-FFF2-40B4-BE49-F238E27FC236}">
                    <a16:creationId xmlns:a16="http://schemas.microsoft.com/office/drawing/2014/main" id="{56FC8F08-72B3-C1B4-D9A6-591BE52ED776}"/>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5</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6" name="正方形/長方形 295">
                <a:extLst>
                  <a:ext uri="{FF2B5EF4-FFF2-40B4-BE49-F238E27FC236}">
                    <a16:creationId xmlns:a16="http://schemas.microsoft.com/office/drawing/2014/main" id="{845B2D65-43BB-3449-C556-F7AB443B8725}"/>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6</a:t>
                </a:r>
                <a:endParaRPr lang="ja-JP" altLang="en-US" sz="1500" dirty="0">
                  <a:latin typeface="ＭＳ Ｐゴシック" panose="020B0600070205080204" pitchFamily="50" charset="-128"/>
                  <a:ea typeface="ＭＳ Ｐゴシック" panose="020B0600070205080204" pitchFamily="50" charset="-128"/>
                </a:endParaRPr>
              </a:p>
            </p:txBody>
          </p:sp>
          <p:sp>
            <p:nvSpPr>
              <p:cNvPr id="297" name="正方形/長方形 296">
                <a:extLst>
                  <a:ext uri="{FF2B5EF4-FFF2-40B4-BE49-F238E27FC236}">
                    <a16:creationId xmlns:a16="http://schemas.microsoft.com/office/drawing/2014/main" id="{F3EDCA13-7B64-A489-B9CE-03E34B36F548}"/>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500" dirty="0">
                    <a:latin typeface="ＭＳ Ｐゴシック" panose="020B0600070205080204" pitchFamily="50" charset="-128"/>
                    <a:ea typeface="ＭＳ Ｐゴシック" panose="020B0600070205080204" pitchFamily="50" charset="-128"/>
                  </a:rPr>
                  <a:t>7</a:t>
                </a:r>
                <a:endParaRPr lang="ja-JP" altLang="en-US" sz="1500" dirty="0">
                  <a:latin typeface="ＭＳ Ｐゴシック" panose="020B0600070205080204" pitchFamily="50" charset="-128"/>
                  <a:ea typeface="ＭＳ Ｐゴシック" panose="020B0600070205080204" pitchFamily="50" charset="-128"/>
                </a:endParaRPr>
              </a:p>
            </p:txBody>
          </p:sp>
        </p:grpSp>
      </p:grpSp>
      <p:sp>
        <p:nvSpPr>
          <p:cNvPr id="3" name="タイトル 2">
            <a:extLst>
              <a:ext uri="{FF2B5EF4-FFF2-40B4-BE49-F238E27FC236}">
                <a16:creationId xmlns:a16="http://schemas.microsoft.com/office/drawing/2014/main" id="{6838D9F6-B8B5-FF4D-840E-DFE184B33EBC}"/>
              </a:ext>
            </a:extLst>
          </p:cNvPr>
          <p:cNvSpPr>
            <a:spLocks noGrp="1"/>
          </p:cNvSpPr>
          <p:nvPr>
            <p:ph type="title"/>
          </p:nvPr>
        </p:nvSpPr>
        <p:spPr>
          <a:xfrm>
            <a:off x="827978" y="431666"/>
            <a:ext cx="7869820" cy="792885"/>
          </a:xfrm>
        </p:spPr>
        <p:txBody>
          <a:bodyPr>
            <a:noAutofit/>
          </a:bodyPr>
          <a:lstStyle/>
          <a:p>
            <a:r>
              <a:rPr lang="en-US" altLang="ja-JP" sz="2800" dirty="0">
                <a:latin typeface="+mj-ea"/>
              </a:rPr>
              <a:t>(3) </a:t>
            </a:r>
            <a:r>
              <a:rPr lang="ja-JP" altLang="en-US" sz="2800">
                <a:latin typeface="+mj-ea"/>
              </a:rPr>
              <a:t>容量が満杯のリンクを使用する</a:t>
            </a:r>
            <a:r>
              <a:rPr lang="en-US" altLang="ja-JP" sz="2800" dirty="0">
                <a:latin typeface="+mj-ea"/>
              </a:rPr>
              <a:t>OD</a:t>
            </a:r>
            <a:r>
              <a:rPr lang="ja-JP" altLang="en-US" sz="2800">
                <a:latin typeface="+mj-ea"/>
              </a:rPr>
              <a:t>の運賃は</a:t>
            </a:r>
            <a:r>
              <a:rPr lang="en-US" altLang="ja-JP" sz="2800" dirty="0">
                <a:latin typeface="+mj-ea"/>
              </a:rPr>
              <a:t> </a:t>
            </a:r>
            <a:br>
              <a:rPr lang="en-US" altLang="ja-JP" sz="2800" dirty="0">
                <a:latin typeface="+mj-ea"/>
              </a:rPr>
            </a:br>
            <a:r>
              <a:rPr lang="ja-JP" altLang="en-US" sz="2800">
                <a:latin typeface="+mj-ea"/>
              </a:rPr>
              <a:t>それ以上の使用を防ぐために高く設定される</a:t>
            </a:r>
            <a:endParaRPr lang="en-US" altLang="ja-JP" sz="2800" dirty="0">
              <a:latin typeface="+mj-ea"/>
            </a:endParaRPr>
          </a:p>
        </p:txBody>
      </p:sp>
      <p:grpSp>
        <p:nvGrpSpPr>
          <p:cNvPr id="53" name="グループ化 52">
            <a:extLst>
              <a:ext uri="{FF2B5EF4-FFF2-40B4-BE49-F238E27FC236}">
                <a16:creationId xmlns:a16="http://schemas.microsoft.com/office/drawing/2014/main" id="{3B04B8B1-569E-5A7E-DF9B-C5DEBBFB3B28}"/>
              </a:ext>
            </a:extLst>
          </p:cNvPr>
          <p:cNvGrpSpPr/>
          <p:nvPr/>
        </p:nvGrpSpPr>
        <p:grpSpPr>
          <a:xfrm>
            <a:off x="1332396" y="2566997"/>
            <a:ext cx="539095" cy="232725"/>
            <a:chOff x="2095437" y="2196499"/>
            <a:chExt cx="718793" cy="310300"/>
          </a:xfrm>
        </p:grpSpPr>
        <p:grpSp>
          <p:nvGrpSpPr>
            <p:cNvPr id="46" name="グループ化 45">
              <a:extLst>
                <a:ext uri="{FF2B5EF4-FFF2-40B4-BE49-F238E27FC236}">
                  <a16:creationId xmlns:a16="http://schemas.microsoft.com/office/drawing/2014/main" id="{631BFC6E-3B95-6F71-9DC2-3DBF067A0273}"/>
                </a:ext>
              </a:extLst>
            </p:cNvPr>
            <p:cNvGrpSpPr/>
            <p:nvPr/>
          </p:nvGrpSpPr>
          <p:grpSpPr>
            <a:xfrm>
              <a:off x="2095437" y="2196499"/>
              <a:ext cx="360004" cy="310293"/>
              <a:chOff x="4322404" y="2495559"/>
              <a:chExt cx="166727" cy="177450"/>
            </a:xfrm>
          </p:grpSpPr>
          <p:cxnSp>
            <p:nvCxnSpPr>
              <p:cNvPr id="47" name="直線コネクタ 46">
                <a:extLst>
                  <a:ext uri="{FF2B5EF4-FFF2-40B4-BE49-F238E27FC236}">
                    <a16:creationId xmlns:a16="http://schemas.microsoft.com/office/drawing/2014/main" id="{A2869EBA-8AD0-0E61-14A9-973BD66158D9}"/>
                  </a:ext>
                </a:extLst>
              </p:cNvPr>
              <p:cNvCxnSpPr>
                <a:cxnSpLocks/>
              </p:cNvCxnSpPr>
              <p:nvPr/>
            </p:nvCxnSpPr>
            <p:spPr>
              <a:xfrm>
                <a:off x="4322406" y="2673009"/>
                <a:ext cx="166725"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ABB08E2-B139-AB3F-9E30-9C4DFB29B4E6}"/>
                  </a:ext>
                </a:extLst>
              </p:cNvPr>
              <p:cNvCxnSpPr>
                <a:cxnSpLocks/>
              </p:cNvCxnSpPr>
              <p:nvPr/>
            </p:nvCxnSpPr>
            <p:spPr>
              <a:xfrm>
                <a:off x="4322404" y="2495559"/>
                <a:ext cx="166725" cy="0"/>
              </a:xfrm>
              <a:prstGeom prst="line">
                <a:avLst/>
              </a:prstGeom>
              <a:ln w="635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9B37EDBF-8A1D-1778-A42E-DC333AA4D9B1}"/>
                </a:ext>
              </a:extLst>
            </p:cNvPr>
            <p:cNvGrpSpPr/>
            <p:nvPr/>
          </p:nvGrpSpPr>
          <p:grpSpPr>
            <a:xfrm>
              <a:off x="2454224" y="2196506"/>
              <a:ext cx="360006" cy="310293"/>
              <a:chOff x="4489632" y="1946971"/>
              <a:chExt cx="166728" cy="177450"/>
            </a:xfrm>
          </p:grpSpPr>
          <p:cxnSp>
            <p:nvCxnSpPr>
              <p:cNvPr id="50" name="直線コネクタ 49">
                <a:extLst>
                  <a:ext uri="{FF2B5EF4-FFF2-40B4-BE49-F238E27FC236}">
                    <a16:creationId xmlns:a16="http://schemas.microsoft.com/office/drawing/2014/main" id="{74F2B5E5-57DC-8DA4-85D9-A73C686E8736}"/>
                  </a:ext>
                </a:extLst>
              </p:cNvPr>
              <p:cNvCxnSpPr>
                <a:cxnSpLocks/>
              </p:cNvCxnSpPr>
              <p:nvPr/>
            </p:nvCxnSpPr>
            <p:spPr>
              <a:xfrm>
                <a:off x="4489632" y="2124421"/>
                <a:ext cx="1667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825692E-C128-DC1C-1733-428177F44F54}"/>
                  </a:ext>
                </a:extLst>
              </p:cNvPr>
              <p:cNvCxnSpPr>
                <a:cxnSpLocks/>
              </p:cNvCxnSpPr>
              <p:nvPr/>
            </p:nvCxnSpPr>
            <p:spPr>
              <a:xfrm>
                <a:off x="4489635" y="1946971"/>
                <a:ext cx="166725"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graphicFrame>
        <p:nvGraphicFramePr>
          <p:cNvPr id="52" name="表 51">
            <a:extLst>
              <a:ext uri="{FF2B5EF4-FFF2-40B4-BE49-F238E27FC236}">
                <a16:creationId xmlns:a16="http://schemas.microsoft.com/office/drawing/2014/main" id="{55F2938F-20A9-7A51-C2AF-0276CA153949}"/>
              </a:ext>
            </a:extLst>
          </p:cNvPr>
          <p:cNvGraphicFramePr>
            <a:graphicFrameLocks noGrp="1" noChangeAspect="1"/>
          </p:cNvGraphicFramePr>
          <p:nvPr>
            <p:extLst>
              <p:ext uri="{D42A27DB-BD31-4B8C-83A1-F6EECF244321}">
                <p14:modId xmlns:p14="http://schemas.microsoft.com/office/powerpoint/2010/main" val="1170442357"/>
              </p:ext>
            </p:extLst>
          </p:nvPr>
        </p:nvGraphicFramePr>
        <p:xfrm>
          <a:off x="1929709" y="2404278"/>
          <a:ext cx="868183" cy="551405"/>
        </p:xfrm>
        <a:graphic>
          <a:graphicData uri="http://schemas.openxmlformats.org/drawingml/2006/table">
            <a:tbl>
              <a:tblPr/>
              <a:tblGrid>
                <a:gridCol w="868183">
                  <a:extLst>
                    <a:ext uri="{9D8B030D-6E8A-4147-A177-3AD203B41FA5}">
                      <a16:colId xmlns:a16="http://schemas.microsoft.com/office/drawing/2014/main" val="3326693117"/>
                    </a:ext>
                  </a:extLst>
                </a:gridCol>
              </a:tblGrid>
              <a:tr h="332330">
                <a:tc>
                  <a:txBody>
                    <a:bodyPr/>
                    <a:lstStyle/>
                    <a:p>
                      <a:pPr algn="ctr" fontAlgn="ct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590242"/>
                  </a:ext>
                </a:extLst>
              </a:tr>
              <a:tr h="16836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614968459"/>
                  </a:ext>
                </a:extLst>
              </a:tr>
            </a:tbl>
          </a:graphicData>
        </a:graphic>
      </p:graphicFrame>
      <p:graphicFrame>
        <p:nvGraphicFramePr>
          <p:cNvPr id="220" name="表 219">
            <a:extLst>
              <a:ext uri="{FF2B5EF4-FFF2-40B4-BE49-F238E27FC236}">
                <a16:creationId xmlns:a16="http://schemas.microsoft.com/office/drawing/2014/main" id="{7D45C9AC-8691-0C53-FEA9-2C30A9B6EB23}"/>
              </a:ext>
            </a:extLst>
          </p:cNvPr>
          <p:cNvGraphicFramePr>
            <a:graphicFrameLocks noGrp="1" noChangeAspect="1"/>
          </p:cNvGraphicFramePr>
          <p:nvPr/>
        </p:nvGraphicFramePr>
        <p:xfrm>
          <a:off x="1655367" y="4425686"/>
          <a:ext cx="950428" cy="1314450"/>
        </p:xfrm>
        <a:graphic>
          <a:graphicData uri="http://schemas.openxmlformats.org/drawingml/2006/table">
            <a:tbl>
              <a:tblPr/>
              <a:tblGrid>
                <a:gridCol w="380171">
                  <a:extLst>
                    <a:ext uri="{9D8B030D-6E8A-4147-A177-3AD203B41FA5}">
                      <a16:colId xmlns:a16="http://schemas.microsoft.com/office/drawing/2014/main" val="776206646"/>
                    </a:ext>
                  </a:extLst>
                </a:gridCol>
                <a:gridCol w="190086">
                  <a:extLst>
                    <a:ext uri="{9D8B030D-6E8A-4147-A177-3AD203B41FA5}">
                      <a16:colId xmlns:a16="http://schemas.microsoft.com/office/drawing/2014/main" val="2008942900"/>
                    </a:ext>
                  </a:extLst>
                </a:gridCol>
                <a:gridCol w="380171">
                  <a:extLst>
                    <a:ext uri="{9D8B030D-6E8A-4147-A177-3AD203B41FA5}">
                      <a16:colId xmlns:a16="http://schemas.microsoft.com/office/drawing/2014/main" val="2068956303"/>
                    </a:ext>
                  </a:extLst>
                </a:gridCol>
              </a:tblGrid>
              <a:tr h="211455">
                <a:tc>
                  <a:txBody>
                    <a:bodyPr/>
                    <a:lstStyle/>
                    <a:p>
                      <a:pPr algn="ctr" fontAlgn="ctr"/>
                      <a:r>
                        <a:rPr lang="en-US" altLang="ja-JP" sz="1400" b="0" i="0" u="none" strike="noStrike" dirty="0">
                          <a:solidFill>
                            <a:srgbClr val="FF0000"/>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tc>
                  <a:txBody>
                    <a:bodyPr/>
                    <a:lstStyle/>
                    <a:p>
                      <a:pPr algn="ctr" fontAlgn="ctr"/>
                      <a:endParaRPr lang="ja-JP" altLang="en-US" sz="1400" b="0" i="0" u="none" strike="noStrike" dirty="0">
                        <a:solidFill>
                          <a:srgbClr val="FF0000"/>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83398247"/>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792600659"/>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728500725"/>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224274602"/>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450340701"/>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57012221"/>
                  </a:ext>
                </a:extLst>
              </a:tr>
            </a:tbl>
          </a:graphicData>
        </a:graphic>
      </p:graphicFrame>
      <p:grpSp>
        <p:nvGrpSpPr>
          <p:cNvPr id="94" name="グループ化 93">
            <a:extLst>
              <a:ext uri="{FF2B5EF4-FFF2-40B4-BE49-F238E27FC236}">
                <a16:creationId xmlns:a16="http://schemas.microsoft.com/office/drawing/2014/main" id="{3B454816-F61E-C96A-D356-87EAC286C7AE}"/>
              </a:ext>
            </a:extLst>
          </p:cNvPr>
          <p:cNvGrpSpPr/>
          <p:nvPr/>
        </p:nvGrpSpPr>
        <p:grpSpPr>
          <a:xfrm>
            <a:off x="536576" y="4101496"/>
            <a:ext cx="1095951" cy="1495747"/>
            <a:chOff x="715435" y="4325661"/>
            <a:chExt cx="1461268" cy="1994329"/>
          </a:xfrm>
        </p:grpSpPr>
        <p:grpSp>
          <p:nvGrpSpPr>
            <p:cNvPr id="81" name="グループ化 80">
              <a:extLst>
                <a:ext uri="{FF2B5EF4-FFF2-40B4-BE49-F238E27FC236}">
                  <a16:creationId xmlns:a16="http://schemas.microsoft.com/office/drawing/2014/main" id="{95247EC7-D429-BA9F-ADF8-D182E251D34F}"/>
                </a:ext>
              </a:extLst>
            </p:cNvPr>
            <p:cNvGrpSpPr/>
            <p:nvPr/>
          </p:nvGrpSpPr>
          <p:grpSpPr>
            <a:xfrm>
              <a:off x="715435" y="4384206"/>
              <a:ext cx="1461268" cy="1935784"/>
              <a:chOff x="3439620" y="1243509"/>
              <a:chExt cx="1461268" cy="1935784"/>
            </a:xfrm>
          </p:grpSpPr>
          <p:grpSp>
            <p:nvGrpSpPr>
              <p:cNvPr id="69" name="グループ化 68">
                <a:extLst>
                  <a:ext uri="{FF2B5EF4-FFF2-40B4-BE49-F238E27FC236}">
                    <a16:creationId xmlns:a16="http://schemas.microsoft.com/office/drawing/2014/main" id="{D6AEACEA-B5EE-50B8-810F-D6D6A6301A00}"/>
                  </a:ext>
                </a:extLst>
              </p:cNvPr>
              <p:cNvGrpSpPr/>
              <p:nvPr/>
            </p:nvGrpSpPr>
            <p:grpSpPr>
              <a:xfrm>
                <a:off x="4535390" y="1745006"/>
                <a:ext cx="365498" cy="1398507"/>
                <a:chOff x="913328" y="2697444"/>
                <a:chExt cx="338542" cy="1700900"/>
              </a:xfrm>
            </p:grpSpPr>
            <p:cxnSp>
              <p:nvCxnSpPr>
                <p:cNvPr id="78" name="直線コネクタ 77">
                  <a:extLst>
                    <a:ext uri="{FF2B5EF4-FFF2-40B4-BE49-F238E27FC236}">
                      <a16:creationId xmlns:a16="http://schemas.microsoft.com/office/drawing/2014/main" id="{5263F4CD-AEC2-B53C-5055-9B15FA89DF64}"/>
                    </a:ext>
                  </a:extLst>
                </p:cNvPr>
                <p:cNvCxnSpPr>
                  <a:cxnSpLocks/>
                </p:cNvCxnSpPr>
                <p:nvPr/>
              </p:nvCxnSpPr>
              <p:spPr>
                <a:xfrm>
                  <a:off x="913328" y="3724268"/>
                  <a:ext cx="333449" cy="0"/>
                </a:xfrm>
                <a:prstGeom prst="line">
                  <a:avLst/>
                </a:prstGeom>
                <a:ln w="635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9AECB06-3030-DA07-7B01-2A7E5C61FE56}"/>
                    </a:ext>
                  </a:extLst>
                </p:cNvPr>
                <p:cNvCxnSpPr>
                  <a:cxnSpLocks/>
                </p:cNvCxnSpPr>
                <p:nvPr/>
              </p:nvCxnSpPr>
              <p:spPr>
                <a:xfrm>
                  <a:off x="918421" y="3037625"/>
                  <a:ext cx="333449" cy="0"/>
                </a:xfrm>
                <a:prstGeom prst="line">
                  <a:avLst/>
                </a:prstGeom>
                <a:ln w="635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7019A44-68A1-64B7-6031-29456616CCC3}"/>
                    </a:ext>
                  </a:extLst>
                </p:cNvPr>
                <p:cNvCxnSpPr>
                  <a:cxnSpLocks/>
                </p:cNvCxnSpPr>
                <p:nvPr/>
              </p:nvCxnSpPr>
              <p:spPr>
                <a:xfrm>
                  <a:off x="918421" y="3377806"/>
                  <a:ext cx="333449" cy="0"/>
                </a:xfrm>
                <a:prstGeom prst="line">
                  <a:avLst/>
                </a:prstGeom>
                <a:ln w="63500">
                  <a:solidFill>
                    <a:srgbClr val="FFE972"/>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7A81B6DE-36C9-53DE-FC49-2278DEDE3CC3}"/>
                    </a:ext>
                  </a:extLst>
                </p:cNvPr>
                <p:cNvCxnSpPr>
                  <a:cxnSpLocks/>
                </p:cNvCxnSpPr>
                <p:nvPr/>
              </p:nvCxnSpPr>
              <p:spPr>
                <a:xfrm>
                  <a:off x="918421" y="4071697"/>
                  <a:ext cx="333449" cy="0"/>
                </a:xfrm>
                <a:prstGeom prst="line">
                  <a:avLst/>
                </a:prstGeom>
                <a:ln w="635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A4B4B3C-DCC9-801A-BA1D-BD6B648C85C2}"/>
                    </a:ext>
                  </a:extLst>
                </p:cNvPr>
                <p:cNvCxnSpPr>
                  <a:cxnSpLocks/>
                </p:cNvCxnSpPr>
                <p:nvPr/>
              </p:nvCxnSpPr>
              <p:spPr>
                <a:xfrm>
                  <a:off x="918421" y="4398344"/>
                  <a:ext cx="333449"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42E8C9B-9AA3-593D-D655-2B7E9262DFD8}"/>
                    </a:ext>
                  </a:extLst>
                </p:cNvPr>
                <p:cNvCxnSpPr>
                  <a:cxnSpLocks/>
                </p:cNvCxnSpPr>
                <p:nvPr/>
              </p:nvCxnSpPr>
              <p:spPr>
                <a:xfrm>
                  <a:off x="918421" y="2697444"/>
                  <a:ext cx="3334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グループ化 5">
                <a:extLst>
                  <a:ext uri="{FF2B5EF4-FFF2-40B4-BE49-F238E27FC236}">
                    <a16:creationId xmlns:a16="http://schemas.microsoft.com/office/drawing/2014/main" id="{05C3AB7E-444E-8A84-7581-326E98D6D0E9}"/>
                  </a:ext>
                </a:extLst>
              </p:cNvPr>
              <p:cNvGrpSpPr/>
              <p:nvPr/>
            </p:nvGrpSpPr>
            <p:grpSpPr>
              <a:xfrm>
                <a:off x="3439620" y="1243509"/>
                <a:ext cx="838757" cy="1935784"/>
                <a:chOff x="3439620" y="1243509"/>
                <a:chExt cx="838757" cy="1935784"/>
              </a:xfrm>
            </p:grpSpPr>
            <p:grpSp>
              <p:nvGrpSpPr>
                <p:cNvPr id="319" name="グループ化 318">
                  <a:extLst>
                    <a:ext uri="{FF2B5EF4-FFF2-40B4-BE49-F238E27FC236}">
                      <a16:creationId xmlns:a16="http://schemas.microsoft.com/office/drawing/2014/main" id="{10E79490-1AF0-6F44-EE62-FF178758AC88}"/>
                    </a:ext>
                  </a:extLst>
                </p:cNvPr>
                <p:cNvGrpSpPr>
                  <a:grpSpLocks noChangeAspect="1"/>
                </p:cNvGrpSpPr>
                <p:nvPr/>
              </p:nvGrpSpPr>
              <p:grpSpPr>
                <a:xfrm>
                  <a:off x="3486910" y="1243509"/>
                  <a:ext cx="791467" cy="1776083"/>
                  <a:chOff x="1546423" y="2363732"/>
                  <a:chExt cx="288079" cy="646460"/>
                </a:xfrm>
                <a:solidFill>
                  <a:schemeClr val="bg1">
                    <a:lumMod val="65000"/>
                  </a:schemeClr>
                </a:solidFill>
              </p:grpSpPr>
              <p:cxnSp>
                <p:nvCxnSpPr>
                  <p:cNvPr id="320" name="直線コネクタ 319">
                    <a:extLst>
                      <a:ext uri="{FF2B5EF4-FFF2-40B4-BE49-F238E27FC236}">
                        <a16:creationId xmlns:a16="http://schemas.microsoft.com/office/drawing/2014/main" id="{7031286A-FB22-7DAF-357A-712E47CAF51F}"/>
                      </a:ext>
                    </a:extLst>
                  </p:cNvPr>
                  <p:cNvCxnSpPr>
                    <a:cxnSpLocks/>
                  </p:cNvCxnSpPr>
                  <p:nvPr/>
                </p:nvCxnSpPr>
                <p:spPr>
                  <a:xfrm>
                    <a:off x="1586490" y="2827716"/>
                    <a:ext cx="0" cy="146419"/>
                  </a:xfrm>
                  <a:prstGeom prst="line">
                    <a:avLst/>
                  </a:prstGeom>
                  <a:grpFill/>
                  <a:ln w="1016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5E64E3AF-1102-0124-002E-E1BD86B90E92}"/>
                      </a:ext>
                    </a:extLst>
                  </p:cNvPr>
                  <p:cNvCxnSpPr>
                    <a:cxnSpLocks/>
                  </p:cNvCxnSpPr>
                  <p:nvPr/>
                </p:nvCxnSpPr>
                <p:spPr>
                  <a:xfrm>
                    <a:off x="1587662" y="2629302"/>
                    <a:ext cx="0" cy="146419"/>
                  </a:xfrm>
                  <a:prstGeom prst="line">
                    <a:avLst/>
                  </a:prstGeom>
                  <a:grpFill/>
                  <a:ln w="1016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0B269E80-92FC-C903-385A-5874104814A1}"/>
                      </a:ext>
                    </a:extLst>
                  </p:cNvPr>
                  <p:cNvCxnSpPr>
                    <a:cxnSpLocks/>
                  </p:cNvCxnSpPr>
                  <p:nvPr/>
                </p:nvCxnSpPr>
                <p:spPr>
                  <a:xfrm>
                    <a:off x="1587662" y="2432348"/>
                    <a:ext cx="0" cy="146419"/>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5" name="グループ化 324">
                    <a:extLst>
                      <a:ext uri="{FF2B5EF4-FFF2-40B4-BE49-F238E27FC236}">
                        <a16:creationId xmlns:a16="http://schemas.microsoft.com/office/drawing/2014/main" id="{5C71E1B4-A085-3FDC-AED3-FEA927B90AEF}"/>
                      </a:ext>
                    </a:extLst>
                  </p:cNvPr>
                  <p:cNvGrpSpPr>
                    <a:grpSpLocks noChangeAspect="1"/>
                  </p:cNvGrpSpPr>
                  <p:nvPr/>
                </p:nvGrpSpPr>
                <p:grpSpPr>
                  <a:xfrm>
                    <a:off x="1546423" y="2363732"/>
                    <a:ext cx="288079" cy="646460"/>
                    <a:chOff x="2802470" y="1449887"/>
                    <a:chExt cx="1437063" cy="3224839"/>
                  </a:xfrm>
                  <a:grpFill/>
                </p:grpSpPr>
                <p:cxnSp>
                  <p:nvCxnSpPr>
                    <p:cNvPr id="326" name="直線コネクタ 325">
                      <a:extLst>
                        <a:ext uri="{FF2B5EF4-FFF2-40B4-BE49-F238E27FC236}">
                          <a16:creationId xmlns:a16="http://schemas.microsoft.com/office/drawing/2014/main" id="{031B0E72-5C56-4A2C-36DE-4FF5A0B68386}"/>
                        </a:ext>
                      </a:extLst>
                    </p:cNvPr>
                    <p:cNvCxnSpPr/>
                    <p:nvPr/>
                  </p:nvCxnSpPr>
                  <p:spPr>
                    <a:xfrm flipV="1">
                      <a:off x="3018046" y="4141325"/>
                      <a:ext cx="1056777" cy="533401"/>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0429D4CF-94AB-1733-BFF3-DC6C71442B77}"/>
                        </a:ext>
                      </a:extLst>
                    </p:cNvPr>
                    <p:cNvCxnSpPr/>
                    <p:nvPr/>
                  </p:nvCxnSpPr>
                  <p:spPr>
                    <a:xfrm flipV="1">
                      <a:off x="2985760" y="3145829"/>
                      <a:ext cx="1056778" cy="533400"/>
                    </a:xfrm>
                    <a:prstGeom prst="line">
                      <a:avLst/>
                    </a:prstGeom>
                    <a:grpFill/>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4283A3DA-BE8B-9EA0-8E54-1F6A97CC4BBB}"/>
                        </a:ext>
                      </a:extLst>
                    </p:cNvPr>
                    <p:cNvCxnSpPr/>
                    <p:nvPr/>
                  </p:nvCxnSpPr>
                  <p:spPr>
                    <a:xfrm flipV="1">
                      <a:off x="2976037" y="2123211"/>
                      <a:ext cx="1056778" cy="533400"/>
                    </a:xfrm>
                    <a:prstGeom prst="line">
                      <a:avLst/>
                    </a:prstGeom>
                    <a:grpFill/>
                    <a:ln w="1016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32" name="楕円 331">
                      <a:extLst>
                        <a:ext uri="{FF2B5EF4-FFF2-40B4-BE49-F238E27FC236}">
                          <a16:creationId xmlns:a16="http://schemas.microsoft.com/office/drawing/2014/main" id="{3308A3AF-7A2C-7CDE-9152-09C0BAB5C476}"/>
                        </a:ext>
                      </a:extLst>
                    </p:cNvPr>
                    <p:cNvSpPr>
                      <a:spLocks noChangeAspect="1"/>
                    </p:cNvSpPr>
                    <p:nvPr/>
                  </p:nvSpPr>
                  <p:spPr>
                    <a:xfrm>
                      <a:off x="3847343" y="3952463"/>
                      <a:ext cx="392190" cy="392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4" name="楕円 333">
                      <a:extLst>
                        <a:ext uri="{FF2B5EF4-FFF2-40B4-BE49-F238E27FC236}">
                          <a16:creationId xmlns:a16="http://schemas.microsoft.com/office/drawing/2014/main" id="{8B181A9E-B03F-57A0-1021-C36FF1CD21D6}"/>
                        </a:ext>
                      </a:extLst>
                    </p:cNvPr>
                    <p:cNvSpPr>
                      <a:spLocks noChangeAspect="1"/>
                    </p:cNvSpPr>
                    <p:nvPr/>
                  </p:nvSpPr>
                  <p:spPr>
                    <a:xfrm>
                      <a:off x="3843974" y="2933499"/>
                      <a:ext cx="392191" cy="392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5" name="楕円 334">
                      <a:extLst>
                        <a:ext uri="{FF2B5EF4-FFF2-40B4-BE49-F238E27FC236}">
                          <a16:creationId xmlns:a16="http://schemas.microsoft.com/office/drawing/2014/main" id="{CA9B4666-43F3-1D76-53D8-A66FA08E3A88}"/>
                        </a:ext>
                      </a:extLst>
                    </p:cNvPr>
                    <p:cNvSpPr>
                      <a:spLocks noChangeAspect="1"/>
                    </p:cNvSpPr>
                    <p:nvPr/>
                  </p:nvSpPr>
                  <p:spPr>
                    <a:xfrm>
                      <a:off x="2802470" y="2439935"/>
                      <a:ext cx="392191" cy="392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6" name="楕円 335">
                      <a:extLst>
                        <a:ext uri="{FF2B5EF4-FFF2-40B4-BE49-F238E27FC236}">
                          <a16:creationId xmlns:a16="http://schemas.microsoft.com/office/drawing/2014/main" id="{DE1F4205-C1B6-2292-DBAB-222FFB73F0DF}"/>
                        </a:ext>
                      </a:extLst>
                    </p:cNvPr>
                    <p:cNvSpPr>
                      <a:spLocks noChangeAspect="1"/>
                    </p:cNvSpPr>
                    <p:nvPr/>
                  </p:nvSpPr>
                  <p:spPr>
                    <a:xfrm>
                      <a:off x="3845474" y="1881517"/>
                      <a:ext cx="392191" cy="392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37" name="楕円 336">
                      <a:extLst>
                        <a:ext uri="{FF2B5EF4-FFF2-40B4-BE49-F238E27FC236}">
                          <a16:creationId xmlns:a16="http://schemas.microsoft.com/office/drawing/2014/main" id="{3E74DAA7-4735-3AC6-997D-730B1D51665B}"/>
                        </a:ext>
                      </a:extLst>
                    </p:cNvPr>
                    <p:cNvSpPr>
                      <a:spLocks noChangeAspect="1"/>
                    </p:cNvSpPr>
                    <p:nvPr/>
                  </p:nvSpPr>
                  <p:spPr>
                    <a:xfrm>
                      <a:off x="2802473" y="1449887"/>
                      <a:ext cx="392191" cy="3921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2" name="直線コネクタ 1">
                  <a:extLst>
                    <a:ext uri="{FF2B5EF4-FFF2-40B4-BE49-F238E27FC236}">
                      <a16:creationId xmlns:a16="http://schemas.microsoft.com/office/drawing/2014/main" id="{655D5BD6-DA49-9AB6-EA0C-F55B6200A34A}"/>
                    </a:ext>
                  </a:extLst>
                </p:cNvPr>
                <p:cNvCxnSpPr>
                  <a:cxnSpLocks/>
                </p:cNvCxnSpPr>
                <p:nvPr/>
              </p:nvCxnSpPr>
              <p:spPr>
                <a:xfrm>
                  <a:off x="3685175" y="2489073"/>
                  <a:ext cx="0" cy="468000"/>
                </a:xfrm>
                <a:prstGeom prst="line">
                  <a:avLst/>
                </a:prstGeom>
                <a:solidFill>
                  <a:schemeClr val="bg1">
                    <a:lumMod val="65000"/>
                  </a:schemeClr>
                </a:solidFill>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ひし形 3">
                  <a:extLst>
                    <a:ext uri="{FF2B5EF4-FFF2-40B4-BE49-F238E27FC236}">
                      <a16:creationId xmlns:a16="http://schemas.microsoft.com/office/drawing/2014/main" id="{5989B985-D569-8744-A44F-012CA4E8B4D1}"/>
                    </a:ext>
                  </a:extLst>
                </p:cNvPr>
                <p:cNvSpPr>
                  <a:spLocks noChangeAspect="1"/>
                </p:cNvSpPr>
                <p:nvPr/>
              </p:nvSpPr>
              <p:spPr>
                <a:xfrm>
                  <a:off x="3439620" y="2862742"/>
                  <a:ext cx="316551" cy="31655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5" name="楕円 4">
                  <a:extLst>
                    <a:ext uri="{FF2B5EF4-FFF2-40B4-BE49-F238E27FC236}">
                      <a16:creationId xmlns:a16="http://schemas.microsoft.com/office/drawing/2014/main" id="{6F3EE87C-F543-6D1F-5AA9-736CD7B455AF}"/>
                    </a:ext>
                  </a:extLst>
                </p:cNvPr>
                <p:cNvSpPr>
                  <a:spLocks noChangeAspect="1"/>
                </p:cNvSpPr>
                <p:nvPr/>
              </p:nvSpPr>
              <p:spPr>
                <a:xfrm>
                  <a:off x="3487168" y="2343941"/>
                  <a:ext cx="216000" cy="216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chemeClr val="tx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grpSp>
          <p:nvGrpSpPr>
            <p:cNvPr id="91" name="グループ化 90">
              <a:extLst>
                <a:ext uri="{FF2B5EF4-FFF2-40B4-BE49-F238E27FC236}">
                  <a16:creationId xmlns:a16="http://schemas.microsoft.com/office/drawing/2014/main" id="{64E0B34B-0B52-9A0C-4DD1-0BFF95AE976A}"/>
                </a:ext>
              </a:extLst>
            </p:cNvPr>
            <p:cNvGrpSpPr/>
            <p:nvPr/>
          </p:nvGrpSpPr>
          <p:grpSpPr>
            <a:xfrm>
              <a:off x="758130" y="4325661"/>
              <a:ext cx="800411" cy="1952324"/>
              <a:chOff x="405897" y="4016549"/>
              <a:chExt cx="800411" cy="1952324"/>
            </a:xfrm>
          </p:grpSpPr>
          <p:sp>
            <p:nvSpPr>
              <p:cNvPr id="83" name="正方形/長方形 82">
                <a:extLst>
                  <a:ext uri="{FF2B5EF4-FFF2-40B4-BE49-F238E27FC236}">
                    <a16:creationId xmlns:a16="http://schemas.microsoft.com/office/drawing/2014/main" id="{1B971245-2CAB-6B0B-CF96-A78A72D3B0BB}"/>
                  </a:ext>
                </a:extLst>
              </p:cNvPr>
              <p:cNvSpPr/>
              <p:nvPr/>
            </p:nvSpPr>
            <p:spPr>
              <a:xfrm>
                <a:off x="984797" y="5402998"/>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2</a:t>
                </a:r>
                <a:endParaRPr lang="ja-JP" altLang="en-US" sz="1800" dirty="0">
                  <a:latin typeface="ＭＳ Ｐゴシック" panose="020B0600070205080204" pitchFamily="50" charset="-128"/>
                  <a:ea typeface="ＭＳ Ｐゴシック" panose="020B0600070205080204" pitchFamily="50" charset="-128"/>
                </a:endParaRPr>
              </a:p>
            </p:txBody>
          </p:sp>
          <p:sp>
            <p:nvSpPr>
              <p:cNvPr id="84" name="正方形/長方形 83">
                <a:extLst>
                  <a:ext uri="{FF2B5EF4-FFF2-40B4-BE49-F238E27FC236}">
                    <a16:creationId xmlns:a16="http://schemas.microsoft.com/office/drawing/2014/main" id="{0523600C-5835-8E66-D1EE-766543BCEA64}"/>
                  </a:ext>
                </a:extLst>
              </p:cNvPr>
              <p:cNvSpPr/>
              <p:nvPr/>
            </p:nvSpPr>
            <p:spPr>
              <a:xfrm>
                <a:off x="405897" y="5114868"/>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3</a:t>
                </a:r>
                <a:endParaRPr lang="ja-JP" altLang="en-US" sz="1800" dirty="0">
                  <a:latin typeface="ＭＳ Ｐゴシック" panose="020B0600070205080204" pitchFamily="50" charset="-128"/>
                  <a:ea typeface="ＭＳ Ｐゴシック" panose="020B0600070205080204" pitchFamily="50" charset="-128"/>
                </a:endParaRPr>
              </a:p>
            </p:txBody>
          </p:sp>
          <p:sp>
            <p:nvSpPr>
              <p:cNvPr id="85" name="正方形/長方形 84">
                <a:extLst>
                  <a:ext uri="{FF2B5EF4-FFF2-40B4-BE49-F238E27FC236}">
                    <a16:creationId xmlns:a16="http://schemas.microsoft.com/office/drawing/2014/main" id="{C9272665-7D89-FD16-2723-8B2460240A46}"/>
                  </a:ext>
                </a:extLst>
              </p:cNvPr>
              <p:cNvSpPr/>
              <p:nvPr/>
            </p:nvSpPr>
            <p:spPr>
              <a:xfrm>
                <a:off x="980052" y="4830545"/>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4</a:t>
                </a:r>
                <a:endParaRPr lang="ja-JP" altLang="en-US" sz="1800" dirty="0">
                  <a:latin typeface="ＭＳ Ｐゴシック" panose="020B0600070205080204" pitchFamily="50" charset="-128"/>
                  <a:ea typeface="ＭＳ Ｐゴシック" panose="020B0600070205080204" pitchFamily="50" charset="-128"/>
                </a:endParaRPr>
              </a:p>
            </p:txBody>
          </p:sp>
          <p:sp>
            <p:nvSpPr>
              <p:cNvPr id="86" name="正方形/長方形 85">
                <a:extLst>
                  <a:ext uri="{FF2B5EF4-FFF2-40B4-BE49-F238E27FC236}">
                    <a16:creationId xmlns:a16="http://schemas.microsoft.com/office/drawing/2014/main" id="{FAF34F9E-B078-D860-8B90-A99603AD2FB6}"/>
                  </a:ext>
                </a:extLst>
              </p:cNvPr>
              <p:cNvSpPr/>
              <p:nvPr/>
            </p:nvSpPr>
            <p:spPr>
              <a:xfrm>
                <a:off x="408772" y="4557655"/>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5</a:t>
                </a:r>
                <a:endParaRPr lang="ja-JP" altLang="en-US" sz="1800" dirty="0">
                  <a:latin typeface="ＭＳ Ｐゴシック" panose="020B0600070205080204" pitchFamily="50" charset="-128"/>
                  <a:ea typeface="ＭＳ Ｐゴシック" panose="020B0600070205080204" pitchFamily="50" charset="-128"/>
                </a:endParaRPr>
              </a:p>
            </p:txBody>
          </p:sp>
          <p:sp>
            <p:nvSpPr>
              <p:cNvPr id="87" name="正方形/長方形 86">
                <a:extLst>
                  <a:ext uri="{FF2B5EF4-FFF2-40B4-BE49-F238E27FC236}">
                    <a16:creationId xmlns:a16="http://schemas.microsoft.com/office/drawing/2014/main" id="{599300CF-617F-5919-BFF5-66A0926691E2}"/>
                  </a:ext>
                </a:extLst>
              </p:cNvPr>
              <p:cNvSpPr/>
              <p:nvPr/>
            </p:nvSpPr>
            <p:spPr>
              <a:xfrm>
                <a:off x="980052" y="4249808"/>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6</a:t>
                </a:r>
                <a:endParaRPr lang="ja-JP" altLang="en-US" sz="1800" dirty="0">
                  <a:latin typeface="ＭＳ Ｐゴシック" panose="020B0600070205080204" pitchFamily="50" charset="-128"/>
                  <a:ea typeface="ＭＳ Ｐゴシック" panose="020B0600070205080204" pitchFamily="50" charset="-128"/>
                </a:endParaRPr>
              </a:p>
            </p:txBody>
          </p:sp>
          <p:sp>
            <p:nvSpPr>
              <p:cNvPr id="88" name="正方形/長方形 87">
                <a:extLst>
                  <a:ext uri="{FF2B5EF4-FFF2-40B4-BE49-F238E27FC236}">
                    <a16:creationId xmlns:a16="http://schemas.microsoft.com/office/drawing/2014/main" id="{59E3AB7B-BF91-D1E3-F769-036EBC99A3D7}"/>
                  </a:ext>
                </a:extLst>
              </p:cNvPr>
              <p:cNvSpPr/>
              <p:nvPr/>
            </p:nvSpPr>
            <p:spPr>
              <a:xfrm>
                <a:off x="408772" y="4016549"/>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7</a:t>
                </a:r>
                <a:endParaRPr lang="ja-JP" altLang="en-US" sz="1800" dirty="0">
                  <a:latin typeface="ＭＳ Ｐゴシック" panose="020B0600070205080204" pitchFamily="50" charset="-128"/>
                  <a:ea typeface="ＭＳ Ｐゴシック" panose="020B0600070205080204" pitchFamily="50" charset="-128"/>
                </a:endParaRPr>
              </a:p>
            </p:txBody>
          </p:sp>
          <p:sp>
            <p:nvSpPr>
              <p:cNvPr id="89" name="正方形/長方形 88">
                <a:extLst>
                  <a:ext uri="{FF2B5EF4-FFF2-40B4-BE49-F238E27FC236}">
                    <a16:creationId xmlns:a16="http://schemas.microsoft.com/office/drawing/2014/main" id="{282A080A-A432-FE48-A9A8-645C97B9329F}"/>
                  </a:ext>
                </a:extLst>
              </p:cNvPr>
              <p:cNvSpPr/>
              <p:nvPr/>
            </p:nvSpPr>
            <p:spPr>
              <a:xfrm>
                <a:off x="411224" y="5686276"/>
                <a:ext cx="221511" cy="282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800" dirty="0">
                    <a:latin typeface="ＭＳ Ｐゴシック" panose="020B0600070205080204" pitchFamily="50" charset="-128"/>
                    <a:ea typeface="ＭＳ Ｐゴシック" panose="020B0600070205080204" pitchFamily="50" charset="-128"/>
                  </a:rPr>
                  <a:t>1</a:t>
                </a:r>
                <a:endParaRPr lang="ja-JP" altLang="en-US" sz="1800" dirty="0">
                  <a:latin typeface="ＭＳ Ｐゴシック" panose="020B0600070205080204" pitchFamily="50" charset="-128"/>
                  <a:ea typeface="ＭＳ Ｐゴシック" panose="020B0600070205080204" pitchFamily="50" charset="-128"/>
                </a:endParaRPr>
              </a:p>
            </p:txBody>
          </p:sp>
        </p:grpSp>
      </p:grpSp>
      <p:sp>
        <p:nvSpPr>
          <p:cNvPr id="55" name="正方形/長方形 54">
            <a:extLst>
              <a:ext uri="{FF2B5EF4-FFF2-40B4-BE49-F238E27FC236}">
                <a16:creationId xmlns:a16="http://schemas.microsoft.com/office/drawing/2014/main" id="{080637A6-9B44-8966-EC13-DA120E066682}"/>
              </a:ext>
            </a:extLst>
          </p:cNvPr>
          <p:cNvSpPr/>
          <p:nvPr/>
        </p:nvSpPr>
        <p:spPr>
          <a:xfrm>
            <a:off x="2951125" y="2030423"/>
            <a:ext cx="3805727" cy="344704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2" name="正方形/長方形 81">
            <a:extLst>
              <a:ext uri="{FF2B5EF4-FFF2-40B4-BE49-F238E27FC236}">
                <a16:creationId xmlns:a16="http://schemas.microsoft.com/office/drawing/2014/main" id="{DFA992FF-494A-BCA6-8A4B-655BB4F81890}"/>
              </a:ext>
            </a:extLst>
          </p:cNvPr>
          <p:cNvSpPr>
            <a:spLocks noChangeAspect="1"/>
          </p:cNvSpPr>
          <p:nvPr/>
        </p:nvSpPr>
        <p:spPr>
          <a:xfrm>
            <a:off x="3712016" y="5135660"/>
            <a:ext cx="189000" cy="189000"/>
          </a:xfrm>
          <a:prstGeom prst="rect">
            <a:avLst/>
          </a:prstGeom>
          <a:solidFill>
            <a:srgbClr val="5B9B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3819AE89-4B2E-E2CE-4600-A77EE86710DC}"/>
              </a:ext>
            </a:extLst>
          </p:cNvPr>
          <p:cNvSpPr>
            <a:spLocks noChangeAspect="1"/>
          </p:cNvSpPr>
          <p:nvPr/>
        </p:nvSpPr>
        <p:spPr>
          <a:xfrm>
            <a:off x="3712016" y="5496113"/>
            <a:ext cx="189000" cy="18900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aphicFrame>
        <p:nvGraphicFramePr>
          <p:cNvPr id="97" name="表 96">
            <a:extLst>
              <a:ext uri="{FF2B5EF4-FFF2-40B4-BE49-F238E27FC236}">
                <a16:creationId xmlns:a16="http://schemas.microsoft.com/office/drawing/2014/main" id="{7B83F206-E0F9-7132-301F-656BE5FFD9F7}"/>
              </a:ext>
            </a:extLst>
          </p:cNvPr>
          <p:cNvGraphicFramePr>
            <a:graphicFrameLocks noGrp="1"/>
          </p:cNvGraphicFramePr>
          <p:nvPr/>
        </p:nvGraphicFramePr>
        <p:xfrm>
          <a:off x="4909185" y="5070560"/>
          <a:ext cx="3486144" cy="753460"/>
        </p:xfrm>
        <a:graphic>
          <a:graphicData uri="http://schemas.openxmlformats.org/drawingml/2006/table">
            <a:tbl>
              <a:tblPr/>
              <a:tblGrid>
                <a:gridCol w="871536">
                  <a:extLst>
                    <a:ext uri="{9D8B030D-6E8A-4147-A177-3AD203B41FA5}">
                      <a16:colId xmlns:a16="http://schemas.microsoft.com/office/drawing/2014/main" val="1581041407"/>
                    </a:ext>
                  </a:extLst>
                </a:gridCol>
                <a:gridCol w="871536">
                  <a:extLst>
                    <a:ext uri="{9D8B030D-6E8A-4147-A177-3AD203B41FA5}">
                      <a16:colId xmlns:a16="http://schemas.microsoft.com/office/drawing/2014/main" val="3731236381"/>
                    </a:ext>
                  </a:extLst>
                </a:gridCol>
                <a:gridCol w="871536">
                  <a:extLst>
                    <a:ext uri="{9D8B030D-6E8A-4147-A177-3AD203B41FA5}">
                      <a16:colId xmlns:a16="http://schemas.microsoft.com/office/drawing/2014/main" val="4157491161"/>
                    </a:ext>
                  </a:extLst>
                </a:gridCol>
                <a:gridCol w="871536">
                  <a:extLst>
                    <a:ext uri="{9D8B030D-6E8A-4147-A177-3AD203B41FA5}">
                      <a16:colId xmlns:a16="http://schemas.microsoft.com/office/drawing/2014/main" val="2036338505"/>
                    </a:ext>
                  </a:extLst>
                </a:gridCol>
              </a:tblGrid>
              <a:tr h="376730">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92</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84</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267</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272</a:t>
                      </a:r>
                    </a:p>
                  </a:txBody>
                  <a:tcPr marL="5715" marR="5715" marT="5715" marB="0" anchor="ctr">
                    <a:lnL>
                      <a:noFill/>
                    </a:lnL>
                    <a:lnR>
                      <a:noFill/>
                    </a:lnR>
                    <a:lnT>
                      <a:noFill/>
                    </a:lnT>
                    <a:lnB>
                      <a:noFill/>
                    </a:lnB>
                  </a:tcPr>
                </a:tc>
                <a:extLst>
                  <a:ext uri="{0D108BD9-81ED-4DB2-BD59-A6C34878D82A}">
                    <a16:rowId xmlns:a16="http://schemas.microsoft.com/office/drawing/2014/main" val="1959417411"/>
                  </a:ext>
                </a:extLst>
              </a:tr>
              <a:tr h="376730">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extLst>
                  <a:ext uri="{0D108BD9-81ED-4DB2-BD59-A6C34878D82A}">
                    <a16:rowId xmlns:a16="http://schemas.microsoft.com/office/drawing/2014/main" val="2722871072"/>
                  </a:ext>
                </a:extLst>
              </a:tr>
            </a:tbl>
          </a:graphicData>
        </a:graphic>
      </p:graphicFrame>
      <p:sp>
        <p:nvSpPr>
          <p:cNvPr id="202" name="正方形/長方形 201">
            <a:extLst>
              <a:ext uri="{FF2B5EF4-FFF2-40B4-BE49-F238E27FC236}">
                <a16:creationId xmlns:a16="http://schemas.microsoft.com/office/drawing/2014/main" id="{8DA94D13-F514-22D0-7DA6-494BA8F67F99}"/>
              </a:ext>
            </a:extLst>
          </p:cNvPr>
          <p:cNvSpPr/>
          <p:nvPr/>
        </p:nvSpPr>
        <p:spPr>
          <a:xfrm>
            <a:off x="1928220" y="4391651"/>
            <a:ext cx="1797808" cy="33374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←満杯のリンク</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309" name="グループ化 308">
            <a:extLst>
              <a:ext uri="{FF2B5EF4-FFF2-40B4-BE49-F238E27FC236}">
                <a16:creationId xmlns:a16="http://schemas.microsoft.com/office/drawing/2014/main" id="{32355363-C7D1-8640-CF86-7F1152012E96}"/>
              </a:ext>
            </a:extLst>
          </p:cNvPr>
          <p:cNvGrpSpPr>
            <a:grpSpLocks noChangeAspect="1"/>
          </p:cNvGrpSpPr>
          <p:nvPr/>
        </p:nvGrpSpPr>
        <p:grpSpPr>
          <a:xfrm>
            <a:off x="5459755" y="1782007"/>
            <a:ext cx="2935574" cy="612686"/>
            <a:chOff x="7942252" y="1011515"/>
            <a:chExt cx="3375904" cy="704587"/>
          </a:xfrm>
        </p:grpSpPr>
        <p:grpSp>
          <p:nvGrpSpPr>
            <p:cNvPr id="310" name="グループ化 309">
              <a:extLst>
                <a:ext uri="{FF2B5EF4-FFF2-40B4-BE49-F238E27FC236}">
                  <a16:creationId xmlns:a16="http://schemas.microsoft.com/office/drawing/2014/main" id="{D77D4096-674A-CC71-5C3F-5E38454B3D9E}"/>
                </a:ext>
              </a:extLst>
            </p:cNvPr>
            <p:cNvGrpSpPr/>
            <p:nvPr/>
          </p:nvGrpSpPr>
          <p:grpSpPr>
            <a:xfrm>
              <a:off x="7942252" y="1011515"/>
              <a:ext cx="3375904" cy="704587"/>
              <a:chOff x="7942252" y="1011515"/>
              <a:chExt cx="3375904" cy="704587"/>
            </a:xfrm>
          </p:grpSpPr>
          <p:grpSp>
            <p:nvGrpSpPr>
              <p:cNvPr id="312" name="グループ化 311">
                <a:extLst>
                  <a:ext uri="{FF2B5EF4-FFF2-40B4-BE49-F238E27FC236}">
                    <a16:creationId xmlns:a16="http://schemas.microsoft.com/office/drawing/2014/main" id="{1B80E758-74E7-793A-148C-FEA09057BF52}"/>
                  </a:ext>
                </a:extLst>
              </p:cNvPr>
              <p:cNvGrpSpPr/>
              <p:nvPr/>
            </p:nvGrpSpPr>
            <p:grpSpPr>
              <a:xfrm>
                <a:off x="7942252" y="1011515"/>
                <a:ext cx="3375904" cy="704587"/>
                <a:chOff x="8127314" y="1183509"/>
                <a:chExt cx="3375904" cy="704587"/>
              </a:xfrm>
            </p:grpSpPr>
            <p:grpSp>
              <p:nvGrpSpPr>
                <p:cNvPr id="315" name="グループ化 314">
                  <a:extLst>
                    <a:ext uri="{FF2B5EF4-FFF2-40B4-BE49-F238E27FC236}">
                      <a16:creationId xmlns:a16="http://schemas.microsoft.com/office/drawing/2014/main" id="{B296DA35-74E2-98AE-68AF-093C98669A4B}"/>
                    </a:ext>
                  </a:extLst>
                </p:cNvPr>
                <p:cNvGrpSpPr/>
                <p:nvPr/>
              </p:nvGrpSpPr>
              <p:grpSpPr>
                <a:xfrm>
                  <a:off x="9153003" y="1183509"/>
                  <a:ext cx="298838" cy="704587"/>
                  <a:chOff x="7557308" y="1033242"/>
                  <a:chExt cx="298838" cy="704587"/>
                </a:xfrm>
                <a:solidFill>
                  <a:schemeClr val="bg1">
                    <a:lumMod val="85000"/>
                  </a:schemeClr>
                </a:solidFill>
              </p:grpSpPr>
              <p:grpSp>
                <p:nvGrpSpPr>
                  <p:cNvPr id="396" name="グループ化 395">
                    <a:extLst>
                      <a:ext uri="{FF2B5EF4-FFF2-40B4-BE49-F238E27FC236}">
                        <a16:creationId xmlns:a16="http://schemas.microsoft.com/office/drawing/2014/main" id="{64A1E99B-5267-6711-A5F9-6605E5E28EEC}"/>
                      </a:ext>
                    </a:extLst>
                  </p:cNvPr>
                  <p:cNvGrpSpPr/>
                  <p:nvPr/>
                </p:nvGrpSpPr>
                <p:grpSpPr>
                  <a:xfrm>
                    <a:off x="7557308" y="1033242"/>
                    <a:ext cx="298838" cy="704587"/>
                    <a:chOff x="1529209" y="2363733"/>
                    <a:chExt cx="298838" cy="704587"/>
                  </a:xfrm>
                  <a:grpFill/>
                </p:grpSpPr>
                <p:cxnSp>
                  <p:nvCxnSpPr>
                    <p:cNvPr id="398" name="直線コネクタ 397">
                      <a:extLst>
                        <a:ext uri="{FF2B5EF4-FFF2-40B4-BE49-F238E27FC236}">
                          <a16:creationId xmlns:a16="http://schemas.microsoft.com/office/drawing/2014/main" id="{3AED1A6F-5D2D-A35B-A7FB-EA5FC5723450}"/>
                        </a:ext>
                      </a:extLst>
                    </p:cNvPr>
                    <p:cNvCxnSpPr>
                      <a:cxnSpLocks/>
                    </p:cNvCxnSpPr>
                    <p:nvPr/>
                  </p:nvCxnSpPr>
                  <p:spPr>
                    <a:xfrm>
                      <a:off x="1586043" y="2432348"/>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9" name="直線コネクタ 398">
                      <a:extLst>
                        <a:ext uri="{FF2B5EF4-FFF2-40B4-BE49-F238E27FC236}">
                          <a16:creationId xmlns:a16="http://schemas.microsoft.com/office/drawing/2014/main" id="{241F52AB-9A67-FDA3-0872-7124CD346950}"/>
                        </a:ext>
                      </a:extLst>
                    </p:cNvPr>
                    <p:cNvCxnSpPr>
                      <a:cxnSpLocks/>
                    </p:cNvCxnSpPr>
                    <p:nvPr/>
                  </p:nvCxnSpPr>
                  <p:spPr>
                    <a:xfrm>
                      <a:off x="1791504" y="2522426"/>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0" name="直線コネクタ 399">
                      <a:extLst>
                        <a:ext uri="{FF2B5EF4-FFF2-40B4-BE49-F238E27FC236}">
                          <a16:creationId xmlns:a16="http://schemas.microsoft.com/office/drawing/2014/main" id="{4A22A56F-2A93-583C-F687-ED09994F47D7}"/>
                        </a:ext>
                      </a:extLst>
                    </p:cNvPr>
                    <p:cNvCxnSpPr>
                      <a:cxnSpLocks/>
                    </p:cNvCxnSpPr>
                    <p:nvPr/>
                  </p:nvCxnSpPr>
                  <p:spPr>
                    <a:xfrm>
                      <a:off x="1791504" y="2733958"/>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01" name="グループ化 400">
                      <a:extLst>
                        <a:ext uri="{FF2B5EF4-FFF2-40B4-BE49-F238E27FC236}">
                          <a16:creationId xmlns:a16="http://schemas.microsoft.com/office/drawing/2014/main" id="{E86CE956-F05C-D1D8-3480-829047B23DBF}"/>
                        </a:ext>
                      </a:extLst>
                    </p:cNvPr>
                    <p:cNvGrpSpPr>
                      <a:grpSpLocks noChangeAspect="1"/>
                    </p:cNvGrpSpPr>
                    <p:nvPr/>
                  </p:nvGrpSpPr>
                  <p:grpSpPr>
                    <a:xfrm>
                      <a:off x="1529209" y="2363733"/>
                      <a:ext cx="298838" cy="704587"/>
                      <a:chOff x="2716613" y="1449885"/>
                      <a:chExt cx="1490738" cy="3514799"/>
                    </a:xfrm>
                    <a:grpFill/>
                  </p:grpSpPr>
                  <p:cxnSp>
                    <p:nvCxnSpPr>
                      <p:cNvPr id="402" name="直線コネクタ 401">
                        <a:extLst>
                          <a:ext uri="{FF2B5EF4-FFF2-40B4-BE49-F238E27FC236}">
                            <a16:creationId xmlns:a16="http://schemas.microsoft.com/office/drawing/2014/main" id="{0E2143D6-F028-2201-B3F6-A5F3629C850F}"/>
                          </a:ext>
                        </a:extLst>
                      </p:cNvPr>
                      <p:cNvCxnSpPr/>
                      <p:nvPr/>
                    </p:nvCxnSpPr>
                    <p:spPr>
                      <a:xfrm flipV="1">
                        <a:off x="3011046" y="4139858"/>
                        <a:ext cx="1056778" cy="533400"/>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3" name="直線コネクタ 402">
                        <a:extLst>
                          <a:ext uri="{FF2B5EF4-FFF2-40B4-BE49-F238E27FC236}">
                            <a16:creationId xmlns:a16="http://schemas.microsoft.com/office/drawing/2014/main" id="{91996828-9DC6-EFD9-788E-6D1A144906BC}"/>
                          </a:ext>
                        </a:extLst>
                      </p:cNvPr>
                      <p:cNvCxnSpPr/>
                      <p:nvPr/>
                    </p:nvCxnSpPr>
                    <p:spPr>
                      <a:xfrm flipH="1" flipV="1">
                        <a:off x="3009969" y="3623997"/>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4" name="直線コネクタ 403">
                        <a:extLst>
                          <a:ext uri="{FF2B5EF4-FFF2-40B4-BE49-F238E27FC236}">
                            <a16:creationId xmlns:a16="http://schemas.microsoft.com/office/drawing/2014/main" id="{8717CB7D-BE12-2EEB-C35C-19A48B560417}"/>
                          </a:ext>
                        </a:extLst>
                      </p:cNvPr>
                      <p:cNvCxnSpPr/>
                      <p:nvPr/>
                    </p:nvCxnSpPr>
                    <p:spPr>
                      <a:xfrm flipV="1">
                        <a:off x="2977683" y="3145829"/>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5" name="直線コネクタ 404">
                        <a:extLst>
                          <a:ext uri="{FF2B5EF4-FFF2-40B4-BE49-F238E27FC236}">
                            <a16:creationId xmlns:a16="http://schemas.microsoft.com/office/drawing/2014/main" id="{A386E1EE-EE3F-FD2F-DD9F-ABD902FADB70}"/>
                          </a:ext>
                        </a:extLst>
                      </p:cNvPr>
                      <p:cNvCxnSpPr/>
                      <p:nvPr/>
                    </p:nvCxnSpPr>
                    <p:spPr>
                      <a:xfrm flipH="1" flipV="1">
                        <a:off x="2977683" y="2615991"/>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6" name="直線コネクタ 405">
                        <a:extLst>
                          <a:ext uri="{FF2B5EF4-FFF2-40B4-BE49-F238E27FC236}">
                            <a16:creationId xmlns:a16="http://schemas.microsoft.com/office/drawing/2014/main" id="{AE119B28-9A94-24FD-6692-10E482F6E5A8}"/>
                          </a:ext>
                        </a:extLst>
                      </p:cNvPr>
                      <p:cNvCxnSpPr/>
                      <p:nvPr/>
                    </p:nvCxnSpPr>
                    <p:spPr>
                      <a:xfrm flipV="1">
                        <a:off x="2967961" y="2123211"/>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07" name="直線コネクタ 406">
                        <a:extLst>
                          <a:ext uri="{FF2B5EF4-FFF2-40B4-BE49-F238E27FC236}">
                            <a16:creationId xmlns:a16="http://schemas.microsoft.com/office/drawing/2014/main" id="{7D448E5F-13A2-3DD3-1B5C-FBC155141D36}"/>
                          </a:ext>
                        </a:extLst>
                      </p:cNvPr>
                      <p:cNvCxnSpPr/>
                      <p:nvPr/>
                    </p:nvCxnSpPr>
                    <p:spPr>
                      <a:xfrm flipH="1" flipV="1">
                        <a:off x="2967961" y="1593373"/>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8" name="楕円 407">
                        <a:extLst>
                          <a:ext uri="{FF2B5EF4-FFF2-40B4-BE49-F238E27FC236}">
                            <a16:creationId xmlns:a16="http://schemas.microsoft.com/office/drawing/2014/main" id="{E309AE81-163B-5396-B55A-85E762681668}"/>
                          </a:ext>
                        </a:extLst>
                      </p:cNvPr>
                      <p:cNvSpPr>
                        <a:spLocks noChangeAspect="1"/>
                      </p:cNvSpPr>
                      <p:nvPr/>
                    </p:nvSpPr>
                    <p:spPr>
                      <a:xfrm>
                        <a:off x="3847351" y="3952461"/>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09" name="楕円 408">
                        <a:extLst>
                          <a:ext uri="{FF2B5EF4-FFF2-40B4-BE49-F238E27FC236}">
                            <a16:creationId xmlns:a16="http://schemas.microsoft.com/office/drawing/2014/main" id="{941051A6-09A3-DBF8-8854-D9BE7119A679}"/>
                          </a:ext>
                        </a:extLst>
                      </p:cNvPr>
                      <p:cNvSpPr>
                        <a:spLocks noChangeAspect="1"/>
                      </p:cNvSpPr>
                      <p:nvPr/>
                    </p:nvSpPr>
                    <p:spPr>
                      <a:xfrm>
                        <a:off x="2802947" y="344793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0" name="楕円 409">
                        <a:extLst>
                          <a:ext uri="{FF2B5EF4-FFF2-40B4-BE49-F238E27FC236}">
                            <a16:creationId xmlns:a16="http://schemas.microsoft.com/office/drawing/2014/main" id="{2094C6F3-0FA7-07B7-A990-9BDBC985FB7D}"/>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1" name="楕円 410">
                        <a:extLst>
                          <a:ext uri="{FF2B5EF4-FFF2-40B4-BE49-F238E27FC236}">
                            <a16:creationId xmlns:a16="http://schemas.microsoft.com/office/drawing/2014/main" id="{96BBB757-3A68-40E3-F009-136A0D080331}"/>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2" name="楕円 411">
                        <a:extLst>
                          <a:ext uri="{FF2B5EF4-FFF2-40B4-BE49-F238E27FC236}">
                            <a16:creationId xmlns:a16="http://schemas.microsoft.com/office/drawing/2014/main" id="{E2B8FE3E-8FD4-E2A7-6742-9C851856FFAB}"/>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3" name="楕円 412">
                        <a:extLst>
                          <a:ext uri="{FF2B5EF4-FFF2-40B4-BE49-F238E27FC236}">
                            <a16:creationId xmlns:a16="http://schemas.microsoft.com/office/drawing/2014/main" id="{61C7512C-A50D-B6BD-2603-6D7309B0266A}"/>
                          </a:ext>
                        </a:extLst>
                      </p:cNvPr>
                      <p:cNvSpPr>
                        <a:spLocks noChangeAspect="1"/>
                      </p:cNvSpPr>
                      <p:nvPr/>
                    </p:nvSpPr>
                    <p:spPr>
                      <a:xfrm>
                        <a:off x="2802466" y="144988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14" name="ひし形 413">
                        <a:extLst>
                          <a:ext uri="{FF2B5EF4-FFF2-40B4-BE49-F238E27FC236}">
                            <a16:creationId xmlns:a16="http://schemas.microsoft.com/office/drawing/2014/main" id="{5DB23DD4-F68D-4DE6-F027-01EE9FDF4AB7}"/>
                          </a:ext>
                        </a:extLst>
                      </p:cNvPr>
                      <p:cNvSpPr>
                        <a:spLocks noChangeAspect="1"/>
                      </p:cNvSpPr>
                      <p:nvPr/>
                    </p:nvSpPr>
                    <p:spPr>
                      <a:xfrm>
                        <a:off x="2716613" y="4389923"/>
                        <a:ext cx="574761" cy="57476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397" name="直線コネクタ 396">
                    <a:extLst>
                      <a:ext uri="{FF2B5EF4-FFF2-40B4-BE49-F238E27FC236}">
                        <a16:creationId xmlns:a16="http://schemas.microsoft.com/office/drawing/2014/main" id="{7E0EB59F-5F93-2BF8-8F01-3464997713E6}"/>
                      </a:ext>
                    </a:extLst>
                  </p:cNvPr>
                  <p:cNvCxnSpPr>
                    <a:cxnSpLocks/>
                  </p:cNvCxnSpPr>
                  <p:nvPr/>
                </p:nvCxnSpPr>
                <p:spPr>
                  <a:xfrm>
                    <a:off x="7615761" y="1298810"/>
                    <a:ext cx="0" cy="360000"/>
                  </a:xfrm>
                  <a:prstGeom prst="line">
                    <a:avLst/>
                  </a:prstGeom>
                  <a:grpFill/>
                  <a:ln w="317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nvGrpSpPr>
                <p:cNvPr id="316" name="グループ化 315">
                  <a:extLst>
                    <a:ext uri="{FF2B5EF4-FFF2-40B4-BE49-F238E27FC236}">
                      <a16:creationId xmlns:a16="http://schemas.microsoft.com/office/drawing/2014/main" id="{31EC0309-7E8F-71BF-D37D-EB6F65CD5164}"/>
                    </a:ext>
                  </a:extLst>
                </p:cNvPr>
                <p:cNvGrpSpPr/>
                <p:nvPr/>
              </p:nvGrpSpPr>
              <p:grpSpPr>
                <a:xfrm>
                  <a:off x="10178691" y="1183509"/>
                  <a:ext cx="298838" cy="704587"/>
                  <a:chOff x="6938558" y="1046354"/>
                  <a:chExt cx="298838" cy="704587"/>
                </a:xfrm>
              </p:grpSpPr>
              <p:grpSp>
                <p:nvGrpSpPr>
                  <p:cNvPr id="376" name="グループ化 375">
                    <a:extLst>
                      <a:ext uri="{FF2B5EF4-FFF2-40B4-BE49-F238E27FC236}">
                        <a16:creationId xmlns:a16="http://schemas.microsoft.com/office/drawing/2014/main" id="{E104F398-08B9-91BC-1D8C-5D2E3315BF78}"/>
                      </a:ext>
                    </a:extLst>
                  </p:cNvPr>
                  <p:cNvGrpSpPr/>
                  <p:nvPr/>
                </p:nvGrpSpPr>
                <p:grpSpPr>
                  <a:xfrm>
                    <a:off x="6938558" y="1046354"/>
                    <a:ext cx="298838" cy="704587"/>
                    <a:chOff x="1529209" y="2363733"/>
                    <a:chExt cx="298838" cy="704587"/>
                  </a:xfrm>
                  <a:solidFill>
                    <a:schemeClr val="bg1">
                      <a:lumMod val="85000"/>
                    </a:schemeClr>
                  </a:solidFill>
                </p:grpSpPr>
                <p:cxnSp>
                  <p:nvCxnSpPr>
                    <p:cNvPr id="378" name="直線コネクタ 377">
                      <a:extLst>
                        <a:ext uri="{FF2B5EF4-FFF2-40B4-BE49-F238E27FC236}">
                          <a16:creationId xmlns:a16="http://schemas.microsoft.com/office/drawing/2014/main" id="{4B6D78EA-6D94-9CBC-E976-CFF74F79EE37}"/>
                        </a:ext>
                      </a:extLst>
                    </p:cNvPr>
                    <p:cNvCxnSpPr>
                      <a:cxnSpLocks/>
                    </p:cNvCxnSpPr>
                    <p:nvPr/>
                  </p:nvCxnSpPr>
                  <p:spPr>
                    <a:xfrm>
                      <a:off x="1586490" y="2816286"/>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9" name="直線コネクタ 378">
                      <a:extLst>
                        <a:ext uri="{FF2B5EF4-FFF2-40B4-BE49-F238E27FC236}">
                          <a16:creationId xmlns:a16="http://schemas.microsoft.com/office/drawing/2014/main" id="{73B77D92-58D5-853D-6C35-A68756AC54AF}"/>
                        </a:ext>
                      </a:extLst>
                    </p:cNvPr>
                    <p:cNvCxnSpPr>
                      <a:cxnSpLocks/>
                    </p:cNvCxnSpPr>
                    <p:nvPr/>
                  </p:nvCxnSpPr>
                  <p:spPr>
                    <a:xfrm>
                      <a:off x="1587662" y="2623233"/>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a:extLst>
                        <a:ext uri="{FF2B5EF4-FFF2-40B4-BE49-F238E27FC236}">
                          <a16:creationId xmlns:a16="http://schemas.microsoft.com/office/drawing/2014/main" id="{71C6F9F8-9AAE-35D4-F72A-BB86C72DE813}"/>
                        </a:ext>
                      </a:extLst>
                    </p:cNvPr>
                    <p:cNvCxnSpPr>
                      <a:cxnSpLocks/>
                    </p:cNvCxnSpPr>
                    <p:nvPr/>
                  </p:nvCxnSpPr>
                  <p:spPr>
                    <a:xfrm>
                      <a:off x="1587662" y="2426279"/>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a:extLst>
                        <a:ext uri="{FF2B5EF4-FFF2-40B4-BE49-F238E27FC236}">
                          <a16:creationId xmlns:a16="http://schemas.microsoft.com/office/drawing/2014/main" id="{F03B4CD8-2E99-A345-F318-794E04F916D9}"/>
                        </a:ext>
                      </a:extLst>
                    </p:cNvPr>
                    <p:cNvCxnSpPr>
                      <a:cxnSpLocks/>
                    </p:cNvCxnSpPr>
                    <p:nvPr/>
                  </p:nvCxnSpPr>
                  <p:spPr>
                    <a:xfrm>
                      <a:off x="1793123" y="2516357"/>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直線コネクタ 381">
                      <a:extLst>
                        <a:ext uri="{FF2B5EF4-FFF2-40B4-BE49-F238E27FC236}">
                          <a16:creationId xmlns:a16="http://schemas.microsoft.com/office/drawing/2014/main" id="{1753E668-082C-1436-A9E8-B9034C3F8201}"/>
                        </a:ext>
                      </a:extLst>
                    </p:cNvPr>
                    <p:cNvCxnSpPr>
                      <a:cxnSpLocks/>
                    </p:cNvCxnSpPr>
                    <p:nvPr/>
                  </p:nvCxnSpPr>
                  <p:spPr>
                    <a:xfrm>
                      <a:off x="1793123" y="2727889"/>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3" name="グループ化 382">
                      <a:extLst>
                        <a:ext uri="{FF2B5EF4-FFF2-40B4-BE49-F238E27FC236}">
                          <a16:creationId xmlns:a16="http://schemas.microsoft.com/office/drawing/2014/main" id="{F91B6579-2C29-1289-6BB2-7C7854A8E533}"/>
                        </a:ext>
                      </a:extLst>
                    </p:cNvPr>
                    <p:cNvGrpSpPr>
                      <a:grpSpLocks noChangeAspect="1"/>
                    </p:cNvGrpSpPr>
                    <p:nvPr/>
                  </p:nvGrpSpPr>
                  <p:grpSpPr>
                    <a:xfrm>
                      <a:off x="1529209" y="2363733"/>
                      <a:ext cx="298838" cy="704587"/>
                      <a:chOff x="2716613" y="1449885"/>
                      <a:chExt cx="1490738" cy="3514799"/>
                    </a:xfrm>
                    <a:grpFill/>
                  </p:grpSpPr>
                  <p:cxnSp>
                    <p:nvCxnSpPr>
                      <p:cNvPr id="384" name="直線コネクタ 383">
                        <a:extLst>
                          <a:ext uri="{FF2B5EF4-FFF2-40B4-BE49-F238E27FC236}">
                            <a16:creationId xmlns:a16="http://schemas.microsoft.com/office/drawing/2014/main" id="{A16296EA-39CC-844C-7CF3-E3242286FEA9}"/>
                          </a:ext>
                        </a:extLst>
                      </p:cNvPr>
                      <p:cNvCxnSpPr/>
                      <p:nvPr/>
                    </p:nvCxnSpPr>
                    <p:spPr>
                      <a:xfrm flipH="1" flipV="1">
                        <a:off x="3018045" y="3593722"/>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8DE7161E-4435-5B8D-E0C8-32C1F783B3FD}"/>
                          </a:ext>
                        </a:extLst>
                      </p:cNvPr>
                      <p:cNvCxnSpPr/>
                      <p:nvPr/>
                    </p:nvCxnSpPr>
                    <p:spPr>
                      <a:xfrm flipV="1">
                        <a:off x="2985760" y="3115554"/>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6" name="直線コネクタ 385">
                        <a:extLst>
                          <a:ext uri="{FF2B5EF4-FFF2-40B4-BE49-F238E27FC236}">
                            <a16:creationId xmlns:a16="http://schemas.microsoft.com/office/drawing/2014/main" id="{4BC3EB7F-43B3-2782-8032-987E0A72A43D}"/>
                          </a:ext>
                        </a:extLst>
                      </p:cNvPr>
                      <p:cNvCxnSpPr/>
                      <p:nvPr/>
                    </p:nvCxnSpPr>
                    <p:spPr>
                      <a:xfrm flipH="1" flipV="1">
                        <a:off x="2985760" y="2585716"/>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7" name="直線コネクタ 386">
                        <a:extLst>
                          <a:ext uri="{FF2B5EF4-FFF2-40B4-BE49-F238E27FC236}">
                            <a16:creationId xmlns:a16="http://schemas.microsoft.com/office/drawing/2014/main" id="{07879B60-B664-B8D4-7678-6CD66B883B14}"/>
                          </a:ext>
                        </a:extLst>
                      </p:cNvPr>
                      <p:cNvCxnSpPr/>
                      <p:nvPr/>
                    </p:nvCxnSpPr>
                    <p:spPr>
                      <a:xfrm flipV="1">
                        <a:off x="2976037" y="2092936"/>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8" name="直線コネクタ 387">
                        <a:extLst>
                          <a:ext uri="{FF2B5EF4-FFF2-40B4-BE49-F238E27FC236}">
                            <a16:creationId xmlns:a16="http://schemas.microsoft.com/office/drawing/2014/main" id="{20748285-FFCD-14AB-1098-65EBAE1C6075}"/>
                          </a:ext>
                        </a:extLst>
                      </p:cNvPr>
                      <p:cNvCxnSpPr/>
                      <p:nvPr/>
                    </p:nvCxnSpPr>
                    <p:spPr>
                      <a:xfrm flipH="1" flipV="1">
                        <a:off x="2976037" y="1563098"/>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89" name="楕円 388">
                        <a:extLst>
                          <a:ext uri="{FF2B5EF4-FFF2-40B4-BE49-F238E27FC236}">
                            <a16:creationId xmlns:a16="http://schemas.microsoft.com/office/drawing/2014/main" id="{1B9D9354-C67B-6C38-2E86-384B90CB94E7}"/>
                          </a:ext>
                        </a:extLst>
                      </p:cNvPr>
                      <p:cNvSpPr>
                        <a:spLocks noChangeAspect="1"/>
                      </p:cNvSpPr>
                      <p:nvPr/>
                    </p:nvSpPr>
                    <p:spPr>
                      <a:xfrm>
                        <a:off x="3847351" y="3952461"/>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0" name="楕円 389">
                        <a:extLst>
                          <a:ext uri="{FF2B5EF4-FFF2-40B4-BE49-F238E27FC236}">
                            <a16:creationId xmlns:a16="http://schemas.microsoft.com/office/drawing/2014/main" id="{61B6054A-6D0C-AA8A-F416-11DCA045E722}"/>
                          </a:ext>
                        </a:extLst>
                      </p:cNvPr>
                      <p:cNvSpPr>
                        <a:spLocks noChangeAspect="1"/>
                      </p:cNvSpPr>
                      <p:nvPr/>
                    </p:nvSpPr>
                    <p:spPr>
                      <a:xfrm>
                        <a:off x="2802947" y="344793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1" name="楕円 390">
                        <a:extLst>
                          <a:ext uri="{FF2B5EF4-FFF2-40B4-BE49-F238E27FC236}">
                            <a16:creationId xmlns:a16="http://schemas.microsoft.com/office/drawing/2014/main" id="{BD7026A7-84DD-EE6C-52FD-E2BC92CACC4B}"/>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2" name="楕円 391">
                        <a:extLst>
                          <a:ext uri="{FF2B5EF4-FFF2-40B4-BE49-F238E27FC236}">
                            <a16:creationId xmlns:a16="http://schemas.microsoft.com/office/drawing/2014/main" id="{22CBA9CF-1C19-8EA1-EF6A-52925ABFE6A9}"/>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3" name="楕円 392">
                        <a:extLst>
                          <a:ext uri="{FF2B5EF4-FFF2-40B4-BE49-F238E27FC236}">
                            <a16:creationId xmlns:a16="http://schemas.microsoft.com/office/drawing/2014/main" id="{F16CC91F-6774-38F3-AAB4-76CCC8F4675F}"/>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4" name="楕円 393">
                        <a:extLst>
                          <a:ext uri="{FF2B5EF4-FFF2-40B4-BE49-F238E27FC236}">
                            <a16:creationId xmlns:a16="http://schemas.microsoft.com/office/drawing/2014/main" id="{17F95642-7A6D-5A26-8D99-3B9D558F25F3}"/>
                          </a:ext>
                        </a:extLst>
                      </p:cNvPr>
                      <p:cNvSpPr>
                        <a:spLocks noChangeAspect="1"/>
                      </p:cNvSpPr>
                      <p:nvPr/>
                    </p:nvSpPr>
                    <p:spPr>
                      <a:xfrm>
                        <a:off x="2802466" y="144988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95" name="ひし形 394">
                        <a:extLst>
                          <a:ext uri="{FF2B5EF4-FFF2-40B4-BE49-F238E27FC236}">
                            <a16:creationId xmlns:a16="http://schemas.microsoft.com/office/drawing/2014/main" id="{900B3F62-2A8B-9005-7B7A-58A275290398}"/>
                          </a:ext>
                        </a:extLst>
                      </p:cNvPr>
                      <p:cNvSpPr>
                        <a:spLocks noChangeAspect="1"/>
                      </p:cNvSpPr>
                      <p:nvPr/>
                    </p:nvSpPr>
                    <p:spPr>
                      <a:xfrm>
                        <a:off x="2716613" y="4389923"/>
                        <a:ext cx="574761" cy="57476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377" name="直線コネクタ 376">
                    <a:extLst>
                      <a:ext uri="{FF2B5EF4-FFF2-40B4-BE49-F238E27FC236}">
                        <a16:creationId xmlns:a16="http://schemas.microsoft.com/office/drawing/2014/main" id="{0C38A913-52B0-5E6A-F004-714E5FA577EB}"/>
                      </a:ext>
                    </a:extLst>
                  </p:cNvPr>
                  <p:cNvCxnSpPr/>
                  <p:nvPr/>
                </p:nvCxnSpPr>
                <p:spPr>
                  <a:xfrm flipV="1">
                    <a:off x="6998984" y="1585888"/>
                    <a:ext cx="211845" cy="106927"/>
                  </a:xfrm>
                  <a:prstGeom prst="line">
                    <a:avLst/>
                  </a:prstGeom>
                  <a:solidFill>
                    <a:schemeClr val="bg1">
                      <a:lumMod val="85000"/>
                    </a:schemeClr>
                  </a:solidFill>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7" name="グループ化 316">
                  <a:extLst>
                    <a:ext uri="{FF2B5EF4-FFF2-40B4-BE49-F238E27FC236}">
                      <a16:creationId xmlns:a16="http://schemas.microsoft.com/office/drawing/2014/main" id="{896E757C-E5F0-755C-3F62-E621DD22076D}"/>
                    </a:ext>
                  </a:extLst>
                </p:cNvPr>
                <p:cNvGrpSpPr/>
                <p:nvPr/>
              </p:nvGrpSpPr>
              <p:grpSpPr>
                <a:xfrm>
                  <a:off x="8127314" y="1183509"/>
                  <a:ext cx="298839" cy="704587"/>
                  <a:chOff x="6938558" y="1046354"/>
                  <a:chExt cx="298839" cy="704587"/>
                </a:xfrm>
              </p:grpSpPr>
              <p:grpSp>
                <p:nvGrpSpPr>
                  <p:cNvPr id="355" name="グループ化 354">
                    <a:extLst>
                      <a:ext uri="{FF2B5EF4-FFF2-40B4-BE49-F238E27FC236}">
                        <a16:creationId xmlns:a16="http://schemas.microsoft.com/office/drawing/2014/main" id="{93B1AE81-42F9-7DE7-2F13-3DAFB924A3CD}"/>
                      </a:ext>
                    </a:extLst>
                  </p:cNvPr>
                  <p:cNvGrpSpPr/>
                  <p:nvPr/>
                </p:nvGrpSpPr>
                <p:grpSpPr>
                  <a:xfrm>
                    <a:off x="6955769" y="1046354"/>
                    <a:ext cx="281628" cy="646461"/>
                    <a:chOff x="6955769" y="1046354"/>
                    <a:chExt cx="281628" cy="646461"/>
                  </a:xfrm>
                </p:grpSpPr>
                <p:grpSp>
                  <p:nvGrpSpPr>
                    <p:cNvPr id="357" name="グループ化 356">
                      <a:extLst>
                        <a:ext uri="{FF2B5EF4-FFF2-40B4-BE49-F238E27FC236}">
                          <a16:creationId xmlns:a16="http://schemas.microsoft.com/office/drawing/2014/main" id="{0B5369F9-1893-347B-2FA7-317B92B68320}"/>
                        </a:ext>
                      </a:extLst>
                    </p:cNvPr>
                    <p:cNvGrpSpPr/>
                    <p:nvPr/>
                  </p:nvGrpSpPr>
                  <p:grpSpPr>
                    <a:xfrm>
                      <a:off x="6955769" y="1046354"/>
                      <a:ext cx="281628" cy="606592"/>
                      <a:chOff x="1546420" y="2363733"/>
                      <a:chExt cx="281628" cy="606592"/>
                    </a:xfrm>
                    <a:solidFill>
                      <a:schemeClr val="bg1">
                        <a:lumMod val="85000"/>
                      </a:schemeClr>
                    </a:solidFill>
                  </p:grpSpPr>
                  <p:cxnSp>
                    <p:nvCxnSpPr>
                      <p:cNvPr id="359" name="直線コネクタ 358">
                        <a:extLst>
                          <a:ext uri="{FF2B5EF4-FFF2-40B4-BE49-F238E27FC236}">
                            <a16:creationId xmlns:a16="http://schemas.microsoft.com/office/drawing/2014/main" id="{295B3F2D-C4E9-C830-030A-C689595698AC}"/>
                          </a:ext>
                        </a:extLst>
                      </p:cNvPr>
                      <p:cNvCxnSpPr>
                        <a:cxnSpLocks/>
                      </p:cNvCxnSpPr>
                      <p:nvPr/>
                    </p:nvCxnSpPr>
                    <p:spPr>
                      <a:xfrm>
                        <a:off x="1586490" y="2823906"/>
                        <a:ext cx="0" cy="146419"/>
                      </a:xfrm>
                      <a:prstGeom prst="line">
                        <a:avLst/>
                      </a:prstGeom>
                      <a:grpFill/>
                      <a:ln w="3175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360" name="直線コネクタ 359">
                        <a:extLst>
                          <a:ext uri="{FF2B5EF4-FFF2-40B4-BE49-F238E27FC236}">
                            <a16:creationId xmlns:a16="http://schemas.microsoft.com/office/drawing/2014/main" id="{CFD5C215-C6D1-D3A3-C8E2-F01E9D84C1AD}"/>
                          </a:ext>
                        </a:extLst>
                      </p:cNvPr>
                      <p:cNvCxnSpPr>
                        <a:cxnSpLocks/>
                      </p:cNvCxnSpPr>
                      <p:nvPr/>
                    </p:nvCxnSpPr>
                    <p:spPr>
                      <a:xfrm>
                        <a:off x="1587662" y="2623233"/>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1" name="直線コネクタ 360">
                        <a:extLst>
                          <a:ext uri="{FF2B5EF4-FFF2-40B4-BE49-F238E27FC236}">
                            <a16:creationId xmlns:a16="http://schemas.microsoft.com/office/drawing/2014/main" id="{B59A1132-EFE0-549D-F121-86F356087099}"/>
                          </a:ext>
                        </a:extLst>
                      </p:cNvPr>
                      <p:cNvCxnSpPr>
                        <a:cxnSpLocks/>
                      </p:cNvCxnSpPr>
                      <p:nvPr/>
                    </p:nvCxnSpPr>
                    <p:spPr>
                      <a:xfrm>
                        <a:off x="1587662" y="2426279"/>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2" name="直線コネクタ 361">
                        <a:extLst>
                          <a:ext uri="{FF2B5EF4-FFF2-40B4-BE49-F238E27FC236}">
                            <a16:creationId xmlns:a16="http://schemas.microsoft.com/office/drawing/2014/main" id="{53AB0082-8934-C26C-C986-998AB521CACE}"/>
                          </a:ext>
                        </a:extLst>
                      </p:cNvPr>
                      <p:cNvCxnSpPr>
                        <a:cxnSpLocks/>
                      </p:cNvCxnSpPr>
                      <p:nvPr/>
                    </p:nvCxnSpPr>
                    <p:spPr>
                      <a:xfrm>
                        <a:off x="1793123" y="2516357"/>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3" name="直線コネクタ 362">
                        <a:extLst>
                          <a:ext uri="{FF2B5EF4-FFF2-40B4-BE49-F238E27FC236}">
                            <a16:creationId xmlns:a16="http://schemas.microsoft.com/office/drawing/2014/main" id="{58BD110E-2649-2A21-F9A6-7C28C11CF32E}"/>
                          </a:ext>
                        </a:extLst>
                      </p:cNvPr>
                      <p:cNvCxnSpPr>
                        <a:cxnSpLocks/>
                      </p:cNvCxnSpPr>
                      <p:nvPr/>
                    </p:nvCxnSpPr>
                    <p:spPr>
                      <a:xfrm>
                        <a:off x="1793123" y="2727889"/>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64" name="グループ化 363">
                        <a:extLst>
                          <a:ext uri="{FF2B5EF4-FFF2-40B4-BE49-F238E27FC236}">
                            <a16:creationId xmlns:a16="http://schemas.microsoft.com/office/drawing/2014/main" id="{18EA26CE-5167-148C-3795-24B050DDC2DB}"/>
                          </a:ext>
                        </a:extLst>
                      </p:cNvPr>
                      <p:cNvGrpSpPr>
                        <a:grpSpLocks noChangeAspect="1"/>
                      </p:cNvGrpSpPr>
                      <p:nvPr/>
                    </p:nvGrpSpPr>
                    <p:grpSpPr>
                      <a:xfrm>
                        <a:off x="1546420" y="2363733"/>
                        <a:ext cx="281628" cy="573840"/>
                        <a:chOff x="2802466" y="1449885"/>
                        <a:chExt cx="1404885" cy="2862576"/>
                      </a:xfrm>
                      <a:grpFill/>
                    </p:grpSpPr>
                    <p:cxnSp>
                      <p:nvCxnSpPr>
                        <p:cNvPr id="365" name="直線コネクタ 364">
                          <a:extLst>
                            <a:ext uri="{FF2B5EF4-FFF2-40B4-BE49-F238E27FC236}">
                              <a16:creationId xmlns:a16="http://schemas.microsoft.com/office/drawing/2014/main" id="{861F4FFE-47F2-8338-17D0-E5203DF144A6}"/>
                            </a:ext>
                          </a:extLst>
                        </p:cNvPr>
                        <p:cNvCxnSpPr/>
                        <p:nvPr/>
                      </p:nvCxnSpPr>
                      <p:spPr>
                        <a:xfrm flipH="1" flipV="1">
                          <a:off x="3018045" y="3593722"/>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6" name="直線コネクタ 365">
                          <a:extLst>
                            <a:ext uri="{FF2B5EF4-FFF2-40B4-BE49-F238E27FC236}">
                              <a16:creationId xmlns:a16="http://schemas.microsoft.com/office/drawing/2014/main" id="{9C516C6C-EAB2-1A31-8FA2-077267BA7196}"/>
                            </a:ext>
                          </a:extLst>
                        </p:cNvPr>
                        <p:cNvCxnSpPr/>
                        <p:nvPr/>
                      </p:nvCxnSpPr>
                      <p:spPr>
                        <a:xfrm flipV="1">
                          <a:off x="2985760" y="3115554"/>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7" name="直線コネクタ 366">
                          <a:extLst>
                            <a:ext uri="{FF2B5EF4-FFF2-40B4-BE49-F238E27FC236}">
                              <a16:creationId xmlns:a16="http://schemas.microsoft.com/office/drawing/2014/main" id="{C180222F-0FA3-5C74-5DF5-DD3285466C37}"/>
                            </a:ext>
                          </a:extLst>
                        </p:cNvPr>
                        <p:cNvCxnSpPr/>
                        <p:nvPr/>
                      </p:nvCxnSpPr>
                      <p:spPr>
                        <a:xfrm flipH="1" flipV="1">
                          <a:off x="2985760" y="2585716"/>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8" name="直線コネクタ 367">
                          <a:extLst>
                            <a:ext uri="{FF2B5EF4-FFF2-40B4-BE49-F238E27FC236}">
                              <a16:creationId xmlns:a16="http://schemas.microsoft.com/office/drawing/2014/main" id="{F5CCD375-8201-767D-0F52-316EAE678CFF}"/>
                            </a:ext>
                          </a:extLst>
                        </p:cNvPr>
                        <p:cNvCxnSpPr/>
                        <p:nvPr/>
                      </p:nvCxnSpPr>
                      <p:spPr>
                        <a:xfrm flipV="1">
                          <a:off x="2976037" y="2092936"/>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9" name="直線コネクタ 368">
                          <a:extLst>
                            <a:ext uri="{FF2B5EF4-FFF2-40B4-BE49-F238E27FC236}">
                              <a16:creationId xmlns:a16="http://schemas.microsoft.com/office/drawing/2014/main" id="{CBC761E3-EFBF-0595-F9E9-60765BA92405}"/>
                            </a:ext>
                          </a:extLst>
                        </p:cNvPr>
                        <p:cNvCxnSpPr/>
                        <p:nvPr/>
                      </p:nvCxnSpPr>
                      <p:spPr>
                        <a:xfrm flipH="1" flipV="1">
                          <a:off x="2976037" y="1563098"/>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0" name="楕円 369">
                          <a:extLst>
                            <a:ext uri="{FF2B5EF4-FFF2-40B4-BE49-F238E27FC236}">
                              <a16:creationId xmlns:a16="http://schemas.microsoft.com/office/drawing/2014/main" id="{7FC986DE-7CB8-C76F-5422-82A3D8C24556}"/>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1" name="楕円 370">
                          <a:extLst>
                            <a:ext uri="{FF2B5EF4-FFF2-40B4-BE49-F238E27FC236}">
                              <a16:creationId xmlns:a16="http://schemas.microsoft.com/office/drawing/2014/main" id="{922E754B-9C75-9F85-D1BF-1F447BC6E820}"/>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2" name="楕円 371">
                          <a:extLst>
                            <a:ext uri="{FF2B5EF4-FFF2-40B4-BE49-F238E27FC236}">
                              <a16:creationId xmlns:a16="http://schemas.microsoft.com/office/drawing/2014/main" id="{40A33535-50E9-951F-4592-AE7BF762D5B5}"/>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3" name="楕円 372">
                          <a:extLst>
                            <a:ext uri="{FF2B5EF4-FFF2-40B4-BE49-F238E27FC236}">
                              <a16:creationId xmlns:a16="http://schemas.microsoft.com/office/drawing/2014/main" id="{06D38D89-9D95-4168-0E3F-7A0B7C379723}"/>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4" name="楕円 373">
                          <a:extLst>
                            <a:ext uri="{FF2B5EF4-FFF2-40B4-BE49-F238E27FC236}">
                              <a16:creationId xmlns:a16="http://schemas.microsoft.com/office/drawing/2014/main" id="{A19F6146-D736-24E6-A3D1-907A651A6C9E}"/>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75" name="楕円 374">
                          <a:extLst>
                            <a:ext uri="{FF2B5EF4-FFF2-40B4-BE49-F238E27FC236}">
                              <a16:creationId xmlns:a16="http://schemas.microsoft.com/office/drawing/2014/main" id="{21C8CCCC-A1E9-D59E-6356-114277CD74F2}"/>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358" name="直線コネクタ 357">
                      <a:extLst>
                        <a:ext uri="{FF2B5EF4-FFF2-40B4-BE49-F238E27FC236}">
                          <a16:creationId xmlns:a16="http://schemas.microsoft.com/office/drawing/2014/main" id="{9B15B9F5-57F1-E654-A22C-2E58E358CF8A}"/>
                        </a:ext>
                      </a:extLst>
                    </p:cNvPr>
                    <p:cNvCxnSpPr/>
                    <p:nvPr/>
                  </p:nvCxnSpPr>
                  <p:spPr>
                    <a:xfrm flipV="1">
                      <a:off x="6998984" y="1585888"/>
                      <a:ext cx="211845" cy="106927"/>
                    </a:xfrm>
                    <a:prstGeom prst="line">
                      <a:avLst/>
                    </a:prstGeom>
                    <a:solidFill>
                      <a:schemeClr val="bg1">
                        <a:lumMod val="85000"/>
                      </a:schemeClr>
                    </a:solid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56" name="ひし形 355">
                    <a:extLst>
                      <a:ext uri="{FF2B5EF4-FFF2-40B4-BE49-F238E27FC236}">
                        <a16:creationId xmlns:a16="http://schemas.microsoft.com/office/drawing/2014/main" id="{7CBAB405-6D81-3D78-7209-1ADF56EDC3D2}"/>
                      </a:ext>
                    </a:extLst>
                  </p:cNvPr>
                  <p:cNvSpPr>
                    <a:spLocks noChangeAspect="1"/>
                  </p:cNvSpPr>
                  <p:nvPr/>
                </p:nvSpPr>
                <p:spPr>
                  <a:xfrm>
                    <a:off x="6938558" y="1635723"/>
                    <a:ext cx="115218" cy="115218"/>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nvGrpSpPr>
                <p:cNvPr id="318" name="グループ化 317">
                  <a:extLst>
                    <a:ext uri="{FF2B5EF4-FFF2-40B4-BE49-F238E27FC236}">
                      <a16:creationId xmlns:a16="http://schemas.microsoft.com/office/drawing/2014/main" id="{4CDE695A-F2D8-0789-207E-924A714777FA}"/>
                    </a:ext>
                  </a:extLst>
                </p:cNvPr>
                <p:cNvGrpSpPr/>
                <p:nvPr/>
              </p:nvGrpSpPr>
              <p:grpSpPr>
                <a:xfrm>
                  <a:off x="11204379" y="1206204"/>
                  <a:ext cx="298839" cy="681892"/>
                  <a:chOff x="6938558" y="1069049"/>
                  <a:chExt cx="298839" cy="681892"/>
                </a:xfrm>
              </p:grpSpPr>
              <p:grpSp>
                <p:nvGrpSpPr>
                  <p:cNvPr id="333" name="グループ化 332">
                    <a:extLst>
                      <a:ext uri="{FF2B5EF4-FFF2-40B4-BE49-F238E27FC236}">
                        <a16:creationId xmlns:a16="http://schemas.microsoft.com/office/drawing/2014/main" id="{83BE1C93-0C9C-C7D6-BD81-DCCDBF4CC662}"/>
                      </a:ext>
                    </a:extLst>
                  </p:cNvPr>
                  <p:cNvGrpSpPr/>
                  <p:nvPr/>
                </p:nvGrpSpPr>
                <p:grpSpPr>
                  <a:xfrm>
                    <a:off x="6955769" y="1069049"/>
                    <a:ext cx="281628" cy="623766"/>
                    <a:chOff x="6955769" y="1069049"/>
                    <a:chExt cx="281628" cy="623766"/>
                  </a:xfrm>
                </p:grpSpPr>
                <p:grpSp>
                  <p:nvGrpSpPr>
                    <p:cNvPr id="339" name="グループ化 338">
                      <a:extLst>
                        <a:ext uri="{FF2B5EF4-FFF2-40B4-BE49-F238E27FC236}">
                          <a16:creationId xmlns:a16="http://schemas.microsoft.com/office/drawing/2014/main" id="{299EACD6-8595-BA8F-612E-CA2AF217750D}"/>
                        </a:ext>
                      </a:extLst>
                    </p:cNvPr>
                    <p:cNvGrpSpPr/>
                    <p:nvPr/>
                  </p:nvGrpSpPr>
                  <p:grpSpPr>
                    <a:xfrm>
                      <a:off x="6955769" y="1069049"/>
                      <a:ext cx="281628" cy="583897"/>
                      <a:chOff x="1546420" y="2386428"/>
                      <a:chExt cx="281628" cy="583897"/>
                    </a:xfrm>
                    <a:solidFill>
                      <a:schemeClr val="bg1">
                        <a:lumMod val="85000"/>
                      </a:schemeClr>
                    </a:solidFill>
                  </p:grpSpPr>
                  <p:cxnSp>
                    <p:nvCxnSpPr>
                      <p:cNvPr id="341" name="直線コネクタ 340">
                        <a:extLst>
                          <a:ext uri="{FF2B5EF4-FFF2-40B4-BE49-F238E27FC236}">
                            <a16:creationId xmlns:a16="http://schemas.microsoft.com/office/drawing/2014/main" id="{B736DAE9-CAF2-6A33-BC3F-96CC3FC9FEE7}"/>
                          </a:ext>
                        </a:extLst>
                      </p:cNvPr>
                      <p:cNvCxnSpPr>
                        <a:cxnSpLocks/>
                      </p:cNvCxnSpPr>
                      <p:nvPr/>
                    </p:nvCxnSpPr>
                    <p:spPr>
                      <a:xfrm>
                        <a:off x="1586490" y="2823906"/>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2BA2BA26-3F66-8717-B42A-4BEF9D8F983A}"/>
                          </a:ext>
                        </a:extLst>
                      </p:cNvPr>
                      <p:cNvCxnSpPr>
                        <a:cxnSpLocks/>
                      </p:cNvCxnSpPr>
                      <p:nvPr/>
                    </p:nvCxnSpPr>
                    <p:spPr>
                      <a:xfrm>
                        <a:off x="1587662" y="2623233"/>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8AF4B742-990D-1E6B-2A56-864A73F25CF9}"/>
                          </a:ext>
                        </a:extLst>
                      </p:cNvPr>
                      <p:cNvCxnSpPr>
                        <a:cxnSpLocks/>
                      </p:cNvCxnSpPr>
                      <p:nvPr/>
                    </p:nvCxnSpPr>
                    <p:spPr>
                      <a:xfrm>
                        <a:off x="1793123" y="2516357"/>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7A0F3BBF-D7B7-DE4B-3670-634AC5F2DE8A}"/>
                          </a:ext>
                        </a:extLst>
                      </p:cNvPr>
                      <p:cNvCxnSpPr>
                        <a:cxnSpLocks/>
                      </p:cNvCxnSpPr>
                      <p:nvPr/>
                    </p:nvCxnSpPr>
                    <p:spPr>
                      <a:xfrm>
                        <a:off x="1793123" y="2727889"/>
                        <a:ext cx="0" cy="146419"/>
                      </a:xfrm>
                      <a:prstGeom prst="line">
                        <a:avLst/>
                      </a:prstGeom>
                      <a:grp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45" name="グループ化 344">
                        <a:extLst>
                          <a:ext uri="{FF2B5EF4-FFF2-40B4-BE49-F238E27FC236}">
                            <a16:creationId xmlns:a16="http://schemas.microsoft.com/office/drawing/2014/main" id="{1D58B6EE-AE2F-8D2F-6C25-AACB17E23AF3}"/>
                          </a:ext>
                        </a:extLst>
                      </p:cNvPr>
                      <p:cNvGrpSpPr>
                        <a:grpSpLocks noChangeAspect="1"/>
                      </p:cNvGrpSpPr>
                      <p:nvPr/>
                    </p:nvGrpSpPr>
                    <p:grpSpPr>
                      <a:xfrm>
                        <a:off x="1546420" y="2386428"/>
                        <a:ext cx="281628" cy="551145"/>
                        <a:chOff x="2802466" y="1563098"/>
                        <a:chExt cx="1404885" cy="2749363"/>
                      </a:xfrm>
                      <a:grpFill/>
                    </p:grpSpPr>
                    <p:cxnSp>
                      <p:nvCxnSpPr>
                        <p:cNvPr id="346" name="直線コネクタ 345">
                          <a:extLst>
                            <a:ext uri="{FF2B5EF4-FFF2-40B4-BE49-F238E27FC236}">
                              <a16:creationId xmlns:a16="http://schemas.microsoft.com/office/drawing/2014/main" id="{0A613F17-4F21-F533-2C3F-443D8051F186}"/>
                            </a:ext>
                          </a:extLst>
                        </p:cNvPr>
                        <p:cNvCxnSpPr/>
                        <p:nvPr/>
                      </p:nvCxnSpPr>
                      <p:spPr>
                        <a:xfrm flipH="1" flipV="1">
                          <a:off x="2976037" y="1563098"/>
                          <a:ext cx="1023490" cy="551763"/>
                        </a:xfrm>
                        <a:prstGeom prst="line">
                          <a:avLst/>
                        </a:prstGeom>
                        <a:grpFill/>
                        <a:ln w="317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10E78B4C-4E91-20E3-3370-21B967B0F2CC}"/>
                            </a:ext>
                          </a:extLst>
                        </p:cNvPr>
                        <p:cNvCxnSpPr/>
                        <p:nvPr/>
                      </p:nvCxnSpPr>
                      <p:spPr>
                        <a:xfrm flipH="1" flipV="1">
                          <a:off x="3018045" y="3593722"/>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F0A507A0-36D2-6617-5040-7E92DA15D3CF}"/>
                            </a:ext>
                          </a:extLst>
                        </p:cNvPr>
                        <p:cNvCxnSpPr/>
                        <p:nvPr/>
                      </p:nvCxnSpPr>
                      <p:spPr>
                        <a:xfrm flipV="1">
                          <a:off x="2985760" y="3115554"/>
                          <a:ext cx="1056778" cy="533400"/>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826E6FCD-E580-A007-90EA-7E518B69E46E}"/>
                            </a:ext>
                          </a:extLst>
                        </p:cNvPr>
                        <p:cNvCxnSpPr/>
                        <p:nvPr/>
                      </p:nvCxnSpPr>
                      <p:spPr>
                        <a:xfrm flipH="1" flipV="1">
                          <a:off x="2985760" y="2585716"/>
                          <a:ext cx="1023490" cy="551763"/>
                        </a:xfrm>
                        <a:prstGeom prst="line">
                          <a:avLst/>
                        </a:prstGeom>
                        <a:grpFill/>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50" name="楕円 349">
                          <a:extLst>
                            <a:ext uri="{FF2B5EF4-FFF2-40B4-BE49-F238E27FC236}">
                              <a16:creationId xmlns:a16="http://schemas.microsoft.com/office/drawing/2014/main" id="{7F82F060-DE8F-362E-A8F8-8CD7C0B4AB6A}"/>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1" name="楕円 350">
                          <a:extLst>
                            <a:ext uri="{FF2B5EF4-FFF2-40B4-BE49-F238E27FC236}">
                              <a16:creationId xmlns:a16="http://schemas.microsoft.com/office/drawing/2014/main" id="{4DCC4A78-ED3F-DF6B-4984-8BEE531D010B}"/>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2" name="楕円 351">
                          <a:extLst>
                            <a:ext uri="{FF2B5EF4-FFF2-40B4-BE49-F238E27FC236}">
                              <a16:creationId xmlns:a16="http://schemas.microsoft.com/office/drawing/2014/main" id="{8E11C349-B656-A764-0909-DB914F165E8B}"/>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3" name="楕円 352">
                          <a:extLst>
                            <a:ext uri="{FF2B5EF4-FFF2-40B4-BE49-F238E27FC236}">
                              <a16:creationId xmlns:a16="http://schemas.microsoft.com/office/drawing/2014/main" id="{793D76BD-F79F-902B-C223-47F0F18FD0A7}"/>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54" name="楕円 353">
                          <a:extLst>
                            <a:ext uri="{FF2B5EF4-FFF2-40B4-BE49-F238E27FC236}">
                              <a16:creationId xmlns:a16="http://schemas.microsoft.com/office/drawing/2014/main" id="{CAA3D9E0-42FD-9F2A-B6DB-CDE6E65A0328}"/>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340" name="直線コネクタ 339">
                      <a:extLst>
                        <a:ext uri="{FF2B5EF4-FFF2-40B4-BE49-F238E27FC236}">
                          <a16:creationId xmlns:a16="http://schemas.microsoft.com/office/drawing/2014/main" id="{A04914D4-6C0F-1885-96E8-E3AA35010A95}"/>
                        </a:ext>
                      </a:extLst>
                    </p:cNvPr>
                    <p:cNvCxnSpPr/>
                    <p:nvPr/>
                  </p:nvCxnSpPr>
                  <p:spPr>
                    <a:xfrm flipV="1">
                      <a:off x="6998984" y="1585888"/>
                      <a:ext cx="211845" cy="106927"/>
                    </a:xfrm>
                    <a:prstGeom prst="line">
                      <a:avLst/>
                    </a:prstGeom>
                    <a:solidFill>
                      <a:schemeClr val="bg1">
                        <a:lumMod val="85000"/>
                      </a:schemeClr>
                    </a:solidFill>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38" name="ひし形 337">
                    <a:extLst>
                      <a:ext uri="{FF2B5EF4-FFF2-40B4-BE49-F238E27FC236}">
                        <a16:creationId xmlns:a16="http://schemas.microsoft.com/office/drawing/2014/main" id="{929503BE-51B3-C06F-5CD4-54E59F42E07E}"/>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grpSp>
          <p:cxnSp>
            <p:nvCxnSpPr>
              <p:cNvPr id="313" name="直線コネクタ 312">
                <a:extLst>
                  <a:ext uri="{FF2B5EF4-FFF2-40B4-BE49-F238E27FC236}">
                    <a16:creationId xmlns:a16="http://schemas.microsoft.com/office/drawing/2014/main" id="{61016602-8A80-E935-8D11-B1F648C33E2E}"/>
                  </a:ext>
                </a:extLst>
              </p:cNvPr>
              <p:cNvCxnSpPr/>
              <p:nvPr/>
            </p:nvCxnSpPr>
            <p:spPr>
              <a:xfrm flipV="1">
                <a:off x="11071323" y="1140423"/>
                <a:ext cx="211845" cy="106927"/>
              </a:xfrm>
              <a:prstGeom prst="line">
                <a:avLst/>
              </a:prstGeom>
              <a:solidFill>
                <a:schemeClr val="bg1">
                  <a:lumMod val="85000"/>
                </a:schemeClr>
              </a:solidFill>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149FB4E4-A0EA-8564-2AF0-261F733998C9}"/>
                  </a:ext>
                </a:extLst>
              </p:cNvPr>
              <p:cNvCxnSpPr>
                <a:cxnSpLocks/>
              </p:cNvCxnSpPr>
              <p:nvPr/>
            </p:nvCxnSpPr>
            <p:spPr>
              <a:xfrm>
                <a:off x="11077770" y="1074060"/>
                <a:ext cx="0" cy="180000"/>
              </a:xfrm>
              <a:prstGeom prst="line">
                <a:avLst/>
              </a:prstGeom>
              <a:solidFill>
                <a:schemeClr val="bg1">
                  <a:lumMod val="85000"/>
                </a:schemeClr>
              </a:solidFill>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1" name="楕円 310">
              <a:extLst>
                <a:ext uri="{FF2B5EF4-FFF2-40B4-BE49-F238E27FC236}">
                  <a16:creationId xmlns:a16="http://schemas.microsoft.com/office/drawing/2014/main" id="{B33FE283-4FC4-73A6-00FD-6A48EB86A905}"/>
                </a:ext>
              </a:extLst>
            </p:cNvPr>
            <p:cNvSpPr>
              <a:spLocks noChangeAspect="1"/>
            </p:cNvSpPr>
            <p:nvPr/>
          </p:nvSpPr>
          <p:spPr>
            <a:xfrm>
              <a:off x="11036528" y="1011515"/>
              <a:ext cx="72167" cy="721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675"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9" name="正方形/長方形 8">
            <a:extLst>
              <a:ext uri="{FF2B5EF4-FFF2-40B4-BE49-F238E27FC236}">
                <a16:creationId xmlns:a16="http://schemas.microsoft.com/office/drawing/2014/main" id="{EAE4067A-8775-248B-E49C-2868F179DF37}"/>
              </a:ext>
            </a:extLst>
          </p:cNvPr>
          <p:cNvSpPr/>
          <p:nvPr/>
        </p:nvSpPr>
        <p:spPr>
          <a:xfrm>
            <a:off x="1183" y="1606807"/>
            <a:ext cx="3565352" cy="367677"/>
          </a:xfrm>
          <a:prstGeom prst="rect">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mj-ea"/>
                <a:ea typeface="+mj-ea"/>
                <a:cs typeface="源真ゴシックP Medium" panose="020B0402020203020207" pitchFamily="50" charset="-128"/>
              </a:rPr>
              <a:t>例</a:t>
            </a:r>
            <a:r>
              <a:rPr lang="ja-JP" altLang="en-US" sz="200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②</a:t>
            </a:r>
            <a:r>
              <a:rPr lang="ja-JP" altLang="en-US" sz="2000">
                <a:solidFill>
                  <a:schemeClr val="bg1"/>
                </a:solidFill>
                <a:latin typeface="+mj-ea"/>
                <a:ea typeface="+mj-ea"/>
                <a:cs typeface="源真ゴシックP Medium" panose="020B0402020203020207" pitchFamily="50" charset="-128"/>
              </a:rPr>
              <a:t> </a:t>
            </a:r>
            <a:r>
              <a:rPr lang="en-US" altLang="ja-JP" sz="2100" dirty="0">
                <a:solidFill>
                  <a:schemeClr val="bg1"/>
                </a:solidFill>
                <a:latin typeface="+mj-ea"/>
                <a:ea typeface="+mj-ea"/>
                <a:cs typeface="源真ゴシックP Medium" panose="020B0402020203020207" pitchFamily="50" charset="-128"/>
              </a:rPr>
              <a:t>250 [trips/day]</a:t>
            </a:r>
            <a:endParaRPr lang="ja-JP" altLang="en-US" sz="2100" dirty="0">
              <a:solidFill>
                <a:schemeClr val="bg1"/>
              </a:solidFill>
              <a:latin typeface="+mj-ea"/>
              <a:ea typeface="+mj-ea"/>
              <a:cs typeface="源真ゴシックP Medium" panose="020B0402020203020207" pitchFamily="50" charset="-128"/>
            </a:endParaRPr>
          </a:p>
        </p:txBody>
      </p:sp>
      <p:sp>
        <p:nvSpPr>
          <p:cNvPr id="10" name="正方形/長方形 9">
            <a:extLst>
              <a:ext uri="{FF2B5EF4-FFF2-40B4-BE49-F238E27FC236}">
                <a16:creationId xmlns:a16="http://schemas.microsoft.com/office/drawing/2014/main" id="{FD9D228F-A996-FC30-AF2C-E4F51AAB03FE}"/>
              </a:ext>
            </a:extLst>
          </p:cNvPr>
          <p:cNvSpPr/>
          <p:nvPr/>
        </p:nvSpPr>
        <p:spPr>
          <a:xfrm>
            <a:off x="7004854" y="3773482"/>
            <a:ext cx="1650116" cy="870377"/>
          </a:xfrm>
          <a:prstGeom prst="rect">
            <a:avLst/>
          </a:prstGeom>
          <a:noFill/>
          <a:ln w="5715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1" name="正方形/長方形 10">
            <a:extLst>
              <a:ext uri="{FF2B5EF4-FFF2-40B4-BE49-F238E27FC236}">
                <a16:creationId xmlns:a16="http://schemas.microsoft.com/office/drawing/2014/main" id="{C0A03335-E510-874D-D3F6-09A88E782701}"/>
              </a:ext>
            </a:extLst>
          </p:cNvPr>
          <p:cNvSpPr/>
          <p:nvPr/>
        </p:nvSpPr>
        <p:spPr>
          <a:xfrm>
            <a:off x="7181703" y="3959371"/>
            <a:ext cx="1405980" cy="546230"/>
          </a:xfrm>
          <a:prstGeom prst="rect">
            <a:avLst/>
          </a:prstGeom>
          <a:solidFill>
            <a:schemeClr val="bg1">
              <a:alpha val="7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金銭的運賃は大きい</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2" name="正方形/長方形 11">
            <a:extLst>
              <a:ext uri="{FF2B5EF4-FFF2-40B4-BE49-F238E27FC236}">
                <a16:creationId xmlns:a16="http://schemas.microsoft.com/office/drawing/2014/main" id="{04B9494E-6685-907C-2CAC-4E955B3FDF88}"/>
              </a:ext>
            </a:extLst>
          </p:cNvPr>
          <p:cNvSpPr/>
          <p:nvPr/>
        </p:nvSpPr>
        <p:spPr>
          <a:xfrm>
            <a:off x="964628" y="3888564"/>
            <a:ext cx="197358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各リンクの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容量利用率</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3" name="正方形/長方形 12">
            <a:extLst>
              <a:ext uri="{FF2B5EF4-FFF2-40B4-BE49-F238E27FC236}">
                <a16:creationId xmlns:a16="http://schemas.microsoft.com/office/drawing/2014/main" id="{FF461B80-C162-196B-EB42-8F05FFC26620}"/>
              </a:ext>
            </a:extLst>
          </p:cNvPr>
          <p:cNvSpPr/>
          <p:nvPr/>
        </p:nvSpPr>
        <p:spPr>
          <a:xfrm>
            <a:off x="1260077" y="2051834"/>
            <a:ext cx="157397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最適</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形状</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nvGrpSpPr>
          <p:cNvPr id="14" name="グループ化 13">
            <a:extLst>
              <a:ext uri="{FF2B5EF4-FFF2-40B4-BE49-F238E27FC236}">
                <a16:creationId xmlns:a16="http://schemas.microsoft.com/office/drawing/2014/main" id="{C28DC022-E9BD-4EA7-272D-6768D2C14D91}"/>
              </a:ext>
            </a:extLst>
          </p:cNvPr>
          <p:cNvGrpSpPr/>
          <p:nvPr/>
        </p:nvGrpSpPr>
        <p:grpSpPr>
          <a:xfrm>
            <a:off x="5134356" y="2605375"/>
            <a:ext cx="3344891" cy="1065724"/>
            <a:chOff x="6921222" y="2330833"/>
            <a:chExt cx="4392816" cy="1420966"/>
          </a:xfrm>
        </p:grpSpPr>
        <p:sp>
          <p:nvSpPr>
            <p:cNvPr id="15" name="右大かっこ 14">
              <a:extLst>
                <a:ext uri="{FF2B5EF4-FFF2-40B4-BE49-F238E27FC236}">
                  <a16:creationId xmlns:a16="http://schemas.microsoft.com/office/drawing/2014/main" id="{7A2A3E22-2EEF-F197-B716-780F5F76815C}"/>
                </a:ext>
              </a:extLst>
            </p:cNvPr>
            <p:cNvSpPr/>
            <p:nvPr/>
          </p:nvSpPr>
          <p:spPr>
            <a:xfrm rot="16200000">
              <a:off x="8078189" y="2897351"/>
              <a:ext cx="107999" cy="1501963"/>
            </a:xfrm>
            <a:prstGeom prst="rightBracket">
              <a:avLst/>
            </a:prstGeom>
            <a:ln w="19050">
              <a:solidFill>
                <a:srgbClr val="10296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ja-JP" altLang="en-US" sz="165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6" name="右大かっこ 15">
              <a:extLst>
                <a:ext uri="{FF2B5EF4-FFF2-40B4-BE49-F238E27FC236}">
                  <a16:creationId xmlns:a16="http://schemas.microsoft.com/office/drawing/2014/main" id="{0EDA95C7-E9A8-912B-0BB0-F6D1DA4001DA}"/>
                </a:ext>
              </a:extLst>
            </p:cNvPr>
            <p:cNvSpPr/>
            <p:nvPr/>
          </p:nvSpPr>
          <p:spPr>
            <a:xfrm rot="16200000">
              <a:off x="10351853" y="2277505"/>
              <a:ext cx="107999" cy="1499639"/>
            </a:xfrm>
            <a:prstGeom prst="rightBracket">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ja-JP" altLang="en-US" sz="1650">
                <a:solidFill>
                  <a:srgbClr val="020279"/>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7" name="正方形/長方形 16">
              <a:extLst>
                <a:ext uri="{FF2B5EF4-FFF2-40B4-BE49-F238E27FC236}">
                  <a16:creationId xmlns:a16="http://schemas.microsoft.com/office/drawing/2014/main" id="{547480E5-72F4-8C5D-9C0F-A580BC2D9329}"/>
                </a:ext>
              </a:extLst>
            </p:cNvPr>
            <p:cNvSpPr/>
            <p:nvPr/>
          </p:nvSpPr>
          <p:spPr>
            <a:xfrm>
              <a:off x="9497663" y="2330833"/>
              <a:ext cx="1816375" cy="41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u="sng">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容量満杯リンク</a:t>
              </a:r>
              <a:endParaRPr lang="en-US" altLang="ja-JP" sz="1350" u="sng" dirty="0">
                <a:solidFill>
                  <a:srgbClr val="FF0000"/>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sz="135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を使用する</a:t>
              </a:r>
              <a:br>
                <a:rPr lang="en-US" altLang="ja-JP" sz="13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br>
              <a:endParaRPr lang="en-US" altLang="ja-JP" sz="135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8" name="正方形/長方形 17">
              <a:extLst>
                <a:ext uri="{FF2B5EF4-FFF2-40B4-BE49-F238E27FC236}">
                  <a16:creationId xmlns:a16="http://schemas.microsoft.com/office/drawing/2014/main" id="{5F5274B7-042F-3234-3E9C-51434954C84C}"/>
                </a:ext>
              </a:extLst>
            </p:cNvPr>
            <p:cNvSpPr/>
            <p:nvPr/>
          </p:nvSpPr>
          <p:spPr>
            <a:xfrm>
              <a:off x="6921222" y="2934885"/>
              <a:ext cx="2501917" cy="816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容量満杯リンクを</a:t>
              </a:r>
              <a:endParaRPr lang="en-US" altLang="ja-JP" sz="13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sz="1350" u="sng">
                  <a:solidFill>
                    <a:srgbClr val="102961"/>
                  </a:solidFill>
                  <a:effectLst>
                    <a:outerShdw blurRad="38100" dist="38100" dir="2700000" algn="tl">
                      <a:srgbClr val="000000">
                        <a:alpha val="43137"/>
                      </a:srgbClr>
                    </a:outerShdw>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使用しない</a:t>
              </a:r>
              <a:r>
                <a:rPr lang="en-US" altLang="ja-JP" sz="13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endParaRPr lang="ja-JP" altLang="en-US" sz="135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pSp>
      <p:sp>
        <p:nvSpPr>
          <p:cNvPr id="8" name="スライド番号プレースホルダー 5">
            <a:extLst>
              <a:ext uri="{FF2B5EF4-FFF2-40B4-BE49-F238E27FC236}">
                <a16:creationId xmlns:a16="http://schemas.microsoft.com/office/drawing/2014/main" id="{15D25FA0-7B33-0E2F-F729-A5B52745831B}"/>
              </a:ext>
            </a:extLst>
          </p:cNvPr>
          <p:cNvSpPr>
            <a:spLocks noGrp="1"/>
          </p:cNvSpPr>
          <p:nvPr>
            <p:ph type="sldNum" sz="quarter" idx="12"/>
          </p:nvPr>
        </p:nvSpPr>
        <p:spPr>
          <a:xfrm>
            <a:off x="6500313" y="6303193"/>
            <a:ext cx="2193925" cy="457200"/>
          </a:xfrm>
        </p:spPr>
        <p:txBody>
          <a:bodyPr/>
          <a:lstStyle/>
          <a:p>
            <a:fld id="{43745D1C-21E8-0B48-AB47-5761836E0A2C}" type="slidenum">
              <a:rPr lang="ja-JP" altLang="en-US"/>
              <a:pPr/>
              <a:t>54</a:t>
            </a:fld>
            <a:endParaRPr lang="ja-JP" altLang="en-US"/>
          </a:p>
        </p:txBody>
      </p:sp>
      <p:graphicFrame>
        <p:nvGraphicFramePr>
          <p:cNvPr id="19" name="表 18">
            <a:extLst>
              <a:ext uri="{FF2B5EF4-FFF2-40B4-BE49-F238E27FC236}">
                <a16:creationId xmlns:a16="http://schemas.microsoft.com/office/drawing/2014/main" id="{7B5E6D12-2B54-0CF3-E9C9-98B998DD9483}"/>
              </a:ext>
            </a:extLst>
          </p:cNvPr>
          <p:cNvGraphicFramePr>
            <a:graphicFrameLocks noGrp="1"/>
          </p:cNvGraphicFramePr>
          <p:nvPr>
            <p:extLst>
              <p:ext uri="{D42A27DB-BD31-4B8C-83A1-F6EECF244321}">
                <p14:modId xmlns:p14="http://schemas.microsoft.com/office/powerpoint/2010/main" val="219944126"/>
              </p:ext>
            </p:extLst>
          </p:nvPr>
        </p:nvGraphicFramePr>
        <p:xfrm>
          <a:off x="4078463" y="5101466"/>
          <a:ext cx="1169993" cy="735764"/>
        </p:xfrm>
        <a:graphic>
          <a:graphicData uri="http://schemas.openxmlformats.org/drawingml/2006/table">
            <a:tbl>
              <a:tblPr/>
              <a:tblGrid>
                <a:gridCol w="1169993">
                  <a:extLst>
                    <a:ext uri="{9D8B030D-6E8A-4147-A177-3AD203B41FA5}">
                      <a16:colId xmlns:a16="http://schemas.microsoft.com/office/drawing/2014/main" val="3383328827"/>
                    </a:ext>
                  </a:extLst>
                </a:gridCol>
              </a:tblGrid>
              <a:tr h="488280">
                <a:tc>
                  <a:txBody>
                    <a:bodyPr/>
                    <a:lstStyle/>
                    <a:p>
                      <a:pPr algn="l" fontAlgn="ctr"/>
                      <a:r>
                        <a:rPr lang="ja-JP" altLang="en-US" sz="1400" b="0" i="0" u="none" strike="noStrike">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所要時間と乗継抵抗</a:t>
                      </a:r>
                      <a:endParaRPr lang="zh-TW" altLang="en-US"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3684435758"/>
                  </a:ext>
                </a:extLst>
              </a:tr>
              <a:tr h="24748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金銭的運賃</a:t>
                      </a:r>
                      <a:endPar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1181208481"/>
                  </a:ext>
                </a:extLst>
              </a:tr>
            </a:tbl>
          </a:graphicData>
        </a:graphic>
      </p:graphicFrame>
      <p:sp>
        <p:nvSpPr>
          <p:cNvPr id="20" name="正方形/長方形 19">
            <a:extLst>
              <a:ext uri="{FF2B5EF4-FFF2-40B4-BE49-F238E27FC236}">
                <a16:creationId xmlns:a16="http://schemas.microsoft.com/office/drawing/2014/main" id="{ADDA9CC9-DE94-0C6B-CA26-7E72392C649B}"/>
              </a:ext>
            </a:extLst>
          </p:cNvPr>
          <p:cNvSpPr/>
          <p:nvPr/>
        </p:nvSpPr>
        <p:spPr>
          <a:xfrm>
            <a:off x="1310988" y="2966052"/>
            <a:ext cx="1556420" cy="60612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2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破線は最低運行頻度での運行を示す</a:t>
            </a:r>
            <a:endParaRPr lang="ja-JP" altLang="en-US"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Tree>
    <p:extLst>
      <p:ext uri="{BB962C8B-B14F-4D97-AF65-F5344CB8AC3E}">
        <p14:creationId xmlns:p14="http://schemas.microsoft.com/office/powerpoint/2010/main" val="19050547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6052ED5-7224-EF5B-2EAA-66BDF2DA2DE2}"/>
              </a:ext>
            </a:extLst>
          </p:cNvPr>
          <p:cNvSpPr/>
          <p:nvPr/>
        </p:nvSpPr>
        <p:spPr bwMode="auto">
          <a:xfrm>
            <a:off x="3359640" y="1646916"/>
            <a:ext cx="5773670" cy="44832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pSp>
        <p:nvGrpSpPr>
          <p:cNvPr id="240" name="グループ化 239">
            <a:extLst>
              <a:ext uri="{FF2B5EF4-FFF2-40B4-BE49-F238E27FC236}">
                <a16:creationId xmlns:a16="http://schemas.microsoft.com/office/drawing/2014/main" id="{016DE8E1-264E-8D57-F58B-D26044D164DE}"/>
              </a:ext>
            </a:extLst>
          </p:cNvPr>
          <p:cNvGrpSpPr>
            <a:grpSpLocks noChangeAspect="1"/>
          </p:cNvGrpSpPr>
          <p:nvPr/>
        </p:nvGrpSpPr>
        <p:grpSpPr>
          <a:xfrm>
            <a:off x="266699" y="1739270"/>
            <a:ext cx="1705421" cy="1854905"/>
            <a:chOff x="5137357" y="1876971"/>
            <a:chExt cx="1022731" cy="1112376"/>
          </a:xfrm>
        </p:grpSpPr>
        <p:pic>
          <p:nvPicPr>
            <p:cNvPr id="241" name="図 240" descr="グラフ, 散布図&#10;&#10;自動的に生成された説明">
              <a:extLst>
                <a:ext uri="{FF2B5EF4-FFF2-40B4-BE49-F238E27FC236}">
                  <a16:creationId xmlns:a16="http://schemas.microsoft.com/office/drawing/2014/main" id="{EB2BDCA3-A13E-1AAF-35B3-69FCB927904F}"/>
                </a:ext>
              </a:extLst>
            </p:cNvPr>
            <p:cNvPicPr>
              <a:picLocks noChangeAspect="1"/>
            </p:cNvPicPr>
            <p:nvPr/>
          </p:nvPicPr>
          <p:blipFill rotWithShape="1">
            <a:blip r:embed="rId3">
              <a:extLst>
                <a:ext uri="{28A0092B-C50C-407E-A947-70E740481C1C}">
                  <a14:useLocalDpi xmlns:a14="http://schemas.microsoft.com/office/drawing/2010/main" val="0"/>
                </a:ext>
              </a:extLst>
            </a:blip>
            <a:srcRect l="28977" t="5650" b="17102"/>
            <a:stretch/>
          </p:blipFill>
          <p:spPr>
            <a:xfrm>
              <a:off x="5137357" y="1876971"/>
              <a:ext cx="1022731" cy="1112376"/>
            </a:xfrm>
            <a:prstGeom prst="rect">
              <a:avLst/>
            </a:prstGeom>
            <a:ln>
              <a:noFill/>
            </a:ln>
          </p:spPr>
        </p:pic>
        <p:grpSp>
          <p:nvGrpSpPr>
            <p:cNvPr id="242" name="グループ化 241">
              <a:extLst>
                <a:ext uri="{FF2B5EF4-FFF2-40B4-BE49-F238E27FC236}">
                  <a16:creationId xmlns:a16="http://schemas.microsoft.com/office/drawing/2014/main" id="{A611C63B-0FA9-EC74-07F6-57AB3DD51F6A}"/>
                </a:ext>
              </a:extLst>
            </p:cNvPr>
            <p:cNvGrpSpPr>
              <a:grpSpLocks noChangeAspect="1"/>
            </p:cNvGrpSpPr>
            <p:nvPr/>
          </p:nvGrpSpPr>
          <p:grpSpPr>
            <a:xfrm>
              <a:off x="5285825" y="2038376"/>
              <a:ext cx="401535" cy="950971"/>
              <a:chOff x="2344866" y="3396678"/>
              <a:chExt cx="662341" cy="1505429"/>
            </a:xfrm>
          </p:grpSpPr>
          <p:sp>
            <p:nvSpPr>
              <p:cNvPr id="243" name="楕円 242">
                <a:extLst>
                  <a:ext uri="{FF2B5EF4-FFF2-40B4-BE49-F238E27FC236}">
                    <a16:creationId xmlns:a16="http://schemas.microsoft.com/office/drawing/2014/main" id="{30CD0F50-3657-2341-1A6F-A2E8F6C36DA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4" name="楕円 243">
                <a:extLst>
                  <a:ext uri="{FF2B5EF4-FFF2-40B4-BE49-F238E27FC236}">
                    <a16:creationId xmlns:a16="http://schemas.microsoft.com/office/drawing/2014/main" id="{FE6A917D-490D-F5AD-E0B3-B12AF801608D}"/>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 name="楕円 244">
                <a:extLst>
                  <a:ext uri="{FF2B5EF4-FFF2-40B4-BE49-F238E27FC236}">
                    <a16:creationId xmlns:a16="http://schemas.microsoft.com/office/drawing/2014/main" id="{63928091-5A99-CAEC-A5D8-210E74128E9B}"/>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6" name="楕円 245">
                <a:extLst>
                  <a:ext uri="{FF2B5EF4-FFF2-40B4-BE49-F238E27FC236}">
                    <a16:creationId xmlns:a16="http://schemas.microsoft.com/office/drawing/2014/main" id="{0B16410C-0D59-DA67-1B11-2E463CE2A6BD}"/>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7" name="楕円 246">
                <a:extLst>
                  <a:ext uri="{FF2B5EF4-FFF2-40B4-BE49-F238E27FC236}">
                    <a16:creationId xmlns:a16="http://schemas.microsoft.com/office/drawing/2014/main" id="{83E482FA-4B84-BD7F-6E35-A01143980BE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8" name="楕円 247">
                <a:extLst>
                  <a:ext uri="{FF2B5EF4-FFF2-40B4-BE49-F238E27FC236}">
                    <a16:creationId xmlns:a16="http://schemas.microsoft.com/office/drawing/2014/main" id="{9EF7CC40-88D5-DA13-F2EA-CB01E327AC3A}"/>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ひし形 248">
                <a:extLst>
                  <a:ext uri="{FF2B5EF4-FFF2-40B4-BE49-F238E27FC236}">
                    <a16:creationId xmlns:a16="http://schemas.microsoft.com/office/drawing/2014/main" id="{B2B4835E-F398-A683-D886-3FE0C1063CC7}"/>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0" name="正方形/長方形 249">
                <a:extLst>
                  <a:ext uri="{FF2B5EF4-FFF2-40B4-BE49-F238E27FC236}">
                    <a16:creationId xmlns:a16="http://schemas.microsoft.com/office/drawing/2014/main" id="{570988F7-8A8A-3F26-B6C9-3DCA8440EB95}"/>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1" name="正方形/長方形 250">
                <a:extLst>
                  <a:ext uri="{FF2B5EF4-FFF2-40B4-BE49-F238E27FC236}">
                    <a16:creationId xmlns:a16="http://schemas.microsoft.com/office/drawing/2014/main" id="{1892C058-CB9F-9089-F9A6-48A3350EE6A0}"/>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2" name="正方形/長方形 251">
                <a:extLst>
                  <a:ext uri="{FF2B5EF4-FFF2-40B4-BE49-F238E27FC236}">
                    <a16:creationId xmlns:a16="http://schemas.microsoft.com/office/drawing/2014/main" id="{B35A1609-CA94-41A1-C3B5-265B56C65681}"/>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3" name="正方形/長方形 252">
                <a:extLst>
                  <a:ext uri="{FF2B5EF4-FFF2-40B4-BE49-F238E27FC236}">
                    <a16:creationId xmlns:a16="http://schemas.microsoft.com/office/drawing/2014/main" id="{7EB0575D-1722-F719-6FB4-7EA85D69D62B}"/>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4" name="正方形/長方形 253">
                <a:extLst>
                  <a:ext uri="{FF2B5EF4-FFF2-40B4-BE49-F238E27FC236}">
                    <a16:creationId xmlns:a16="http://schemas.microsoft.com/office/drawing/2014/main" id="{D7D5EDCC-AF7D-8969-98C3-2C777F35E2F3}"/>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5" name="正方形/長方形 254">
                <a:extLst>
                  <a:ext uri="{FF2B5EF4-FFF2-40B4-BE49-F238E27FC236}">
                    <a16:creationId xmlns:a16="http://schemas.microsoft.com/office/drawing/2014/main" id="{816A8B5B-CA56-6DBB-0CCE-9F6E759144D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6" name="正方形/長方形 255">
                <a:extLst>
                  <a:ext uri="{FF2B5EF4-FFF2-40B4-BE49-F238E27FC236}">
                    <a16:creationId xmlns:a16="http://schemas.microsoft.com/office/drawing/2014/main" id="{8510B544-2255-934F-9693-E9BF6AAAA962}"/>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aphicFrame>
        <p:nvGraphicFramePr>
          <p:cNvPr id="36" name="グラフ 35">
            <a:extLst>
              <a:ext uri="{FF2B5EF4-FFF2-40B4-BE49-F238E27FC236}">
                <a16:creationId xmlns:a16="http://schemas.microsoft.com/office/drawing/2014/main" id="{843D87C2-1DCB-8192-4607-14E65FBA4899}"/>
              </a:ext>
            </a:extLst>
          </p:cNvPr>
          <p:cNvGraphicFramePr>
            <a:graphicFrameLocks/>
          </p:cNvGraphicFramePr>
          <p:nvPr>
            <p:extLst>
              <p:ext uri="{D42A27DB-BD31-4B8C-83A1-F6EECF244321}">
                <p14:modId xmlns:p14="http://schemas.microsoft.com/office/powerpoint/2010/main" val="1903846483"/>
              </p:ext>
            </p:extLst>
          </p:nvPr>
        </p:nvGraphicFramePr>
        <p:xfrm>
          <a:off x="4056012" y="1592179"/>
          <a:ext cx="4720492" cy="4326102"/>
        </p:xfrm>
        <a:graphic>
          <a:graphicData uri="http://schemas.openxmlformats.org/drawingml/2006/chart">
            <c:chart xmlns:c="http://schemas.openxmlformats.org/drawingml/2006/chart" xmlns:r="http://schemas.openxmlformats.org/officeDocument/2006/relationships" r:id="rId4"/>
          </a:graphicData>
        </a:graphic>
      </p:graphicFrame>
      <p:sp>
        <p:nvSpPr>
          <p:cNvPr id="3" name="タイトル 2">
            <a:extLst>
              <a:ext uri="{FF2B5EF4-FFF2-40B4-BE49-F238E27FC236}">
                <a16:creationId xmlns:a16="http://schemas.microsoft.com/office/drawing/2014/main" id="{6838D9F6-B8B5-FF4D-840E-DFE184B33EBC}"/>
              </a:ext>
            </a:extLst>
          </p:cNvPr>
          <p:cNvSpPr>
            <a:spLocks noGrp="1"/>
          </p:cNvSpPr>
          <p:nvPr>
            <p:ph type="title"/>
          </p:nvPr>
        </p:nvSpPr>
        <p:spPr>
          <a:xfrm>
            <a:off x="782193" y="407511"/>
            <a:ext cx="6989930" cy="659279"/>
          </a:xfrm>
        </p:spPr>
        <p:txBody>
          <a:bodyPr>
            <a:noAutofit/>
          </a:bodyPr>
          <a:lstStyle/>
          <a:p>
            <a:r>
              <a:rPr lang="en-US" altLang="ja-JP" sz="2800" dirty="0">
                <a:latin typeface="+mj-ea"/>
              </a:rPr>
              <a:t>(4)</a:t>
            </a:r>
            <a:r>
              <a:rPr lang="ja-JP" altLang="en-US" sz="2800">
                <a:latin typeface="+mj-ea"/>
              </a:rPr>
              <a:t> 各</a:t>
            </a:r>
            <a:r>
              <a:rPr lang="en-US" altLang="ja-JP" sz="2800" dirty="0">
                <a:latin typeface="+mj-ea"/>
              </a:rPr>
              <a:t> OD </a:t>
            </a:r>
            <a:r>
              <a:rPr lang="ja-JP" altLang="en-US" sz="2800">
                <a:latin typeface="+mj-ea"/>
              </a:rPr>
              <a:t>は，容量満杯のリンクを</a:t>
            </a:r>
            <a:br>
              <a:rPr lang="en-US" altLang="ja-JP" sz="2800" dirty="0">
                <a:latin typeface="+mj-ea"/>
              </a:rPr>
            </a:br>
            <a:r>
              <a:rPr lang="ja-JP" altLang="en-US" sz="2800">
                <a:latin typeface="+mj-ea"/>
              </a:rPr>
              <a:t>　極力使わない迂回経路を選ぶ</a:t>
            </a:r>
            <a:endParaRPr kumimoji="1" lang="ja-JP" altLang="en-US" sz="2800" dirty="0">
              <a:latin typeface="+mj-ea"/>
            </a:endParaRPr>
          </a:p>
        </p:txBody>
      </p:sp>
      <p:grpSp>
        <p:nvGrpSpPr>
          <p:cNvPr id="53" name="グループ化 52">
            <a:extLst>
              <a:ext uri="{FF2B5EF4-FFF2-40B4-BE49-F238E27FC236}">
                <a16:creationId xmlns:a16="http://schemas.microsoft.com/office/drawing/2014/main" id="{3B04B8B1-569E-5A7E-DF9B-C5DEBBFB3B28}"/>
              </a:ext>
            </a:extLst>
          </p:cNvPr>
          <p:cNvGrpSpPr/>
          <p:nvPr/>
        </p:nvGrpSpPr>
        <p:grpSpPr>
          <a:xfrm>
            <a:off x="1332396" y="2566997"/>
            <a:ext cx="539095" cy="232725"/>
            <a:chOff x="2095437" y="2196499"/>
            <a:chExt cx="718793" cy="310300"/>
          </a:xfrm>
        </p:grpSpPr>
        <p:grpSp>
          <p:nvGrpSpPr>
            <p:cNvPr id="46" name="グループ化 45">
              <a:extLst>
                <a:ext uri="{FF2B5EF4-FFF2-40B4-BE49-F238E27FC236}">
                  <a16:creationId xmlns:a16="http://schemas.microsoft.com/office/drawing/2014/main" id="{631BFC6E-3B95-6F71-9DC2-3DBF067A0273}"/>
                </a:ext>
              </a:extLst>
            </p:cNvPr>
            <p:cNvGrpSpPr/>
            <p:nvPr/>
          </p:nvGrpSpPr>
          <p:grpSpPr>
            <a:xfrm>
              <a:off x="2095437" y="2196499"/>
              <a:ext cx="360004" cy="310293"/>
              <a:chOff x="4322404" y="2495559"/>
              <a:chExt cx="166727" cy="177450"/>
            </a:xfrm>
          </p:grpSpPr>
          <p:cxnSp>
            <p:nvCxnSpPr>
              <p:cNvPr id="47" name="直線コネクタ 46">
                <a:extLst>
                  <a:ext uri="{FF2B5EF4-FFF2-40B4-BE49-F238E27FC236}">
                    <a16:creationId xmlns:a16="http://schemas.microsoft.com/office/drawing/2014/main" id="{A2869EBA-8AD0-0E61-14A9-973BD66158D9}"/>
                  </a:ext>
                </a:extLst>
              </p:cNvPr>
              <p:cNvCxnSpPr>
                <a:cxnSpLocks/>
              </p:cNvCxnSpPr>
              <p:nvPr/>
            </p:nvCxnSpPr>
            <p:spPr>
              <a:xfrm>
                <a:off x="4322406" y="2673009"/>
                <a:ext cx="166725"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ABB08E2-B139-AB3F-9E30-9C4DFB29B4E6}"/>
                  </a:ext>
                </a:extLst>
              </p:cNvPr>
              <p:cNvCxnSpPr>
                <a:cxnSpLocks/>
              </p:cNvCxnSpPr>
              <p:nvPr/>
            </p:nvCxnSpPr>
            <p:spPr>
              <a:xfrm>
                <a:off x="4322404" y="2495559"/>
                <a:ext cx="166725" cy="0"/>
              </a:xfrm>
              <a:prstGeom prst="line">
                <a:avLst/>
              </a:prstGeom>
              <a:ln w="635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9B37EDBF-8A1D-1778-A42E-DC333AA4D9B1}"/>
                </a:ext>
              </a:extLst>
            </p:cNvPr>
            <p:cNvGrpSpPr/>
            <p:nvPr/>
          </p:nvGrpSpPr>
          <p:grpSpPr>
            <a:xfrm>
              <a:off x="2454224" y="2196506"/>
              <a:ext cx="360006" cy="310293"/>
              <a:chOff x="4489632" y="1946971"/>
              <a:chExt cx="166728" cy="177450"/>
            </a:xfrm>
          </p:grpSpPr>
          <p:cxnSp>
            <p:nvCxnSpPr>
              <p:cNvPr id="50" name="直線コネクタ 49">
                <a:extLst>
                  <a:ext uri="{FF2B5EF4-FFF2-40B4-BE49-F238E27FC236}">
                    <a16:creationId xmlns:a16="http://schemas.microsoft.com/office/drawing/2014/main" id="{74F2B5E5-57DC-8DA4-85D9-A73C686E8736}"/>
                  </a:ext>
                </a:extLst>
              </p:cNvPr>
              <p:cNvCxnSpPr>
                <a:cxnSpLocks/>
              </p:cNvCxnSpPr>
              <p:nvPr/>
            </p:nvCxnSpPr>
            <p:spPr>
              <a:xfrm>
                <a:off x="4489632" y="2124421"/>
                <a:ext cx="1667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825692E-C128-DC1C-1733-428177F44F54}"/>
                  </a:ext>
                </a:extLst>
              </p:cNvPr>
              <p:cNvCxnSpPr>
                <a:cxnSpLocks/>
              </p:cNvCxnSpPr>
              <p:nvPr/>
            </p:nvCxnSpPr>
            <p:spPr>
              <a:xfrm>
                <a:off x="4489635" y="1946971"/>
                <a:ext cx="166725"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69" name="グループ化 68">
            <a:extLst>
              <a:ext uri="{FF2B5EF4-FFF2-40B4-BE49-F238E27FC236}">
                <a16:creationId xmlns:a16="http://schemas.microsoft.com/office/drawing/2014/main" id="{D6AEACEA-B5EE-50B8-810F-D6D6A6301A00}"/>
              </a:ext>
            </a:extLst>
          </p:cNvPr>
          <p:cNvGrpSpPr/>
          <p:nvPr/>
        </p:nvGrpSpPr>
        <p:grpSpPr>
          <a:xfrm>
            <a:off x="1358404" y="4521528"/>
            <a:ext cx="274124" cy="1048880"/>
            <a:chOff x="913328" y="2697444"/>
            <a:chExt cx="338542" cy="1700900"/>
          </a:xfrm>
        </p:grpSpPr>
        <p:cxnSp>
          <p:nvCxnSpPr>
            <p:cNvPr id="78" name="直線コネクタ 77">
              <a:extLst>
                <a:ext uri="{FF2B5EF4-FFF2-40B4-BE49-F238E27FC236}">
                  <a16:creationId xmlns:a16="http://schemas.microsoft.com/office/drawing/2014/main" id="{5263F4CD-AEC2-B53C-5055-9B15FA89DF64}"/>
                </a:ext>
              </a:extLst>
            </p:cNvPr>
            <p:cNvCxnSpPr>
              <a:cxnSpLocks/>
            </p:cNvCxnSpPr>
            <p:nvPr/>
          </p:nvCxnSpPr>
          <p:spPr>
            <a:xfrm>
              <a:off x="913328" y="3724268"/>
              <a:ext cx="333449" cy="0"/>
            </a:xfrm>
            <a:prstGeom prst="line">
              <a:avLst/>
            </a:prstGeom>
            <a:ln w="635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9AECB06-3030-DA07-7B01-2A7E5C61FE56}"/>
                </a:ext>
              </a:extLst>
            </p:cNvPr>
            <p:cNvCxnSpPr>
              <a:cxnSpLocks/>
            </p:cNvCxnSpPr>
            <p:nvPr/>
          </p:nvCxnSpPr>
          <p:spPr>
            <a:xfrm>
              <a:off x="918421" y="3037625"/>
              <a:ext cx="333449" cy="0"/>
            </a:xfrm>
            <a:prstGeom prst="line">
              <a:avLst/>
            </a:prstGeom>
            <a:ln w="635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7019A44-68A1-64B7-6031-29456616CCC3}"/>
                </a:ext>
              </a:extLst>
            </p:cNvPr>
            <p:cNvCxnSpPr>
              <a:cxnSpLocks/>
            </p:cNvCxnSpPr>
            <p:nvPr/>
          </p:nvCxnSpPr>
          <p:spPr>
            <a:xfrm>
              <a:off x="918421" y="3377806"/>
              <a:ext cx="333449" cy="0"/>
            </a:xfrm>
            <a:prstGeom prst="line">
              <a:avLst/>
            </a:prstGeom>
            <a:ln w="63500">
              <a:solidFill>
                <a:srgbClr val="FFE972"/>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7A81B6DE-36C9-53DE-FC49-2278DEDE3CC3}"/>
                </a:ext>
              </a:extLst>
            </p:cNvPr>
            <p:cNvCxnSpPr>
              <a:cxnSpLocks/>
            </p:cNvCxnSpPr>
            <p:nvPr/>
          </p:nvCxnSpPr>
          <p:spPr>
            <a:xfrm>
              <a:off x="918421" y="4071697"/>
              <a:ext cx="333449" cy="0"/>
            </a:xfrm>
            <a:prstGeom prst="line">
              <a:avLst/>
            </a:prstGeom>
            <a:ln w="635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A4B4B3C-DCC9-801A-BA1D-BD6B648C85C2}"/>
                </a:ext>
              </a:extLst>
            </p:cNvPr>
            <p:cNvCxnSpPr>
              <a:cxnSpLocks/>
            </p:cNvCxnSpPr>
            <p:nvPr/>
          </p:nvCxnSpPr>
          <p:spPr>
            <a:xfrm>
              <a:off x="918421" y="4398344"/>
              <a:ext cx="333449"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42E8C9B-9AA3-593D-D655-2B7E9262DFD8}"/>
                </a:ext>
              </a:extLst>
            </p:cNvPr>
            <p:cNvCxnSpPr>
              <a:cxnSpLocks/>
            </p:cNvCxnSpPr>
            <p:nvPr/>
          </p:nvCxnSpPr>
          <p:spPr>
            <a:xfrm>
              <a:off x="918421" y="2697444"/>
              <a:ext cx="3334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5" name="正方形/長方形 94">
            <a:extLst>
              <a:ext uri="{FF2B5EF4-FFF2-40B4-BE49-F238E27FC236}">
                <a16:creationId xmlns:a16="http://schemas.microsoft.com/office/drawing/2014/main" id="{4FFD8B59-72FE-3777-00EF-018FCE30631D}"/>
              </a:ext>
            </a:extLst>
          </p:cNvPr>
          <p:cNvSpPr/>
          <p:nvPr/>
        </p:nvSpPr>
        <p:spPr>
          <a:xfrm>
            <a:off x="1310988" y="2966052"/>
            <a:ext cx="1556420" cy="60612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2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破線は最低運行頻度での運行を示す</a:t>
            </a:r>
            <a:endParaRPr lang="ja-JP" altLang="en-US"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55" name="正方形/長方形 54">
            <a:extLst>
              <a:ext uri="{FF2B5EF4-FFF2-40B4-BE49-F238E27FC236}">
                <a16:creationId xmlns:a16="http://schemas.microsoft.com/office/drawing/2014/main" id="{080637A6-9B44-8966-EC13-DA120E066682}"/>
              </a:ext>
            </a:extLst>
          </p:cNvPr>
          <p:cNvSpPr/>
          <p:nvPr/>
        </p:nvSpPr>
        <p:spPr>
          <a:xfrm>
            <a:off x="2951125" y="2030423"/>
            <a:ext cx="3805727" cy="344704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2" name="正方形/長方形 81">
            <a:extLst>
              <a:ext uri="{FF2B5EF4-FFF2-40B4-BE49-F238E27FC236}">
                <a16:creationId xmlns:a16="http://schemas.microsoft.com/office/drawing/2014/main" id="{DFA992FF-494A-BCA6-8A4B-655BB4F81890}"/>
              </a:ext>
            </a:extLst>
          </p:cNvPr>
          <p:cNvSpPr>
            <a:spLocks noChangeAspect="1"/>
          </p:cNvSpPr>
          <p:nvPr/>
        </p:nvSpPr>
        <p:spPr>
          <a:xfrm>
            <a:off x="3712016" y="5135660"/>
            <a:ext cx="189000" cy="189000"/>
          </a:xfrm>
          <a:prstGeom prst="rect">
            <a:avLst/>
          </a:prstGeom>
          <a:solidFill>
            <a:srgbClr val="5B9B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3819AE89-4B2E-E2CE-4600-A77EE86710DC}"/>
              </a:ext>
            </a:extLst>
          </p:cNvPr>
          <p:cNvSpPr>
            <a:spLocks noChangeAspect="1"/>
          </p:cNvSpPr>
          <p:nvPr/>
        </p:nvSpPr>
        <p:spPr>
          <a:xfrm>
            <a:off x="3712016" y="5496113"/>
            <a:ext cx="189000" cy="18900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1" name="グループ化 40">
            <a:extLst>
              <a:ext uri="{FF2B5EF4-FFF2-40B4-BE49-F238E27FC236}">
                <a16:creationId xmlns:a16="http://schemas.microsoft.com/office/drawing/2014/main" id="{462BEB7A-3408-C8EF-8AB4-79E51E6CAF57}"/>
              </a:ext>
            </a:extLst>
          </p:cNvPr>
          <p:cNvGrpSpPr/>
          <p:nvPr/>
        </p:nvGrpSpPr>
        <p:grpSpPr>
          <a:xfrm>
            <a:off x="5367232" y="1774101"/>
            <a:ext cx="3114167" cy="675104"/>
            <a:chOff x="2585717" y="510803"/>
            <a:chExt cx="1826696" cy="396000"/>
          </a:xfrm>
        </p:grpSpPr>
        <p:grpSp>
          <p:nvGrpSpPr>
            <p:cNvPr id="42" name="グループ化 41">
              <a:extLst>
                <a:ext uri="{FF2B5EF4-FFF2-40B4-BE49-F238E27FC236}">
                  <a16:creationId xmlns:a16="http://schemas.microsoft.com/office/drawing/2014/main" id="{EAF897C7-4E80-6D65-1155-D2E9F003EDBD}"/>
                </a:ext>
              </a:extLst>
            </p:cNvPr>
            <p:cNvGrpSpPr>
              <a:grpSpLocks noChangeAspect="1"/>
            </p:cNvGrpSpPr>
            <p:nvPr/>
          </p:nvGrpSpPr>
          <p:grpSpPr>
            <a:xfrm>
              <a:off x="2585717" y="510803"/>
              <a:ext cx="167957" cy="396000"/>
              <a:chOff x="6938558" y="1046354"/>
              <a:chExt cx="298839" cy="704587"/>
            </a:xfrm>
          </p:grpSpPr>
          <p:grpSp>
            <p:nvGrpSpPr>
              <p:cNvPr id="195" name="グループ化 194">
                <a:extLst>
                  <a:ext uri="{FF2B5EF4-FFF2-40B4-BE49-F238E27FC236}">
                    <a16:creationId xmlns:a16="http://schemas.microsoft.com/office/drawing/2014/main" id="{F584BA6D-EC31-5E7E-2953-DEF17CC94792}"/>
                  </a:ext>
                </a:extLst>
              </p:cNvPr>
              <p:cNvGrpSpPr/>
              <p:nvPr/>
            </p:nvGrpSpPr>
            <p:grpSpPr>
              <a:xfrm>
                <a:off x="6955769" y="1046354"/>
                <a:ext cx="281628" cy="646461"/>
                <a:chOff x="6955769" y="1046354"/>
                <a:chExt cx="281628" cy="646461"/>
              </a:xfrm>
            </p:grpSpPr>
            <p:grpSp>
              <p:nvGrpSpPr>
                <p:cNvPr id="197" name="グループ化 196">
                  <a:extLst>
                    <a:ext uri="{FF2B5EF4-FFF2-40B4-BE49-F238E27FC236}">
                      <a16:creationId xmlns:a16="http://schemas.microsoft.com/office/drawing/2014/main" id="{4B380C44-6945-75B2-2568-8E4BCBBD85A2}"/>
                    </a:ext>
                  </a:extLst>
                </p:cNvPr>
                <p:cNvGrpSpPr/>
                <p:nvPr/>
              </p:nvGrpSpPr>
              <p:grpSpPr>
                <a:xfrm>
                  <a:off x="6955769" y="1046354"/>
                  <a:ext cx="281628" cy="606592"/>
                  <a:chOff x="1546420" y="2363733"/>
                  <a:chExt cx="281628" cy="606592"/>
                </a:xfrm>
                <a:solidFill>
                  <a:schemeClr val="bg1">
                    <a:lumMod val="85000"/>
                  </a:schemeClr>
                </a:solidFill>
              </p:grpSpPr>
              <p:cxnSp>
                <p:nvCxnSpPr>
                  <p:cNvPr id="199" name="直線コネクタ 198">
                    <a:extLst>
                      <a:ext uri="{FF2B5EF4-FFF2-40B4-BE49-F238E27FC236}">
                        <a16:creationId xmlns:a16="http://schemas.microsoft.com/office/drawing/2014/main" id="{517ACAD9-6DE4-3649-5C58-19E6B1734EE0}"/>
                      </a:ext>
                    </a:extLst>
                  </p:cNvPr>
                  <p:cNvCxnSpPr>
                    <a:cxnSpLocks/>
                  </p:cNvCxnSpPr>
                  <p:nvPr/>
                </p:nvCxnSpPr>
                <p:spPr>
                  <a:xfrm>
                    <a:off x="1586490" y="2823906"/>
                    <a:ext cx="0" cy="146419"/>
                  </a:xfrm>
                  <a:prstGeom prst="line">
                    <a:avLst/>
                  </a:prstGeom>
                  <a:grpFill/>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8AB77BD-9990-B40B-1900-5CD1B655C1F3}"/>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985ED759-9875-C7B8-141C-EF100A15B79E}"/>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EFD411C3-A132-F716-4360-B2664DF63AC2}"/>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A83EF265-4F34-FB4B-CA27-094E7CF02978}"/>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04" name="グループ化 203">
                    <a:extLst>
                      <a:ext uri="{FF2B5EF4-FFF2-40B4-BE49-F238E27FC236}">
                        <a16:creationId xmlns:a16="http://schemas.microsoft.com/office/drawing/2014/main" id="{8E64F5FA-0E4F-BCE2-9EED-7643F19BBACC}"/>
                      </a:ext>
                    </a:extLst>
                  </p:cNvPr>
                  <p:cNvGrpSpPr>
                    <a:grpSpLocks noChangeAspect="1"/>
                  </p:cNvGrpSpPr>
                  <p:nvPr/>
                </p:nvGrpSpPr>
                <p:grpSpPr>
                  <a:xfrm>
                    <a:off x="1546420" y="2363733"/>
                    <a:ext cx="281628" cy="573840"/>
                    <a:chOff x="2802466" y="1449885"/>
                    <a:chExt cx="1404885" cy="2862576"/>
                  </a:xfrm>
                  <a:grpFill/>
                </p:grpSpPr>
                <p:cxnSp>
                  <p:nvCxnSpPr>
                    <p:cNvPr id="205" name="直線コネクタ 204">
                      <a:extLst>
                        <a:ext uri="{FF2B5EF4-FFF2-40B4-BE49-F238E27FC236}">
                          <a16:creationId xmlns:a16="http://schemas.microsoft.com/office/drawing/2014/main" id="{A6A06C55-0830-ED09-B82F-B53003C74EF8}"/>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C05E3460-14C3-5D1B-2E99-F42CA41120FE}"/>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8A56BD9-FBE1-788F-3A01-327D60701FC7}"/>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C8189892-151D-2351-12AD-195981BB8441}"/>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3EC8A03C-36D5-3576-06FF-3A73518080F0}"/>
                        </a:ext>
                      </a:extLst>
                    </p:cNvPr>
                    <p:cNvCxnSpPr/>
                    <p:nvPr/>
                  </p:nvCxnSpPr>
                  <p:spPr>
                    <a:xfrm flipH="1" flipV="1">
                      <a:off x="2976037" y="1563098"/>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0" name="楕円 209">
                      <a:extLst>
                        <a:ext uri="{FF2B5EF4-FFF2-40B4-BE49-F238E27FC236}">
                          <a16:creationId xmlns:a16="http://schemas.microsoft.com/office/drawing/2014/main" id="{E92A79DA-BE07-FEC9-7730-D33872B0A905}"/>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1" name="楕円 210">
                      <a:extLst>
                        <a:ext uri="{FF2B5EF4-FFF2-40B4-BE49-F238E27FC236}">
                          <a16:creationId xmlns:a16="http://schemas.microsoft.com/office/drawing/2014/main" id="{F19F1B9D-B6B9-18F9-EE09-A973A3355F2E}"/>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2" name="楕円 211">
                      <a:extLst>
                        <a:ext uri="{FF2B5EF4-FFF2-40B4-BE49-F238E27FC236}">
                          <a16:creationId xmlns:a16="http://schemas.microsoft.com/office/drawing/2014/main" id="{8F34177E-232A-362B-048D-8FE893A62506}"/>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3" name="楕円 212">
                      <a:extLst>
                        <a:ext uri="{FF2B5EF4-FFF2-40B4-BE49-F238E27FC236}">
                          <a16:creationId xmlns:a16="http://schemas.microsoft.com/office/drawing/2014/main" id="{541B3711-5CFB-5CAB-E4FC-DB8FC1EC3CEF}"/>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4" name="楕円 213">
                      <a:extLst>
                        <a:ext uri="{FF2B5EF4-FFF2-40B4-BE49-F238E27FC236}">
                          <a16:creationId xmlns:a16="http://schemas.microsoft.com/office/drawing/2014/main" id="{AA701C5B-B43C-2366-0506-74D1A2974BD5}"/>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5" name="楕円 214">
                      <a:extLst>
                        <a:ext uri="{FF2B5EF4-FFF2-40B4-BE49-F238E27FC236}">
                          <a16:creationId xmlns:a16="http://schemas.microsoft.com/office/drawing/2014/main" id="{9E468F24-7B26-2DA0-6CE6-9F7773FE5951}"/>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98" name="直線コネクタ 197">
                  <a:extLst>
                    <a:ext uri="{FF2B5EF4-FFF2-40B4-BE49-F238E27FC236}">
                      <a16:creationId xmlns:a16="http://schemas.microsoft.com/office/drawing/2014/main" id="{6DE5EE19-5851-2933-2939-25A32F69BEB0}"/>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6" name="ひし形 195">
                <a:extLst>
                  <a:ext uri="{FF2B5EF4-FFF2-40B4-BE49-F238E27FC236}">
                    <a16:creationId xmlns:a16="http://schemas.microsoft.com/office/drawing/2014/main" id="{167BE18E-5FB7-F348-D473-C9030B5DDEB5}"/>
                  </a:ext>
                </a:extLst>
              </p:cNvPr>
              <p:cNvSpPr>
                <a:spLocks noChangeAspect="1"/>
              </p:cNvSpPr>
              <p:nvPr/>
            </p:nvSpPr>
            <p:spPr>
              <a:xfrm>
                <a:off x="6938558" y="1635723"/>
                <a:ext cx="115218" cy="115218"/>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4" name="グループ化 43">
              <a:extLst>
                <a:ext uri="{FF2B5EF4-FFF2-40B4-BE49-F238E27FC236}">
                  <a16:creationId xmlns:a16="http://schemas.microsoft.com/office/drawing/2014/main" id="{8E3D460E-F0B7-CC83-AAF0-4B771719B703}"/>
                </a:ext>
              </a:extLst>
            </p:cNvPr>
            <p:cNvGrpSpPr>
              <a:grpSpLocks noChangeAspect="1"/>
            </p:cNvGrpSpPr>
            <p:nvPr/>
          </p:nvGrpSpPr>
          <p:grpSpPr>
            <a:xfrm>
              <a:off x="2917465" y="510803"/>
              <a:ext cx="167957" cy="396000"/>
              <a:chOff x="6938558" y="1046354"/>
              <a:chExt cx="298839" cy="704587"/>
            </a:xfrm>
          </p:grpSpPr>
          <p:grpSp>
            <p:nvGrpSpPr>
              <p:cNvPr id="174" name="グループ化 173">
                <a:extLst>
                  <a:ext uri="{FF2B5EF4-FFF2-40B4-BE49-F238E27FC236}">
                    <a16:creationId xmlns:a16="http://schemas.microsoft.com/office/drawing/2014/main" id="{D53AA9B6-3BEB-A9B5-E21F-F2192706F05B}"/>
                  </a:ext>
                </a:extLst>
              </p:cNvPr>
              <p:cNvGrpSpPr/>
              <p:nvPr/>
            </p:nvGrpSpPr>
            <p:grpSpPr>
              <a:xfrm>
                <a:off x="6955769" y="1046354"/>
                <a:ext cx="281628" cy="646461"/>
                <a:chOff x="6955769" y="1046354"/>
                <a:chExt cx="281628" cy="646461"/>
              </a:xfrm>
            </p:grpSpPr>
            <p:grpSp>
              <p:nvGrpSpPr>
                <p:cNvPr id="176" name="グループ化 175">
                  <a:extLst>
                    <a:ext uri="{FF2B5EF4-FFF2-40B4-BE49-F238E27FC236}">
                      <a16:creationId xmlns:a16="http://schemas.microsoft.com/office/drawing/2014/main" id="{860AEEC3-336E-0F51-B183-21947D18BFE3}"/>
                    </a:ext>
                  </a:extLst>
                </p:cNvPr>
                <p:cNvGrpSpPr/>
                <p:nvPr/>
              </p:nvGrpSpPr>
              <p:grpSpPr>
                <a:xfrm>
                  <a:off x="6955769" y="1046354"/>
                  <a:ext cx="281628" cy="606592"/>
                  <a:chOff x="1546420" y="2363733"/>
                  <a:chExt cx="281628" cy="606592"/>
                </a:xfrm>
                <a:solidFill>
                  <a:schemeClr val="bg1">
                    <a:lumMod val="85000"/>
                  </a:schemeClr>
                </a:solidFill>
              </p:grpSpPr>
              <p:cxnSp>
                <p:nvCxnSpPr>
                  <p:cNvPr id="178" name="直線コネクタ 177">
                    <a:extLst>
                      <a:ext uri="{FF2B5EF4-FFF2-40B4-BE49-F238E27FC236}">
                        <a16:creationId xmlns:a16="http://schemas.microsoft.com/office/drawing/2014/main" id="{AE5590BC-5924-36C9-EB23-8B0655A3EFFC}"/>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42F487CC-08D4-3A80-380D-D38D291E6B10}"/>
                      </a:ext>
                    </a:extLst>
                  </p:cNvPr>
                  <p:cNvCxnSpPr>
                    <a:cxnSpLocks/>
                  </p:cNvCxnSpPr>
                  <p:nvPr/>
                </p:nvCxnSpPr>
                <p:spPr>
                  <a:xfrm>
                    <a:off x="1587662" y="2623233"/>
                    <a:ext cx="0" cy="146419"/>
                  </a:xfrm>
                  <a:prstGeom prst="line">
                    <a:avLst/>
                  </a:prstGeom>
                  <a:grp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7E9F22DA-D87D-1B4B-CFFD-899C9CE3BF4B}"/>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1149F77F-ADFF-75F8-38AE-F672F563C686}"/>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761F75E-2BE7-73B2-A20B-3ADF4BD35C52}"/>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3" name="グループ化 182">
                    <a:extLst>
                      <a:ext uri="{FF2B5EF4-FFF2-40B4-BE49-F238E27FC236}">
                        <a16:creationId xmlns:a16="http://schemas.microsoft.com/office/drawing/2014/main" id="{2A65A32B-446F-4BDD-C336-01880769E197}"/>
                      </a:ext>
                    </a:extLst>
                  </p:cNvPr>
                  <p:cNvGrpSpPr>
                    <a:grpSpLocks noChangeAspect="1"/>
                  </p:cNvGrpSpPr>
                  <p:nvPr/>
                </p:nvGrpSpPr>
                <p:grpSpPr>
                  <a:xfrm>
                    <a:off x="1546420" y="2363733"/>
                    <a:ext cx="281628" cy="573840"/>
                    <a:chOff x="2802466" y="1449885"/>
                    <a:chExt cx="1404885" cy="2862576"/>
                  </a:xfrm>
                  <a:grpFill/>
                </p:grpSpPr>
                <p:cxnSp>
                  <p:nvCxnSpPr>
                    <p:cNvPr id="184" name="直線コネクタ 183">
                      <a:extLst>
                        <a:ext uri="{FF2B5EF4-FFF2-40B4-BE49-F238E27FC236}">
                          <a16:creationId xmlns:a16="http://schemas.microsoft.com/office/drawing/2014/main" id="{3F487EA4-3CBF-3E93-DB26-6025CFABD013}"/>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0E13B140-5E49-FDA3-63CE-D94C692D8930}"/>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041BA492-1C4D-75B5-AE3F-EB4BFCC36C6F}"/>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87B2841F-7727-873E-952F-A1DB1FCB1F00}"/>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7D44B214-3F9A-2356-4834-ECA4FB305FDA}"/>
                        </a:ext>
                      </a:extLst>
                    </p:cNvPr>
                    <p:cNvCxnSpPr/>
                    <p:nvPr/>
                  </p:nvCxnSpPr>
                  <p:spPr>
                    <a:xfrm flipH="1" flipV="1">
                      <a:off x="2976039" y="1563098"/>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9" name="楕円 188">
                      <a:extLst>
                        <a:ext uri="{FF2B5EF4-FFF2-40B4-BE49-F238E27FC236}">
                          <a16:creationId xmlns:a16="http://schemas.microsoft.com/office/drawing/2014/main" id="{64FFBB34-BD11-B680-F9EC-E25ACA199CA4}"/>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0" name="楕円 189">
                      <a:extLst>
                        <a:ext uri="{FF2B5EF4-FFF2-40B4-BE49-F238E27FC236}">
                          <a16:creationId xmlns:a16="http://schemas.microsoft.com/office/drawing/2014/main" id="{48E08DCF-0270-FC24-F023-FE3946AB4531}"/>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1" name="楕円 190">
                      <a:extLst>
                        <a:ext uri="{FF2B5EF4-FFF2-40B4-BE49-F238E27FC236}">
                          <a16:creationId xmlns:a16="http://schemas.microsoft.com/office/drawing/2014/main" id="{8CC30F76-316F-2BDD-1418-286CF3EFEA9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2" name="楕円 191">
                      <a:extLst>
                        <a:ext uri="{FF2B5EF4-FFF2-40B4-BE49-F238E27FC236}">
                          <a16:creationId xmlns:a16="http://schemas.microsoft.com/office/drawing/2014/main" id="{8A108313-3A21-926C-A008-F3307D93C04A}"/>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3" name="楕円 192">
                      <a:extLst>
                        <a:ext uri="{FF2B5EF4-FFF2-40B4-BE49-F238E27FC236}">
                          <a16:creationId xmlns:a16="http://schemas.microsoft.com/office/drawing/2014/main" id="{28DDAAAC-8334-1325-270E-377C7ACDCB10}"/>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4" name="楕円 193">
                      <a:extLst>
                        <a:ext uri="{FF2B5EF4-FFF2-40B4-BE49-F238E27FC236}">
                          <a16:creationId xmlns:a16="http://schemas.microsoft.com/office/drawing/2014/main" id="{9E3082E8-A80D-AA01-550C-CE6A12E803C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77" name="直線コネクタ 176">
                  <a:extLst>
                    <a:ext uri="{FF2B5EF4-FFF2-40B4-BE49-F238E27FC236}">
                      <a16:creationId xmlns:a16="http://schemas.microsoft.com/office/drawing/2014/main" id="{36FB55EE-F199-6D41-A8C2-06F1A630395F}"/>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5" name="ひし形 174">
                <a:extLst>
                  <a:ext uri="{FF2B5EF4-FFF2-40B4-BE49-F238E27FC236}">
                    <a16:creationId xmlns:a16="http://schemas.microsoft.com/office/drawing/2014/main" id="{332081FF-D44B-0412-0A36-17BA40004A69}"/>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5" name="グループ化 44">
              <a:extLst>
                <a:ext uri="{FF2B5EF4-FFF2-40B4-BE49-F238E27FC236}">
                  <a16:creationId xmlns:a16="http://schemas.microsoft.com/office/drawing/2014/main" id="{F5EAC77F-2CF6-6622-4FC2-FA0D4B23FF22}"/>
                </a:ext>
              </a:extLst>
            </p:cNvPr>
            <p:cNvGrpSpPr>
              <a:grpSpLocks noChangeAspect="1"/>
            </p:cNvGrpSpPr>
            <p:nvPr/>
          </p:nvGrpSpPr>
          <p:grpSpPr>
            <a:xfrm>
              <a:off x="3249213" y="510803"/>
              <a:ext cx="167957" cy="396000"/>
              <a:chOff x="7977178" y="1053822"/>
              <a:chExt cx="298839" cy="704587"/>
            </a:xfrm>
          </p:grpSpPr>
          <p:grpSp>
            <p:nvGrpSpPr>
              <p:cNvPr id="151" name="グループ化 150">
                <a:extLst>
                  <a:ext uri="{FF2B5EF4-FFF2-40B4-BE49-F238E27FC236}">
                    <a16:creationId xmlns:a16="http://schemas.microsoft.com/office/drawing/2014/main" id="{ECDD7FFD-5D11-F4BD-6346-D84F18543AAC}"/>
                  </a:ext>
                </a:extLst>
              </p:cNvPr>
              <p:cNvGrpSpPr/>
              <p:nvPr/>
            </p:nvGrpSpPr>
            <p:grpSpPr>
              <a:xfrm>
                <a:off x="7977178" y="1053822"/>
                <a:ext cx="298839" cy="704587"/>
                <a:chOff x="6938558" y="1046354"/>
                <a:chExt cx="298839" cy="704587"/>
              </a:xfrm>
            </p:grpSpPr>
            <p:grpSp>
              <p:nvGrpSpPr>
                <p:cNvPr id="154" name="グループ化 153">
                  <a:extLst>
                    <a:ext uri="{FF2B5EF4-FFF2-40B4-BE49-F238E27FC236}">
                      <a16:creationId xmlns:a16="http://schemas.microsoft.com/office/drawing/2014/main" id="{5BFB98FD-511B-EB58-5718-4071A6EB1FAD}"/>
                    </a:ext>
                  </a:extLst>
                </p:cNvPr>
                <p:cNvGrpSpPr/>
                <p:nvPr/>
              </p:nvGrpSpPr>
              <p:grpSpPr>
                <a:xfrm>
                  <a:off x="6955769" y="1046354"/>
                  <a:ext cx="281628" cy="646461"/>
                  <a:chOff x="6955769" y="1046354"/>
                  <a:chExt cx="281628" cy="646461"/>
                </a:xfrm>
              </p:grpSpPr>
              <p:grpSp>
                <p:nvGrpSpPr>
                  <p:cNvPr id="156" name="グループ化 155">
                    <a:extLst>
                      <a:ext uri="{FF2B5EF4-FFF2-40B4-BE49-F238E27FC236}">
                        <a16:creationId xmlns:a16="http://schemas.microsoft.com/office/drawing/2014/main" id="{0459D243-ED9F-3197-887E-56D5094D0302}"/>
                      </a:ext>
                    </a:extLst>
                  </p:cNvPr>
                  <p:cNvGrpSpPr/>
                  <p:nvPr/>
                </p:nvGrpSpPr>
                <p:grpSpPr>
                  <a:xfrm>
                    <a:off x="6955769" y="1046354"/>
                    <a:ext cx="281628" cy="606592"/>
                    <a:chOff x="1546420" y="2363733"/>
                    <a:chExt cx="281628" cy="606592"/>
                  </a:xfrm>
                  <a:solidFill>
                    <a:schemeClr val="bg1">
                      <a:lumMod val="85000"/>
                    </a:schemeClr>
                  </a:solidFill>
                </p:grpSpPr>
                <p:cxnSp>
                  <p:nvCxnSpPr>
                    <p:cNvPr id="158" name="直線コネクタ 157">
                      <a:extLst>
                        <a:ext uri="{FF2B5EF4-FFF2-40B4-BE49-F238E27FC236}">
                          <a16:creationId xmlns:a16="http://schemas.microsoft.com/office/drawing/2014/main" id="{9FF3A2DF-D5BC-11C1-86C3-4F0884E56DD3}"/>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7E6EAA1C-1E71-5CFE-563E-094BD3F6EFEE}"/>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69FEF6F5-353D-1CD5-32B3-8D58642A08BC}"/>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FBFA8295-FD55-1E1B-A898-5B2FBAF169BF}"/>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3" name="グループ化 162">
                      <a:extLst>
                        <a:ext uri="{FF2B5EF4-FFF2-40B4-BE49-F238E27FC236}">
                          <a16:creationId xmlns:a16="http://schemas.microsoft.com/office/drawing/2014/main" id="{7160E0D9-5673-BEB9-C329-6F5414D5F127}"/>
                        </a:ext>
                      </a:extLst>
                    </p:cNvPr>
                    <p:cNvGrpSpPr>
                      <a:grpSpLocks noChangeAspect="1"/>
                    </p:cNvGrpSpPr>
                    <p:nvPr/>
                  </p:nvGrpSpPr>
                  <p:grpSpPr>
                    <a:xfrm>
                      <a:off x="1546420" y="2363733"/>
                      <a:ext cx="281628" cy="573840"/>
                      <a:chOff x="2802466" y="1449885"/>
                      <a:chExt cx="1404885" cy="2862576"/>
                    </a:xfrm>
                    <a:grpFill/>
                  </p:grpSpPr>
                  <p:cxnSp>
                    <p:nvCxnSpPr>
                      <p:cNvPr id="164" name="直線コネクタ 163">
                        <a:extLst>
                          <a:ext uri="{FF2B5EF4-FFF2-40B4-BE49-F238E27FC236}">
                            <a16:creationId xmlns:a16="http://schemas.microsoft.com/office/drawing/2014/main" id="{F4854192-E92E-C414-82A5-08033C393445}"/>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5A250E2D-E99F-E6B6-4506-3BFB80419E97}"/>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73A736C2-2701-A052-5F59-CD479695A6E2}"/>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424A1F79-6566-C753-8938-6BBA92CA74C5}"/>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8" name="楕円 167">
                        <a:extLst>
                          <a:ext uri="{FF2B5EF4-FFF2-40B4-BE49-F238E27FC236}">
                            <a16:creationId xmlns:a16="http://schemas.microsoft.com/office/drawing/2014/main" id="{971AED11-A578-FE72-CA18-D27B6FA19049}"/>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69" name="楕円 168">
                        <a:extLst>
                          <a:ext uri="{FF2B5EF4-FFF2-40B4-BE49-F238E27FC236}">
                            <a16:creationId xmlns:a16="http://schemas.microsoft.com/office/drawing/2014/main" id="{D49B1313-0619-4C0B-23BB-14AC918908C0}"/>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0" name="楕円 169">
                        <a:extLst>
                          <a:ext uri="{FF2B5EF4-FFF2-40B4-BE49-F238E27FC236}">
                            <a16:creationId xmlns:a16="http://schemas.microsoft.com/office/drawing/2014/main" id="{2A60EB15-689C-6A8F-3321-070E631072F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1" name="楕円 170">
                        <a:extLst>
                          <a:ext uri="{FF2B5EF4-FFF2-40B4-BE49-F238E27FC236}">
                            <a16:creationId xmlns:a16="http://schemas.microsoft.com/office/drawing/2014/main" id="{D5536808-D223-C084-F06F-A36B212760EE}"/>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2" name="楕円 171">
                        <a:extLst>
                          <a:ext uri="{FF2B5EF4-FFF2-40B4-BE49-F238E27FC236}">
                            <a16:creationId xmlns:a16="http://schemas.microsoft.com/office/drawing/2014/main" id="{AEFCB7F0-2E15-64FA-0F22-6BD3E7C8FB63}"/>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3" name="楕円 172">
                        <a:extLst>
                          <a:ext uri="{FF2B5EF4-FFF2-40B4-BE49-F238E27FC236}">
                            <a16:creationId xmlns:a16="http://schemas.microsoft.com/office/drawing/2014/main" id="{EF17C618-74FC-1F87-E22C-F695B4322A7E}"/>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57" name="直線コネクタ 156">
                    <a:extLst>
                      <a:ext uri="{FF2B5EF4-FFF2-40B4-BE49-F238E27FC236}">
                        <a16:creationId xmlns:a16="http://schemas.microsoft.com/office/drawing/2014/main" id="{13252881-49AA-6F4B-1921-5E151B74D6CC}"/>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5" name="ひし形 154">
                  <a:extLst>
                    <a:ext uri="{FF2B5EF4-FFF2-40B4-BE49-F238E27FC236}">
                      <a16:creationId xmlns:a16="http://schemas.microsoft.com/office/drawing/2014/main" id="{E8152C7D-EF76-CEA5-172F-3B3C5319AFA3}"/>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52" name="直線コネクタ 151">
                <a:extLst>
                  <a:ext uri="{FF2B5EF4-FFF2-40B4-BE49-F238E27FC236}">
                    <a16:creationId xmlns:a16="http://schemas.microsoft.com/office/drawing/2014/main" id="{88390F42-8E18-6D36-3B31-088D7609AE9D}"/>
                  </a:ext>
                </a:extLst>
              </p:cNvPr>
              <p:cNvCxnSpPr>
                <a:cxnSpLocks/>
              </p:cNvCxnSpPr>
              <p:nvPr/>
            </p:nvCxnSpPr>
            <p:spPr>
              <a:xfrm>
                <a:off x="8035631" y="1067547"/>
                <a:ext cx="0" cy="21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FC68985B-5D6C-D83C-B62E-2D31955358E7}"/>
                  </a:ext>
                </a:extLst>
              </p:cNvPr>
              <p:cNvCxnSpPr/>
              <p:nvPr/>
            </p:nvCxnSpPr>
            <p:spPr>
              <a:xfrm flipH="1" flipV="1">
                <a:off x="8029184" y="1073977"/>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35BFCA95-B2E7-64A9-7D53-281E3C6A65CD}"/>
                </a:ext>
              </a:extLst>
            </p:cNvPr>
            <p:cNvGrpSpPr>
              <a:grpSpLocks noChangeAspect="1"/>
            </p:cNvGrpSpPr>
            <p:nvPr/>
          </p:nvGrpSpPr>
          <p:grpSpPr>
            <a:xfrm>
              <a:off x="3580961" y="510803"/>
              <a:ext cx="167957" cy="396000"/>
              <a:chOff x="8544640" y="1040239"/>
              <a:chExt cx="298839" cy="704587"/>
            </a:xfrm>
          </p:grpSpPr>
          <p:grpSp>
            <p:nvGrpSpPr>
              <p:cNvPr id="129" name="グループ化 128">
                <a:extLst>
                  <a:ext uri="{FF2B5EF4-FFF2-40B4-BE49-F238E27FC236}">
                    <a16:creationId xmlns:a16="http://schemas.microsoft.com/office/drawing/2014/main" id="{44B096BB-1E8B-2ACD-B1F6-C48CC4775C47}"/>
                  </a:ext>
                </a:extLst>
              </p:cNvPr>
              <p:cNvGrpSpPr/>
              <p:nvPr/>
            </p:nvGrpSpPr>
            <p:grpSpPr>
              <a:xfrm>
                <a:off x="8544640" y="1040239"/>
                <a:ext cx="298839" cy="704587"/>
                <a:chOff x="6938558" y="1046354"/>
                <a:chExt cx="298839" cy="704587"/>
              </a:xfrm>
            </p:grpSpPr>
            <p:grpSp>
              <p:nvGrpSpPr>
                <p:cNvPr id="132" name="グループ化 131">
                  <a:extLst>
                    <a:ext uri="{FF2B5EF4-FFF2-40B4-BE49-F238E27FC236}">
                      <a16:creationId xmlns:a16="http://schemas.microsoft.com/office/drawing/2014/main" id="{84C6E5F3-99B1-E7CA-A1AC-7893001BB5F1}"/>
                    </a:ext>
                  </a:extLst>
                </p:cNvPr>
                <p:cNvGrpSpPr/>
                <p:nvPr/>
              </p:nvGrpSpPr>
              <p:grpSpPr>
                <a:xfrm>
                  <a:off x="6955769" y="1046354"/>
                  <a:ext cx="281628" cy="646461"/>
                  <a:chOff x="6955769" y="1046354"/>
                  <a:chExt cx="281628" cy="646461"/>
                </a:xfrm>
              </p:grpSpPr>
              <p:grpSp>
                <p:nvGrpSpPr>
                  <p:cNvPr id="134" name="グループ化 133">
                    <a:extLst>
                      <a:ext uri="{FF2B5EF4-FFF2-40B4-BE49-F238E27FC236}">
                        <a16:creationId xmlns:a16="http://schemas.microsoft.com/office/drawing/2014/main" id="{74D24D21-C74C-2FA7-4D42-B2EA93DBC163}"/>
                      </a:ext>
                    </a:extLst>
                  </p:cNvPr>
                  <p:cNvGrpSpPr/>
                  <p:nvPr/>
                </p:nvGrpSpPr>
                <p:grpSpPr>
                  <a:xfrm>
                    <a:off x="6955769" y="1046354"/>
                    <a:ext cx="281628" cy="606592"/>
                    <a:chOff x="1546420" y="2363733"/>
                    <a:chExt cx="281628" cy="606592"/>
                  </a:xfrm>
                  <a:solidFill>
                    <a:schemeClr val="bg1">
                      <a:lumMod val="85000"/>
                    </a:schemeClr>
                  </a:solidFill>
                </p:grpSpPr>
                <p:cxnSp>
                  <p:nvCxnSpPr>
                    <p:cNvPr id="136" name="直線コネクタ 135">
                      <a:extLst>
                        <a:ext uri="{FF2B5EF4-FFF2-40B4-BE49-F238E27FC236}">
                          <a16:creationId xmlns:a16="http://schemas.microsoft.com/office/drawing/2014/main" id="{D3B3869F-5434-827B-7534-15913EF67E5D}"/>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70E68F37-6A80-C7C4-0836-CB239CA71FB3}"/>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1BFED9D-3916-0859-C66A-DEE4F631037A}"/>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9" name="グループ化 138">
                      <a:extLst>
                        <a:ext uri="{FF2B5EF4-FFF2-40B4-BE49-F238E27FC236}">
                          <a16:creationId xmlns:a16="http://schemas.microsoft.com/office/drawing/2014/main" id="{0E67EC21-C0E1-195B-B428-A39852CBDCF6}"/>
                        </a:ext>
                      </a:extLst>
                    </p:cNvPr>
                    <p:cNvGrpSpPr>
                      <a:grpSpLocks noChangeAspect="1"/>
                    </p:cNvGrpSpPr>
                    <p:nvPr/>
                  </p:nvGrpSpPr>
                  <p:grpSpPr>
                    <a:xfrm>
                      <a:off x="1546420" y="2363733"/>
                      <a:ext cx="281628" cy="573840"/>
                      <a:chOff x="2802466" y="1449885"/>
                      <a:chExt cx="1404885" cy="2862576"/>
                    </a:xfrm>
                    <a:grpFill/>
                  </p:grpSpPr>
                  <p:cxnSp>
                    <p:nvCxnSpPr>
                      <p:cNvPr id="140" name="直線コネクタ 139">
                        <a:extLst>
                          <a:ext uri="{FF2B5EF4-FFF2-40B4-BE49-F238E27FC236}">
                            <a16:creationId xmlns:a16="http://schemas.microsoft.com/office/drawing/2014/main" id="{AA95139F-A2F2-BB38-354B-B7A5168D92FD}"/>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EDCE3E7-0100-399A-3F81-CBBFE5DC751C}"/>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FF752442-D872-38C6-A667-625160502477}"/>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8778EEE4-0B8C-388F-B2C8-1721E77788BB}"/>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5" name="楕円 144">
                        <a:extLst>
                          <a:ext uri="{FF2B5EF4-FFF2-40B4-BE49-F238E27FC236}">
                            <a16:creationId xmlns:a16="http://schemas.microsoft.com/office/drawing/2014/main" id="{4CE42EDE-28EF-EA5C-FED9-23D4A2DFC672}"/>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6" name="楕円 145">
                        <a:extLst>
                          <a:ext uri="{FF2B5EF4-FFF2-40B4-BE49-F238E27FC236}">
                            <a16:creationId xmlns:a16="http://schemas.microsoft.com/office/drawing/2014/main" id="{B125D058-033A-3162-04CB-7BEFB098A58C}"/>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7" name="楕円 146">
                        <a:extLst>
                          <a:ext uri="{FF2B5EF4-FFF2-40B4-BE49-F238E27FC236}">
                            <a16:creationId xmlns:a16="http://schemas.microsoft.com/office/drawing/2014/main" id="{E5C3B44B-1B3E-985F-9F14-7CF6B9BC4E1C}"/>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8" name="楕円 147">
                        <a:extLst>
                          <a:ext uri="{FF2B5EF4-FFF2-40B4-BE49-F238E27FC236}">
                            <a16:creationId xmlns:a16="http://schemas.microsoft.com/office/drawing/2014/main" id="{3F71553D-2C62-0972-601F-400588F9D2B6}"/>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9" name="楕円 148">
                        <a:extLst>
                          <a:ext uri="{FF2B5EF4-FFF2-40B4-BE49-F238E27FC236}">
                            <a16:creationId xmlns:a16="http://schemas.microsoft.com/office/drawing/2014/main" id="{FD085F31-0D46-0949-8B87-F56854858B7A}"/>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0" name="楕円 149">
                        <a:extLst>
                          <a:ext uri="{FF2B5EF4-FFF2-40B4-BE49-F238E27FC236}">
                            <a16:creationId xmlns:a16="http://schemas.microsoft.com/office/drawing/2014/main" id="{B98BDE9D-9FD2-DDCA-E710-B2E71D03764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35" name="直線コネクタ 134">
                    <a:extLst>
                      <a:ext uri="{FF2B5EF4-FFF2-40B4-BE49-F238E27FC236}">
                        <a16:creationId xmlns:a16="http://schemas.microsoft.com/office/drawing/2014/main" id="{CBE87EF1-227C-2BB8-B5B1-3D0FDE12CF75}"/>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3" name="ひし形 132">
                  <a:extLst>
                    <a:ext uri="{FF2B5EF4-FFF2-40B4-BE49-F238E27FC236}">
                      <a16:creationId xmlns:a16="http://schemas.microsoft.com/office/drawing/2014/main" id="{66DD68F4-2911-D647-289A-2857DEFD251C}"/>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30" name="直線コネクタ 129">
                <a:extLst>
                  <a:ext uri="{FF2B5EF4-FFF2-40B4-BE49-F238E27FC236}">
                    <a16:creationId xmlns:a16="http://schemas.microsoft.com/office/drawing/2014/main" id="{A69D7798-8AA2-8569-074A-E9E100018A25}"/>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4AC9751-70A5-9CB3-A7D8-F547AD6A37AF}"/>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469381E5-B797-BD72-5E80-BFF1DCC8BBCD}"/>
                </a:ext>
              </a:extLst>
            </p:cNvPr>
            <p:cNvGrpSpPr>
              <a:grpSpLocks noChangeAspect="1"/>
            </p:cNvGrpSpPr>
            <p:nvPr/>
          </p:nvGrpSpPr>
          <p:grpSpPr>
            <a:xfrm>
              <a:off x="3912709" y="510803"/>
              <a:ext cx="167957" cy="396000"/>
              <a:chOff x="9130835" y="1075949"/>
              <a:chExt cx="298839" cy="704587"/>
            </a:xfrm>
          </p:grpSpPr>
          <p:grpSp>
            <p:nvGrpSpPr>
              <p:cNvPr id="106" name="グループ化 105">
                <a:extLst>
                  <a:ext uri="{FF2B5EF4-FFF2-40B4-BE49-F238E27FC236}">
                    <a16:creationId xmlns:a16="http://schemas.microsoft.com/office/drawing/2014/main" id="{11191F91-CD11-CA50-88FA-4F45AA03D4FE}"/>
                  </a:ext>
                </a:extLst>
              </p:cNvPr>
              <p:cNvGrpSpPr/>
              <p:nvPr/>
            </p:nvGrpSpPr>
            <p:grpSpPr>
              <a:xfrm>
                <a:off x="9130835" y="1075949"/>
                <a:ext cx="298839" cy="704587"/>
                <a:chOff x="8544640" y="1040239"/>
                <a:chExt cx="298839" cy="704587"/>
              </a:xfrm>
            </p:grpSpPr>
            <p:grpSp>
              <p:nvGrpSpPr>
                <p:cNvPr id="108" name="グループ化 107">
                  <a:extLst>
                    <a:ext uri="{FF2B5EF4-FFF2-40B4-BE49-F238E27FC236}">
                      <a16:creationId xmlns:a16="http://schemas.microsoft.com/office/drawing/2014/main" id="{33B632E5-CA50-A1D6-5492-711934D939D0}"/>
                    </a:ext>
                  </a:extLst>
                </p:cNvPr>
                <p:cNvGrpSpPr/>
                <p:nvPr/>
              </p:nvGrpSpPr>
              <p:grpSpPr>
                <a:xfrm>
                  <a:off x="8544640" y="1040239"/>
                  <a:ext cx="298839" cy="704587"/>
                  <a:chOff x="6938558" y="1046354"/>
                  <a:chExt cx="298839" cy="704587"/>
                </a:xfrm>
              </p:grpSpPr>
              <p:grpSp>
                <p:nvGrpSpPr>
                  <p:cNvPr id="111" name="グループ化 110">
                    <a:extLst>
                      <a:ext uri="{FF2B5EF4-FFF2-40B4-BE49-F238E27FC236}">
                        <a16:creationId xmlns:a16="http://schemas.microsoft.com/office/drawing/2014/main" id="{DBDB186F-9B51-BA5F-C41E-562B4A7D75D1}"/>
                      </a:ext>
                    </a:extLst>
                  </p:cNvPr>
                  <p:cNvGrpSpPr/>
                  <p:nvPr/>
                </p:nvGrpSpPr>
                <p:grpSpPr>
                  <a:xfrm>
                    <a:off x="6955769" y="1046354"/>
                    <a:ext cx="281628" cy="646461"/>
                    <a:chOff x="6955769" y="1046354"/>
                    <a:chExt cx="281628" cy="646461"/>
                  </a:xfrm>
                </p:grpSpPr>
                <p:grpSp>
                  <p:nvGrpSpPr>
                    <p:cNvPr id="113" name="グループ化 112">
                      <a:extLst>
                        <a:ext uri="{FF2B5EF4-FFF2-40B4-BE49-F238E27FC236}">
                          <a16:creationId xmlns:a16="http://schemas.microsoft.com/office/drawing/2014/main" id="{793649C9-EF15-81D3-12DB-9C464C045756}"/>
                        </a:ext>
                      </a:extLst>
                    </p:cNvPr>
                    <p:cNvGrpSpPr/>
                    <p:nvPr/>
                  </p:nvGrpSpPr>
                  <p:grpSpPr>
                    <a:xfrm>
                      <a:off x="6955769" y="1046354"/>
                      <a:ext cx="281628" cy="606592"/>
                      <a:chOff x="1546420" y="2363733"/>
                      <a:chExt cx="281628" cy="606592"/>
                    </a:xfrm>
                    <a:solidFill>
                      <a:schemeClr val="bg1">
                        <a:lumMod val="85000"/>
                      </a:schemeClr>
                    </a:solidFill>
                  </p:grpSpPr>
                  <p:cxnSp>
                    <p:nvCxnSpPr>
                      <p:cNvPr id="115" name="直線コネクタ 114">
                        <a:extLst>
                          <a:ext uri="{FF2B5EF4-FFF2-40B4-BE49-F238E27FC236}">
                            <a16:creationId xmlns:a16="http://schemas.microsoft.com/office/drawing/2014/main" id="{A523DE28-3DE2-B605-20BC-430D75E53DA7}"/>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3553D7D4-E664-A9B2-F738-5272F6312CD1}"/>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8" name="グループ化 117">
                        <a:extLst>
                          <a:ext uri="{FF2B5EF4-FFF2-40B4-BE49-F238E27FC236}">
                            <a16:creationId xmlns:a16="http://schemas.microsoft.com/office/drawing/2014/main" id="{2F94D121-893D-54BE-951D-50600633AB7F}"/>
                          </a:ext>
                        </a:extLst>
                      </p:cNvPr>
                      <p:cNvGrpSpPr>
                        <a:grpSpLocks noChangeAspect="1"/>
                      </p:cNvGrpSpPr>
                      <p:nvPr/>
                    </p:nvGrpSpPr>
                    <p:grpSpPr>
                      <a:xfrm>
                        <a:off x="1546420" y="2363733"/>
                        <a:ext cx="281628" cy="573840"/>
                        <a:chOff x="2802466" y="1449885"/>
                        <a:chExt cx="1404885" cy="2862576"/>
                      </a:xfrm>
                      <a:grpFill/>
                    </p:grpSpPr>
                    <p:cxnSp>
                      <p:nvCxnSpPr>
                        <p:cNvPr id="119" name="直線コネクタ 118">
                          <a:extLst>
                            <a:ext uri="{FF2B5EF4-FFF2-40B4-BE49-F238E27FC236}">
                              <a16:creationId xmlns:a16="http://schemas.microsoft.com/office/drawing/2014/main" id="{BD82011B-45D9-A194-52A0-4F946BB070DB}"/>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3BB1BD1A-C673-DD33-FEF3-45626FA1DC9B}"/>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632D5B77-F078-02A4-541F-DD3579A02979}"/>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26233E3-B134-7677-F0BC-492072EDE33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23" name="楕円 122">
                          <a:extLst>
                            <a:ext uri="{FF2B5EF4-FFF2-40B4-BE49-F238E27FC236}">
                              <a16:creationId xmlns:a16="http://schemas.microsoft.com/office/drawing/2014/main" id="{D39FCAFE-FAF6-8B60-8101-265C5D829461}"/>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4" name="楕円 123">
                          <a:extLst>
                            <a:ext uri="{FF2B5EF4-FFF2-40B4-BE49-F238E27FC236}">
                              <a16:creationId xmlns:a16="http://schemas.microsoft.com/office/drawing/2014/main" id="{B30C0561-84FE-E7D3-866A-92DABE6770E6}"/>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5" name="楕円 124">
                          <a:extLst>
                            <a:ext uri="{FF2B5EF4-FFF2-40B4-BE49-F238E27FC236}">
                              <a16:creationId xmlns:a16="http://schemas.microsoft.com/office/drawing/2014/main" id="{8EA427B9-F50E-1A49-C827-45A5C6210E46}"/>
                            </a:ext>
                          </a:extLst>
                        </p:cNvPr>
                        <p:cNvSpPr>
                          <a:spLocks noChangeAspect="1"/>
                        </p:cNvSpPr>
                        <p:nvPr/>
                      </p:nvSpPr>
                      <p:spPr>
                        <a:xfrm>
                          <a:off x="3843976" y="293349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6" name="楕円 125">
                          <a:extLst>
                            <a:ext uri="{FF2B5EF4-FFF2-40B4-BE49-F238E27FC236}">
                              <a16:creationId xmlns:a16="http://schemas.microsoft.com/office/drawing/2014/main" id="{B710E78B-1FB7-C1C2-2D32-FDEECC21558F}"/>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7" name="楕円 126">
                          <a:extLst>
                            <a:ext uri="{FF2B5EF4-FFF2-40B4-BE49-F238E27FC236}">
                              <a16:creationId xmlns:a16="http://schemas.microsoft.com/office/drawing/2014/main" id="{62A68D7D-7EDB-C9C7-7E6F-BFC8E40ACAC2}"/>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8" name="楕円 127">
                          <a:extLst>
                            <a:ext uri="{FF2B5EF4-FFF2-40B4-BE49-F238E27FC236}">
                              <a16:creationId xmlns:a16="http://schemas.microsoft.com/office/drawing/2014/main" id="{D238C305-E235-45A3-9491-332E8CBBF0E5}"/>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14" name="直線コネクタ 113">
                      <a:extLst>
                        <a:ext uri="{FF2B5EF4-FFF2-40B4-BE49-F238E27FC236}">
                          <a16:creationId xmlns:a16="http://schemas.microsoft.com/office/drawing/2014/main" id="{58A40DEA-1D88-146B-86C2-E3F268B85B57}"/>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2" name="ひし形 111">
                    <a:extLst>
                      <a:ext uri="{FF2B5EF4-FFF2-40B4-BE49-F238E27FC236}">
                        <a16:creationId xmlns:a16="http://schemas.microsoft.com/office/drawing/2014/main" id="{9E0F9525-9533-24DC-32B6-46BA6CE65E97}"/>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09" name="直線コネクタ 108">
                  <a:extLst>
                    <a:ext uri="{FF2B5EF4-FFF2-40B4-BE49-F238E27FC236}">
                      <a16:creationId xmlns:a16="http://schemas.microsoft.com/office/drawing/2014/main" id="{482DEA6A-38AB-0822-1982-D8F2724B5C6D}"/>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A60B49E8-9DBE-9B5D-8C18-2B339E160B9A}"/>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直線コネクタ 106">
                <a:extLst>
                  <a:ext uri="{FF2B5EF4-FFF2-40B4-BE49-F238E27FC236}">
                    <a16:creationId xmlns:a16="http://schemas.microsoft.com/office/drawing/2014/main" id="{390E9098-D4A7-6D77-755C-78F72F6B7B4D}"/>
                  </a:ext>
                </a:extLst>
              </p:cNvPr>
              <p:cNvCxnSpPr>
                <a:cxnSpLocks/>
              </p:cNvCxnSpPr>
              <p:nvPr/>
            </p:nvCxnSpPr>
            <p:spPr>
              <a:xfrm rot="10800000">
                <a:off x="9394749" y="1194992"/>
                <a:ext cx="0" cy="180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90230BC7-9C99-3407-FFB7-770DAA545A7E}"/>
                </a:ext>
              </a:extLst>
            </p:cNvPr>
            <p:cNvGrpSpPr>
              <a:grpSpLocks noChangeAspect="1"/>
            </p:cNvGrpSpPr>
            <p:nvPr/>
          </p:nvGrpSpPr>
          <p:grpSpPr>
            <a:xfrm>
              <a:off x="4244456" y="510803"/>
              <a:ext cx="167957" cy="396000"/>
              <a:chOff x="9721633" y="998937"/>
              <a:chExt cx="298839" cy="704587"/>
            </a:xfrm>
          </p:grpSpPr>
          <p:grpSp>
            <p:nvGrpSpPr>
              <p:cNvPr id="58" name="グループ化 57">
                <a:extLst>
                  <a:ext uri="{FF2B5EF4-FFF2-40B4-BE49-F238E27FC236}">
                    <a16:creationId xmlns:a16="http://schemas.microsoft.com/office/drawing/2014/main" id="{1D192140-3EFA-E63B-330A-B3983A1AC84A}"/>
                  </a:ext>
                </a:extLst>
              </p:cNvPr>
              <p:cNvGrpSpPr/>
              <p:nvPr/>
            </p:nvGrpSpPr>
            <p:grpSpPr>
              <a:xfrm>
                <a:off x="9721633" y="998937"/>
                <a:ext cx="298463" cy="704587"/>
                <a:chOff x="9130835" y="1075949"/>
                <a:chExt cx="298463" cy="704587"/>
              </a:xfrm>
            </p:grpSpPr>
            <p:grpSp>
              <p:nvGrpSpPr>
                <p:cNvPr id="60" name="グループ化 59">
                  <a:extLst>
                    <a:ext uri="{FF2B5EF4-FFF2-40B4-BE49-F238E27FC236}">
                      <a16:creationId xmlns:a16="http://schemas.microsoft.com/office/drawing/2014/main" id="{F38CA8E4-CC6C-7259-EA39-B3AA593CA12B}"/>
                    </a:ext>
                  </a:extLst>
                </p:cNvPr>
                <p:cNvGrpSpPr/>
                <p:nvPr/>
              </p:nvGrpSpPr>
              <p:grpSpPr>
                <a:xfrm>
                  <a:off x="9130835" y="1075949"/>
                  <a:ext cx="298463" cy="704587"/>
                  <a:chOff x="8544640" y="1040239"/>
                  <a:chExt cx="298463" cy="704587"/>
                </a:xfrm>
              </p:grpSpPr>
              <p:grpSp>
                <p:nvGrpSpPr>
                  <p:cNvPr id="62" name="グループ化 61">
                    <a:extLst>
                      <a:ext uri="{FF2B5EF4-FFF2-40B4-BE49-F238E27FC236}">
                        <a16:creationId xmlns:a16="http://schemas.microsoft.com/office/drawing/2014/main" id="{7E56094E-7DD6-92B2-D748-F6BC6FEDD92D}"/>
                      </a:ext>
                    </a:extLst>
                  </p:cNvPr>
                  <p:cNvGrpSpPr/>
                  <p:nvPr/>
                </p:nvGrpSpPr>
                <p:grpSpPr>
                  <a:xfrm>
                    <a:off x="8544640" y="1040239"/>
                    <a:ext cx="298463" cy="704587"/>
                    <a:chOff x="6938558" y="1046354"/>
                    <a:chExt cx="298463" cy="704587"/>
                  </a:xfrm>
                </p:grpSpPr>
                <p:grpSp>
                  <p:nvGrpSpPr>
                    <p:cNvPr id="457" name="グループ化 456">
                      <a:extLst>
                        <a:ext uri="{FF2B5EF4-FFF2-40B4-BE49-F238E27FC236}">
                          <a16:creationId xmlns:a16="http://schemas.microsoft.com/office/drawing/2014/main" id="{4797F936-52B1-407A-C8F3-5EF37CC12AC8}"/>
                        </a:ext>
                      </a:extLst>
                    </p:cNvPr>
                    <p:cNvGrpSpPr/>
                    <p:nvPr/>
                  </p:nvGrpSpPr>
                  <p:grpSpPr>
                    <a:xfrm>
                      <a:off x="6955770" y="1046354"/>
                      <a:ext cx="281251" cy="646461"/>
                      <a:chOff x="6955770" y="1046354"/>
                      <a:chExt cx="281251" cy="646461"/>
                    </a:xfrm>
                  </p:grpSpPr>
                  <p:grpSp>
                    <p:nvGrpSpPr>
                      <p:cNvPr id="463" name="グループ化 462">
                        <a:extLst>
                          <a:ext uri="{FF2B5EF4-FFF2-40B4-BE49-F238E27FC236}">
                            <a16:creationId xmlns:a16="http://schemas.microsoft.com/office/drawing/2014/main" id="{654C19B8-62FC-A4C3-079D-0C216331A357}"/>
                          </a:ext>
                        </a:extLst>
                      </p:cNvPr>
                      <p:cNvGrpSpPr/>
                      <p:nvPr/>
                    </p:nvGrpSpPr>
                    <p:grpSpPr>
                      <a:xfrm>
                        <a:off x="6955770" y="1046354"/>
                        <a:ext cx="281251" cy="606592"/>
                        <a:chOff x="1546421" y="2363733"/>
                        <a:chExt cx="281251" cy="606592"/>
                      </a:xfrm>
                      <a:solidFill>
                        <a:schemeClr val="bg1">
                          <a:lumMod val="85000"/>
                        </a:schemeClr>
                      </a:solidFill>
                    </p:grpSpPr>
                    <p:cxnSp>
                      <p:nvCxnSpPr>
                        <p:cNvPr id="466" name="直線コネクタ 465">
                          <a:extLst>
                            <a:ext uri="{FF2B5EF4-FFF2-40B4-BE49-F238E27FC236}">
                              <a16:creationId xmlns:a16="http://schemas.microsoft.com/office/drawing/2014/main" id="{D34E0223-E97A-1637-D665-4B949356E87B}"/>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7" name="グループ化 466">
                          <a:extLst>
                            <a:ext uri="{FF2B5EF4-FFF2-40B4-BE49-F238E27FC236}">
                              <a16:creationId xmlns:a16="http://schemas.microsoft.com/office/drawing/2014/main" id="{3A0370E2-2EF5-DB83-C2DA-232DCB5CAF51}"/>
                            </a:ext>
                          </a:extLst>
                        </p:cNvPr>
                        <p:cNvGrpSpPr>
                          <a:grpSpLocks noChangeAspect="1"/>
                        </p:cNvGrpSpPr>
                        <p:nvPr/>
                      </p:nvGrpSpPr>
                      <p:grpSpPr>
                        <a:xfrm>
                          <a:off x="1546421" y="2363733"/>
                          <a:ext cx="281251" cy="540368"/>
                          <a:chOff x="2802466" y="1449885"/>
                          <a:chExt cx="1403003" cy="2695600"/>
                        </a:xfrm>
                        <a:grpFill/>
                      </p:grpSpPr>
                      <p:cxnSp>
                        <p:nvCxnSpPr>
                          <p:cNvPr id="64" name="直線コネクタ 63">
                            <a:extLst>
                              <a:ext uri="{FF2B5EF4-FFF2-40B4-BE49-F238E27FC236}">
                                <a16:creationId xmlns:a16="http://schemas.microsoft.com/office/drawing/2014/main" id="{5D534381-D4F0-BA93-0FFC-EB7F3E3A0AC3}"/>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D1910B82-C6F3-F7D8-71BF-A8AFB1160442}"/>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4A632845-2CEF-7590-E62B-2C85E13978AD}"/>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D342319-1581-A63F-61BA-6CCA2799FF9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1" name="楕円 100">
                            <a:extLst>
                              <a:ext uri="{FF2B5EF4-FFF2-40B4-BE49-F238E27FC236}">
                                <a16:creationId xmlns:a16="http://schemas.microsoft.com/office/drawing/2014/main" id="{1BA4749B-2CBA-6CB9-CD94-F75254F87895}"/>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2" name="楕円 101">
                            <a:extLst>
                              <a:ext uri="{FF2B5EF4-FFF2-40B4-BE49-F238E27FC236}">
                                <a16:creationId xmlns:a16="http://schemas.microsoft.com/office/drawing/2014/main" id="{77030B1B-D094-AF95-58D1-46FCC0EF060A}"/>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3" name="楕円 102">
                            <a:extLst>
                              <a:ext uri="{FF2B5EF4-FFF2-40B4-BE49-F238E27FC236}">
                                <a16:creationId xmlns:a16="http://schemas.microsoft.com/office/drawing/2014/main" id="{62F88CB1-C36E-8D3C-5928-CD7865D2BDAD}"/>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4" name="楕円 103">
                            <a:extLst>
                              <a:ext uri="{FF2B5EF4-FFF2-40B4-BE49-F238E27FC236}">
                                <a16:creationId xmlns:a16="http://schemas.microsoft.com/office/drawing/2014/main" id="{AF540D3F-F8A9-0707-F9B7-7BB88961A5E8}"/>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5" name="楕円 104">
                            <a:extLst>
                              <a:ext uri="{FF2B5EF4-FFF2-40B4-BE49-F238E27FC236}">
                                <a16:creationId xmlns:a16="http://schemas.microsoft.com/office/drawing/2014/main" id="{031A779B-0311-5C27-04ED-B3AC1E1A1C5F}"/>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465" name="直線コネクタ 464">
                        <a:extLst>
                          <a:ext uri="{FF2B5EF4-FFF2-40B4-BE49-F238E27FC236}">
                            <a16:creationId xmlns:a16="http://schemas.microsoft.com/office/drawing/2014/main" id="{348D50E0-3D32-0216-DD60-264269629FAA}"/>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8" name="ひし形 457">
                      <a:extLst>
                        <a:ext uri="{FF2B5EF4-FFF2-40B4-BE49-F238E27FC236}">
                          <a16:creationId xmlns:a16="http://schemas.microsoft.com/office/drawing/2014/main" id="{7236D751-E01F-9209-3896-54E79E979EBE}"/>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455" name="直線コネクタ 454">
                    <a:extLst>
                      <a:ext uri="{FF2B5EF4-FFF2-40B4-BE49-F238E27FC236}">
                        <a16:creationId xmlns:a16="http://schemas.microsoft.com/office/drawing/2014/main" id="{C2C80727-6F2B-530D-BB6B-390E58383AC3}"/>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6" name="直線コネクタ 455">
                    <a:extLst>
                      <a:ext uri="{FF2B5EF4-FFF2-40B4-BE49-F238E27FC236}">
                        <a16:creationId xmlns:a16="http://schemas.microsoft.com/office/drawing/2014/main" id="{112917A2-2327-E888-48ED-679F9CAA39C1}"/>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直線コネクタ 60">
                  <a:extLst>
                    <a:ext uri="{FF2B5EF4-FFF2-40B4-BE49-F238E27FC236}">
                      <a16:creationId xmlns:a16="http://schemas.microsoft.com/office/drawing/2014/main" id="{1BB60D91-5E7F-0D80-AA8D-932527AFCFEA}"/>
                    </a:ext>
                  </a:extLst>
                </p:cNvPr>
                <p:cNvCxnSpPr>
                  <a:cxnSpLocks/>
                </p:cNvCxnSpPr>
                <p:nvPr/>
              </p:nvCxnSpPr>
              <p:spPr>
                <a:xfrm>
                  <a:off x="9394749" y="1194992"/>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楕円 58">
                <a:extLst>
                  <a:ext uri="{FF2B5EF4-FFF2-40B4-BE49-F238E27FC236}">
                    <a16:creationId xmlns:a16="http://schemas.microsoft.com/office/drawing/2014/main" id="{421B4B55-073A-74D1-CAB4-35557CC786EE}"/>
                  </a:ext>
                </a:extLst>
              </p:cNvPr>
              <p:cNvSpPr>
                <a:spLocks noChangeAspect="1"/>
              </p:cNvSpPr>
              <p:nvPr/>
            </p:nvSpPr>
            <p:spPr>
              <a:xfrm>
                <a:off x="9948305" y="1500610"/>
                <a:ext cx="72167" cy="721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grpSp>
        <p:nvGrpSpPr>
          <p:cNvPr id="221" name="グループ化 220">
            <a:extLst>
              <a:ext uri="{FF2B5EF4-FFF2-40B4-BE49-F238E27FC236}">
                <a16:creationId xmlns:a16="http://schemas.microsoft.com/office/drawing/2014/main" id="{9BA836A1-E780-554F-BB92-3DE1697A93FC}"/>
              </a:ext>
            </a:extLst>
          </p:cNvPr>
          <p:cNvGrpSpPr>
            <a:grpSpLocks noChangeAspect="1"/>
          </p:cNvGrpSpPr>
          <p:nvPr/>
        </p:nvGrpSpPr>
        <p:grpSpPr>
          <a:xfrm>
            <a:off x="5015097" y="2871163"/>
            <a:ext cx="1768953" cy="687533"/>
            <a:chOff x="2128626" y="7021991"/>
            <a:chExt cx="1224346" cy="725454"/>
          </a:xfrm>
        </p:grpSpPr>
        <p:sp>
          <p:nvSpPr>
            <p:cNvPr id="218" name="正方形/長方形 217">
              <a:extLst>
                <a:ext uri="{FF2B5EF4-FFF2-40B4-BE49-F238E27FC236}">
                  <a16:creationId xmlns:a16="http://schemas.microsoft.com/office/drawing/2014/main" id="{5627774C-D73F-72A9-C529-3CA8C99B8683}"/>
                </a:ext>
              </a:extLst>
            </p:cNvPr>
            <p:cNvSpPr/>
            <p:nvPr/>
          </p:nvSpPr>
          <p:spPr>
            <a:xfrm>
              <a:off x="2128626" y="7021991"/>
              <a:ext cx="1224346" cy="337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chemeClr val="tx1"/>
                  </a:solidFill>
                  <a:latin typeface="Arial" panose="020B0604020202020204" pitchFamily="34" charset="0"/>
                  <a:ea typeface="源真ゴシック Medium" panose="020B0402020203020207" pitchFamily="50" charset="-128"/>
                  <a:cs typeface="Arial" panose="020B0604020202020204" pitchFamily="34" charset="0"/>
                </a:rPr>
                <a:t>容量満杯リンクを</a:t>
              </a:r>
              <a:endParaRPr lang="en-US" altLang="ja-JP" sz="1350" dirty="0">
                <a:solidFill>
                  <a:schemeClr val="tx1"/>
                </a:solidFill>
                <a:latin typeface="Arial" panose="020B0604020202020204" pitchFamily="34" charset="0"/>
                <a:ea typeface="源真ゴシック Medium" panose="020B0402020203020207" pitchFamily="50" charset="-128"/>
                <a:cs typeface="Arial" panose="020B0604020202020204" pitchFamily="34" charset="0"/>
              </a:endParaRPr>
            </a:p>
            <a:p>
              <a:pPr algn="ctr"/>
              <a:r>
                <a:rPr lang="ja-JP" altLang="en-US" sz="1350">
                  <a:solidFill>
                    <a:schemeClr val="tx1"/>
                  </a:solidFill>
                  <a:latin typeface="Arial" panose="020B0604020202020204" pitchFamily="34" charset="0"/>
                  <a:ea typeface="源真ゴシック Medium" panose="020B0402020203020207" pitchFamily="50" charset="-128"/>
                  <a:cs typeface="Arial" panose="020B0604020202020204" pitchFamily="34" charset="0"/>
                </a:rPr>
                <a:t>使用する</a:t>
              </a:r>
              <a:endParaRPr lang="ja-JP" altLang="en-US" sz="1350" dirty="0">
                <a:solidFill>
                  <a:schemeClr val="tx1"/>
                </a:solidFill>
                <a:latin typeface="Arial" panose="020B0604020202020204" pitchFamily="34" charset="0"/>
                <a:ea typeface="源真ゴシック Medium" panose="020B0402020203020207" pitchFamily="50" charset="-128"/>
                <a:cs typeface="Arial" panose="020B0604020202020204" pitchFamily="34" charset="0"/>
              </a:endParaRPr>
            </a:p>
          </p:txBody>
        </p:sp>
        <p:sp>
          <p:nvSpPr>
            <p:cNvPr id="219" name="フリーフォーム: 図形 218">
              <a:extLst>
                <a:ext uri="{FF2B5EF4-FFF2-40B4-BE49-F238E27FC236}">
                  <a16:creationId xmlns:a16="http://schemas.microsoft.com/office/drawing/2014/main" id="{F6AC5575-2B11-0E9D-8A56-AB147F87019D}"/>
                </a:ext>
              </a:extLst>
            </p:cNvPr>
            <p:cNvSpPr/>
            <p:nvPr/>
          </p:nvSpPr>
          <p:spPr>
            <a:xfrm>
              <a:off x="2606916" y="7515035"/>
              <a:ext cx="158115" cy="232410"/>
            </a:xfrm>
            <a:custGeom>
              <a:avLst/>
              <a:gdLst>
                <a:gd name="connsiteX0" fmla="*/ 148590 w 156210"/>
                <a:gd name="connsiteY0" fmla="*/ 0 h 232410"/>
                <a:gd name="connsiteX1" fmla="*/ 156210 w 156210"/>
                <a:gd name="connsiteY1" fmla="*/ 106680 h 232410"/>
                <a:gd name="connsiteX2" fmla="*/ 0 w 156210"/>
                <a:gd name="connsiteY2" fmla="*/ 232410 h 232410"/>
                <a:gd name="connsiteX0" fmla="*/ 158115 w 158115"/>
                <a:gd name="connsiteY0" fmla="*/ 0 h 232410"/>
                <a:gd name="connsiteX1" fmla="*/ 156210 w 158115"/>
                <a:gd name="connsiteY1" fmla="*/ 106680 h 232410"/>
                <a:gd name="connsiteX2" fmla="*/ 0 w 158115"/>
                <a:gd name="connsiteY2" fmla="*/ 232410 h 232410"/>
                <a:gd name="connsiteX0" fmla="*/ 158115 w 158115"/>
                <a:gd name="connsiteY0" fmla="*/ 0 h 232410"/>
                <a:gd name="connsiteX1" fmla="*/ 156210 w 158115"/>
                <a:gd name="connsiteY1" fmla="*/ 106680 h 232410"/>
                <a:gd name="connsiteX2" fmla="*/ 0 w 158115"/>
                <a:gd name="connsiteY2" fmla="*/ 232410 h 232410"/>
              </a:gdLst>
              <a:ahLst/>
              <a:cxnLst>
                <a:cxn ang="0">
                  <a:pos x="connsiteX0" y="connsiteY0"/>
                </a:cxn>
                <a:cxn ang="0">
                  <a:pos x="connsiteX1" y="connsiteY1"/>
                </a:cxn>
                <a:cxn ang="0">
                  <a:pos x="connsiteX2" y="connsiteY2"/>
                </a:cxn>
              </a:cxnLst>
              <a:rect l="l" t="t" r="r" b="b"/>
              <a:pathLst>
                <a:path w="158115" h="232410">
                  <a:moveTo>
                    <a:pt x="158115" y="0"/>
                  </a:moveTo>
                  <a:lnTo>
                    <a:pt x="156210" y="106680"/>
                  </a:lnTo>
                  <a:lnTo>
                    <a:pt x="0" y="23241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p:txBody>
        </p:sp>
      </p:grpSp>
      <p:graphicFrame>
        <p:nvGraphicFramePr>
          <p:cNvPr id="222" name="表 221">
            <a:extLst>
              <a:ext uri="{FF2B5EF4-FFF2-40B4-BE49-F238E27FC236}">
                <a16:creationId xmlns:a16="http://schemas.microsoft.com/office/drawing/2014/main" id="{111B82BC-F369-D101-4BF0-ACE619B12ECA}"/>
              </a:ext>
            </a:extLst>
          </p:cNvPr>
          <p:cNvGraphicFramePr>
            <a:graphicFrameLocks noGrp="1"/>
          </p:cNvGraphicFramePr>
          <p:nvPr/>
        </p:nvGraphicFramePr>
        <p:xfrm>
          <a:off x="5082540" y="5079577"/>
          <a:ext cx="3460092" cy="735766"/>
        </p:xfrm>
        <a:graphic>
          <a:graphicData uri="http://schemas.openxmlformats.org/drawingml/2006/table">
            <a:tbl>
              <a:tblPr/>
              <a:tblGrid>
                <a:gridCol w="576682">
                  <a:extLst>
                    <a:ext uri="{9D8B030D-6E8A-4147-A177-3AD203B41FA5}">
                      <a16:colId xmlns:a16="http://schemas.microsoft.com/office/drawing/2014/main" val="3633369998"/>
                    </a:ext>
                  </a:extLst>
                </a:gridCol>
                <a:gridCol w="576682">
                  <a:extLst>
                    <a:ext uri="{9D8B030D-6E8A-4147-A177-3AD203B41FA5}">
                      <a16:colId xmlns:a16="http://schemas.microsoft.com/office/drawing/2014/main" val="1133750072"/>
                    </a:ext>
                  </a:extLst>
                </a:gridCol>
                <a:gridCol w="576682">
                  <a:extLst>
                    <a:ext uri="{9D8B030D-6E8A-4147-A177-3AD203B41FA5}">
                      <a16:colId xmlns:a16="http://schemas.microsoft.com/office/drawing/2014/main" val="1354841100"/>
                    </a:ext>
                  </a:extLst>
                </a:gridCol>
                <a:gridCol w="576682">
                  <a:extLst>
                    <a:ext uri="{9D8B030D-6E8A-4147-A177-3AD203B41FA5}">
                      <a16:colId xmlns:a16="http://schemas.microsoft.com/office/drawing/2014/main" val="4019960396"/>
                    </a:ext>
                  </a:extLst>
                </a:gridCol>
                <a:gridCol w="576682">
                  <a:extLst>
                    <a:ext uri="{9D8B030D-6E8A-4147-A177-3AD203B41FA5}">
                      <a16:colId xmlns:a16="http://schemas.microsoft.com/office/drawing/2014/main" val="4254494507"/>
                    </a:ext>
                  </a:extLst>
                </a:gridCol>
                <a:gridCol w="576682">
                  <a:extLst>
                    <a:ext uri="{9D8B030D-6E8A-4147-A177-3AD203B41FA5}">
                      <a16:colId xmlns:a16="http://schemas.microsoft.com/office/drawing/2014/main" val="2004356609"/>
                    </a:ext>
                  </a:extLst>
                </a:gridCol>
              </a:tblGrid>
              <a:tr h="367883">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25</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31</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29</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27</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24</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21</a:t>
                      </a:r>
                    </a:p>
                  </a:txBody>
                  <a:tcPr marL="5715" marR="5715" marT="5715" marB="0" anchor="ctr">
                    <a:lnL>
                      <a:noFill/>
                    </a:lnL>
                    <a:lnR>
                      <a:noFill/>
                    </a:lnR>
                    <a:lnT>
                      <a:noFill/>
                    </a:lnT>
                    <a:lnB>
                      <a:noFill/>
                    </a:lnB>
                  </a:tcPr>
                </a:tc>
                <a:extLst>
                  <a:ext uri="{0D108BD9-81ED-4DB2-BD59-A6C34878D82A}">
                    <a16:rowId xmlns:a16="http://schemas.microsoft.com/office/drawing/2014/main" val="2623104523"/>
                  </a:ext>
                </a:extLst>
              </a:tr>
              <a:tr h="367883">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413</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360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480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600</a:t>
                      </a:r>
                    </a:p>
                  </a:txBody>
                  <a:tcPr marL="5715" marR="5715" marT="5715" marB="0" anchor="ctr">
                    <a:lnL>
                      <a:noFill/>
                    </a:lnL>
                    <a:lnR>
                      <a:noFill/>
                    </a:lnR>
                    <a:lnT>
                      <a:noFill/>
                    </a:lnT>
                    <a:lnB>
                      <a:noFill/>
                    </a:lnB>
                  </a:tcPr>
                </a:tc>
                <a:extLst>
                  <a:ext uri="{0D108BD9-81ED-4DB2-BD59-A6C34878D82A}">
                    <a16:rowId xmlns:a16="http://schemas.microsoft.com/office/drawing/2014/main" val="3996899127"/>
                  </a:ext>
                </a:extLst>
              </a:tr>
            </a:tbl>
          </a:graphicData>
        </a:graphic>
      </p:graphicFrame>
      <p:grpSp>
        <p:nvGrpSpPr>
          <p:cNvPr id="299" name="グループ化 298">
            <a:extLst>
              <a:ext uri="{FF2B5EF4-FFF2-40B4-BE49-F238E27FC236}">
                <a16:creationId xmlns:a16="http://schemas.microsoft.com/office/drawing/2014/main" id="{343C9868-C20B-E64E-6CB6-35FEDCDAC6C8}"/>
              </a:ext>
            </a:extLst>
          </p:cNvPr>
          <p:cNvGrpSpPr>
            <a:grpSpLocks noChangeAspect="1"/>
          </p:cNvGrpSpPr>
          <p:nvPr/>
        </p:nvGrpSpPr>
        <p:grpSpPr>
          <a:xfrm>
            <a:off x="547729" y="4143089"/>
            <a:ext cx="621177" cy="1471158"/>
            <a:chOff x="5284540" y="3172909"/>
            <a:chExt cx="401535" cy="950971"/>
          </a:xfrm>
        </p:grpSpPr>
        <p:grpSp>
          <p:nvGrpSpPr>
            <p:cNvPr id="300" name="グループ化 299">
              <a:extLst>
                <a:ext uri="{FF2B5EF4-FFF2-40B4-BE49-F238E27FC236}">
                  <a16:creationId xmlns:a16="http://schemas.microsoft.com/office/drawing/2014/main" id="{E45FBA53-0B92-5899-495D-6D53C105C3CA}"/>
                </a:ext>
              </a:extLst>
            </p:cNvPr>
            <p:cNvGrpSpPr>
              <a:grpSpLocks noChangeAspect="1"/>
            </p:cNvGrpSpPr>
            <p:nvPr/>
          </p:nvGrpSpPr>
          <p:grpSpPr>
            <a:xfrm>
              <a:off x="5353637" y="3230977"/>
              <a:ext cx="291257" cy="816778"/>
              <a:chOff x="1581213" y="2392497"/>
              <a:chExt cx="220266" cy="617697"/>
            </a:xfrm>
            <a:solidFill>
              <a:schemeClr val="bg1">
                <a:lumMod val="65000"/>
              </a:schemeClr>
            </a:solidFill>
          </p:grpSpPr>
          <p:cxnSp>
            <p:nvCxnSpPr>
              <p:cNvPr id="316" name="直線コネクタ 315">
                <a:extLst>
                  <a:ext uri="{FF2B5EF4-FFF2-40B4-BE49-F238E27FC236}">
                    <a16:creationId xmlns:a16="http://schemas.microsoft.com/office/drawing/2014/main" id="{9A42FC89-D0E6-F9D4-6B18-9DA83B0DF6E3}"/>
                  </a:ext>
                </a:extLst>
              </p:cNvPr>
              <p:cNvCxnSpPr>
                <a:cxnSpLocks/>
              </p:cNvCxnSpPr>
              <p:nvPr/>
            </p:nvCxnSpPr>
            <p:spPr>
              <a:xfrm>
                <a:off x="1586490" y="2827716"/>
                <a:ext cx="0" cy="146419"/>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040AC244-6E12-4A6D-694F-6E564CAE68A1}"/>
                  </a:ext>
                </a:extLst>
              </p:cNvPr>
              <p:cNvCxnSpPr>
                <a:cxnSpLocks/>
              </p:cNvCxnSpPr>
              <p:nvPr/>
            </p:nvCxnSpPr>
            <p:spPr>
              <a:xfrm>
                <a:off x="1587662" y="2629302"/>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D92DF5D6-99FC-00ED-30E5-2F229E26A753}"/>
                  </a:ext>
                </a:extLst>
              </p:cNvPr>
              <p:cNvCxnSpPr>
                <a:cxnSpLocks/>
              </p:cNvCxnSpPr>
              <p:nvPr/>
            </p:nvCxnSpPr>
            <p:spPr>
              <a:xfrm>
                <a:off x="1587662" y="2432348"/>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F20FD2A1-8484-02CD-7C5F-2BAFE25C9166}"/>
                  </a:ext>
                </a:extLst>
              </p:cNvPr>
              <p:cNvCxnSpPr>
                <a:cxnSpLocks/>
              </p:cNvCxnSpPr>
              <p:nvPr/>
            </p:nvCxnSpPr>
            <p:spPr>
              <a:xfrm>
                <a:off x="1793123" y="2522426"/>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2A98D4C4-AED1-637B-D273-14B9A3427264}"/>
                  </a:ext>
                </a:extLst>
              </p:cNvPr>
              <p:cNvCxnSpPr>
                <a:cxnSpLocks/>
              </p:cNvCxnSpPr>
              <p:nvPr/>
            </p:nvCxnSpPr>
            <p:spPr>
              <a:xfrm>
                <a:off x="1793123" y="2726916"/>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grpSp>
            <p:nvGrpSpPr>
              <p:cNvPr id="339" name="グループ化 338">
                <a:extLst>
                  <a:ext uri="{FF2B5EF4-FFF2-40B4-BE49-F238E27FC236}">
                    <a16:creationId xmlns:a16="http://schemas.microsoft.com/office/drawing/2014/main" id="{FB21D6CA-2F28-991A-19F9-11343DA94394}"/>
                  </a:ext>
                </a:extLst>
              </p:cNvPr>
              <p:cNvGrpSpPr>
                <a:grpSpLocks noChangeAspect="1"/>
              </p:cNvGrpSpPr>
              <p:nvPr/>
            </p:nvGrpSpPr>
            <p:grpSpPr>
              <a:xfrm>
                <a:off x="1581213" y="2392497"/>
                <a:ext cx="220266" cy="617697"/>
                <a:chOff x="2976037" y="1593373"/>
                <a:chExt cx="1098786" cy="3081353"/>
              </a:xfrm>
              <a:grpFill/>
            </p:grpSpPr>
            <p:cxnSp>
              <p:nvCxnSpPr>
                <p:cNvPr id="340" name="直線コネクタ 339">
                  <a:extLst>
                    <a:ext uri="{FF2B5EF4-FFF2-40B4-BE49-F238E27FC236}">
                      <a16:creationId xmlns:a16="http://schemas.microsoft.com/office/drawing/2014/main" id="{C2E7363D-04CC-0BDA-D5C8-5CF1EEB113B9}"/>
                    </a:ext>
                  </a:extLst>
                </p:cNvPr>
                <p:cNvCxnSpPr/>
                <p:nvPr/>
              </p:nvCxnSpPr>
              <p:spPr>
                <a:xfrm flipV="1">
                  <a:off x="3018046" y="4141325"/>
                  <a:ext cx="1056777" cy="533401"/>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B08832C3-9DE7-67E2-341E-2F46841B3F04}"/>
                    </a:ext>
                  </a:extLst>
                </p:cNvPr>
                <p:cNvCxnSpPr/>
                <p:nvPr/>
              </p:nvCxnSpPr>
              <p:spPr>
                <a:xfrm flipH="1" flipV="1">
                  <a:off x="2976037" y="1593373"/>
                  <a:ext cx="1023490" cy="551763"/>
                </a:xfrm>
                <a:prstGeom prst="line">
                  <a:avLst/>
                </a:prstGeom>
                <a:grpFill/>
                <a:ln w="101600">
                  <a:solidFill>
                    <a:srgbClr val="3FD03F"/>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301" name="グループ化 300">
              <a:extLst>
                <a:ext uri="{FF2B5EF4-FFF2-40B4-BE49-F238E27FC236}">
                  <a16:creationId xmlns:a16="http://schemas.microsoft.com/office/drawing/2014/main" id="{E2303BF8-9F61-A677-8512-72C70234552B}"/>
                </a:ext>
              </a:extLst>
            </p:cNvPr>
            <p:cNvGrpSpPr>
              <a:grpSpLocks noChangeAspect="1"/>
            </p:cNvGrpSpPr>
            <p:nvPr/>
          </p:nvGrpSpPr>
          <p:grpSpPr>
            <a:xfrm>
              <a:off x="5284540" y="3172909"/>
              <a:ext cx="401535" cy="950971"/>
              <a:chOff x="2344866" y="3396678"/>
              <a:chExt cx="662341" cy="1505429"/>
            </a:xfrm>
          </p:grpSpPr>
          <p:sp>
            <p:nvSpPr>
              <p:cNvPr id="302" name="楕円 301">
                <a:extLst>
                  <a:ext uri="{FF2B5EF4-FFF2-40B4-BE49-F238E27FC236}">
                    <a16:creationId xmlns:a16="http://schemas.microsoft.com/office/drawing/2014/main" id="{F317F863-72E5-6FEE-D706-A0AD15F7D8D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3" name="楕円 302">
                <a:extLst>
                  <a:ext uri="{FF2B5EF4-FFF2-40B4-BE49-F238E27FC236}">
                    <a16:creationId xmlns:a16="http://schemas.microsoft.com/office/drawing/2014/main" id="{1FD28BB7-E570-DDF2-940F-CCB152CED8A6}"/>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4" name="楕円 303">
                <a:extLst>
                  <a:ext uri="{FF2B5EF4-FFF2-40B4-BE49-F238E27FC236}">
                    <a16:creationId xmlns:a16="http://schemas.microsoft.com/office/drawing/2014/main" id="{708C24A8-55CF-3F2C-DDE0-AEBD3AFBE5E3}"/>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5" name="楕円 304">
                <a:extLst>
                  <a:ext uri="{FF2B5EF4-FFF2-40B4-BE49-F238E27FC236}">
                    <a16:creationId xmlns:a16="http://schemas.microsoft.com/office/drawing/2014/main" id="{E7C59E65-8C2B-D7DD-A0AD-E4E3EBAEFDCE}"/>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6" name="楕円 305">
                <a:extLst>
                  <a:ext uri="{FF2B5EF4-FFF2-40B4-BE49-F238E27FC236}">
                    <a16:creationId xmlns:a16="http://schemas.microsoft.com/office/drawing/2014/main" id="{9105DA5F-B166-AA51-B872-C987EB70AF3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7" name="楕円 306">
                <a:extLst>
                  <a:ext uri="{FF2B5EF4-FFF2-40B4-BE49-F238E27FC236}">
                    <a16:creationId xmlns:a16="http://schemas.microsoft.com/office/drawing/2014/main" id="{7C48E2EC-2D33-8F18-7FDF-5BFD9E4D3586}"/>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8" name="ひし形 307">
                <a:extLst>
                  <a:ext uri="{FF2B5EF4-FFF2-40B4-BE49-F238E27FC236}">
                    <a16:creationId xmlns:a16="http://schemas.microsoft.com/office/drawing/2014/main" id="{E5904154-080F-278E-0054-40B3366CF18B}"/>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9" name="正方形/長方形 308">
                <a:extLst>
                  <a:ext uri="{FF2B5EF4-FFF2-40B4-BE49-F238E27FC236}">
                    <a16:creationId xmlns:a16="http://schemas.microsoft.com/office/drawing/2014/main" id="{2916803B-E7DD-CDF4-3BB2-66A6AE28FF58}"/>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0" name="正方形/長方形 309">
                <a:extLst>
                  <a:ext uri="{FF2B5EF4-FFF2-40B4-BE49-F238E27FC236}">
                    <a16:creationId xmlns:a16="http://schemas.microsoft.com/office/drawing/2014/main" id="{C518C7FE-7403-43CB-871A-FE5F53F29A34}"/>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1" name="正方形/長方形 310">
                <a:extLst>
                  <a:ext uri="{FF2B5EF4-FFF2-40B4-BE49-F238E27FC236}">
                    <a16:creationId xmlns:a16="http://schemas.microsoft.com/office/drawing/2014/main" id="{3E37CC57-D76F-2203-CFF8-183D528B0EBB}"/>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2" name="正方形/長方形 311">
                <a:extLst>
                  <a:ext uri="{FF2B5EF4-FFF2-40B4-BE49-F238E27FC236}">
                    <a16:creationId xmlns:a16="http://schemas.microsoft.com/office/drawing/2014/main" id="{CF0A9EC7-1F86-78E1-6E00-D973C8E32A18}"/>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3" name="正方形/長方形 312">
                <a:extLst>
                  <a:ext uri="{FF2B5EF4-FFF2-40B4-BE49-F238E27FC236}">
                    <a16:creationId xmlns:a16="http://schemas.microsoft.com/office/drawing/2014/main" id="{30A79892-A142-912C-80C1-F30D52C51FE8}"/>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4" name="正方形/長方形 313">
                <a:extLst>
                  <a:ext uri="{FF2B5EF4-FFF2-40B4-BE49-F238E27FC236}">
                    <a16:creationId xmlns:a16="http://schemas.microsoft.com/office/drawing/2014/main" id="{EE1C3880-D4DB-787D-9D05-606B62D7CE8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5" name="正方形/長方形 314">
                <a:extLst>
                  <a:ext uri="{FF2B5EF4-FFF2-40B4-BE49-F238E27FC236}">
                    <a16:creationId xmlns:a16="http://schemas.microsoft.com/office/drawing/2014/main" id="{D5D0391A-B7B1-1087-D94E-EB94ADAC0F11}"/>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grpSp>
      </p:grpSp>
      <p:sp>
        <p:nvSpPr>
          <p:cNvPr id="4" name="正方形/長方形 3">
            <a:extLst>
              <a:ext uri="{FF2B5EF4-FFF2-40B4-BE49-F238E27FC236}">
                <a16:creationId xmlns:a16="http://schemas.microsoft.com/office/drawing/2014/main" id="{6F8C14AE-87E7-63FC-B08F-127A262632F0}"/>
              </a:ext>
            </a:extLst>
          </p:cNvPr>
          <p:cNvSpPr/>
          <p:nvPr/>
        </p:nvSpPr>
        <p:spPr>
          <a:xfrm>
            <a:off x="10690" y="1548558"/>
            <a:ext cx="3358397" cy="357140"/>
          </a:xfrm>
          <a:prstGeom prst="rect">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mj-ea"/>
                <a:ea typeface="+mj-ea"/>
                <a:cs typeface="源真ゴシックP Medium" panose="020B0402020203020207" pitchFamily="50" charset="-128"/>
              </a:rPr>
              <a:t>例</a:t>
            </a:r>
            <a:r>
              <a:rPr lang="ja-JP" altLang="en-US" sz="200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③</a:t>
            </a:r>
            <a:r>
              <a:rPr lang="ja-JP" altLang="en-US" sz="2000">
                <a:solidFill>
                  <a:schemeClr val="bg1"/>
                </a:solidFill>
                <a:latin typeface="+mj-ea"/>
                <a:ea typeface="+mj-ea"/>
                <a:cs typeface="源真ゴシックP Medium" panose="020B0402020203020207" pitchFamily="50" charset="-128"/>
              </a:rPr>
              <a:t> </a:t>
            </a:r>
            <a:r>
              <a:rPr lang="en-US" altLang="ja-JP" sz="2100" dirty="0">
                <a:solidFill>
                  <a:schemeClr val="bg1"/>
                </a:solidFill>
                <a:latin typeface="+mj-ea"/>
                <a:ea typeface="+mj-ea"/>
                <a:cs typeface="源真ゴシックP Medium" panose="020B0402020203020207" pitchFamily="50" charset="-128"/>
              </a:rPr>
              <a:t>100 [trips/day]</a:t>
            </a:r>
            <a:endParaRPr lang="ja-JP" altLang="en-US" sz="2100" dirty="0">
              <a:solidFill>
                <a:schemeClr val="bg1"/>
              </a:solidFill>
              <a:latin typeface="+mj-ea"/>
              <a:ea typeface="+mj-ea"/>
              <a:cs typeface="源真ゴシックP Medium" panose="020B0402020203020207" pitchFamily="50" charset="-128"/>
            </a:endParaRPr>
          </a:p>
        </p:txBody>
      </p:sp>
      <p:sp>
        <p:nvSpPr>
          <p:cNvPr id="5" name="正方形/長方形 4">
            <a:extLst>
              <a:ext uri="{FF2B5EF4-FFF2-40B4-BE49-F238E27FC236}">
                <a16:creationId xmlns:a16="http://schemas.microsoft.com/office/drawing/2014/main" id="{438534F7-949D-DDA3-324B-3A09374B559C}"/>
              </a:ext>
            </a:extLst>
          </p:cNvPr>
          <p:cNvSpPr/>
          <p:nvPr/>
        </p:nvSpPr>
        <p:spPr>
          <a:xfrm>
            <a:off x="1162399" y="3923728"/>
            <a:ext cx="197358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各リンクの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容量利用率</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6" name="正方形/長方形 5">
            <a:extLst>
              <a:ext uri="{FF2B5EF4-FFF2-40B4-BE49-F238E27FC236}">
                <a16:creationId xmlns:a16="http://schemas.microsoft.com/office/drawing/2014/main" id="{2A194119-C4BC-9F09-9C64-9AEEF0BEE357}"/>
              </a:ext>
            </a:extLst>
          </p:cNvPr>
          <p:cNvSpPr/>
          <p:nvPr/>
        </p:nvSpPr>
        <p:spPr>
          <a:xfrm>
            <a:off x="1260077" y="2051834"/>
            <a:ext cx="157397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最適</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形状</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 name="正方形/長方形 7">
            <a:extLst>
              <a:ext uri="{FF2B5EF4-FFF2-40B4-BE49-F238E27FC236}">
                <a16:creationId xmlns:a16="http://schemas.microsoft.com/office/drawing/2014/main" id="{B95AEC0F-49DE-8BFD-36FE-C8C52399FBEE}"/>
              </a:ext>
            </a:extLst>
          </p:cNvPr>
          <p:cNvSpPr/>
          <p:nvPr/>
        </p:nvSpPr>
        <p:spPr>
          <a:xfrm>
            <a:off x="7490781" y="1687171"/>
            <a:ext cx="1146361" cy="3329672"/>
          </a:xfrm>
          <a:prstGeom prst="rect">
            <a:avLst/>
          </a:prstGeom>
          <a:noFill/>
          <a:ln w="57150" cap="rnd">
            <a:solidFill>
              <a:srgbClr val="10296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9" name="正方形/長方形 8">
            <a:extLst>
              <a:ext uri="{FF2B5EF4-FFF2-40B4-BE49-F238E27FC236}">
                <a16:creationId xmlns:a16="http://schemas.microsoft.com/office/drawing/2014/main" id="{D457FA3D-B143-7998-B767-FEA02278F0DC}"/>
              </a:ext>
            </a:extLst>
          </p:cNvPr>
          <p:cNvSpPr/>
          <p:nvPr/>
        </p:nvSpPr>
        <p:spPr>
          <a:xfrm>
            <a:off x="5289686" y="5082776"/>
            <a:ext cx="3366245" cy="76419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2100" dirty="0">
              <a:solidFill>
                <a:srgbClr val="FF0000"/>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12" name="正方形/長方形 11">
            <a:extLst>
              <a:ext uri="{FF2B5EF4-FFF2-40B4-BE49-F238E27FC236}">
                <a16:creationId xmlns:a16="http://schemas.microsoft.com/office/drawing/2014/main" id="{17BFDAB1-5C68-F2AB-53EF-FBB30452FA56}"/>
              </a:ext>
            </a:extLst>
          </p:cNvPr>
          <p:cNvSpPr/>
          <p:nvPr/>
        </p:nvSpPr>
        <p:spPr>
          <a:xfrm>
            <a:off x="5980091" y="5050383"/>
            <a:ext cx="2821328" cy="76419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2100">
                <a:solidFill>
                  <a:srgbClr val="FF0000"/>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容量満杯のリンク</a:t>
            </a:r>
            <a:r>
              <a:rPr lang="ja-JP" altLang="en-US" sz="2100">
                <a:solidFill>
                  <a:schemeClr val="tx2"/>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を</a:t>
            </a:r>
            <a:endParaRPr lang="en-US" altLang="ja-JP" sz="2100" dirty="0">
              <a:solidFill>
                <a:schemeClr val="tx2"/>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a:p>
            <a:pPr algn="ctr"/>
            <a:r>
              <a:rPr lang="ja-JP" altLang="en-US" sz="2100">
                <a:solidFill>
                  <a:schemeClr val="tx2"/>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rPr>
              <a:t>使わないように迂回</a:t>
            </a:r>
            <a:endParaRPr lang="ja-JP" altLang="en-US" sz="2100" dirty="0">
              <a:solidFill>
                <a:schemeClr val="tx2"/>
              </a:solidFill>
              <a:latin typeface="源真ゴシック Medium" panose="020B0402020203020207" pitchFamily="50" charset="-128"/>
              <a:ea typeface="源真ゴシック Medium" panose="020B0402020203020207" pitchFamily="50" charset="-128"/>
              <a:cs typeface="源真ゴシック Medium" panose="020B0402020203020207" pitchFamily="50" charset="-128"/>
            </a:endParaRPr>
          </a:p>
        </p:txBody>
      </p:sp>
      <p:graphicFrame>
        <p:nvGraphicFramePr>
          <p:cNvPr id="7" name="表 6">
            <a:extLst>
              <a:ext uri="{FF2B5EF4-FFF2-40B4-BE49-F238E27FC236}">
                <a16:creationId xmlns:a16="http://schemas.microsoft.com/office/drawing/2014/main" id="{4E0B8CC4-300B-2621-F382-DA18AB816827}"/>
              </a:ext>
            </a:extLst>
          </p:cNvPr>
          <p:cNvGraphicFramePr>
            <a:graphicFrameLocks noGrp="1" noChangeAspect="1"/>
          </p:cNvGraphicFramePr>
          <p:nvPr/>
        </p:nvGraphicFramePr>
        <p:xfrm>
          <a:off x="1655367" y="4425686"/>
          <a:ext cx="950428" cy="1314450"/>
        </p:xfrm>
        <a:graphic>
          <a:graphicData uri="http://schemas.openxmlformats.org/drawingml/2006/table">
            <a:tbl>
              <a:tblPr/>
              <a:tblGrid>
                <a:gridCol w="380171">
                  <a:extLst>
                    <a:ext uri="{9D8B030D-6E8A-4147-A177-3AD203B41FA5}">
                      <a16:colId xmlns:a16="http://schemas.microsoft.com/office/drawing/2014/main" val="776206646"/>
                    </a:ext>
                  </a:extLst>
                </a:gridCol>
                <a:gridCol w="190086">
                  <a:extLst>
                    <a:ext uri="{9D8B030D-6E8A-4147-A177-3AD203B41FA5}">
                      <a16:colId xmlns:a16="http://schemas.microsoft.com/office/drawing/2014/main" val="2008942900"/>
                    </a:ext>
                  </a:extLst>
                </a:gridCol>
                <a:gridCol w="380171">
                  <a:extLst>
                    <a:ext uri="{9D8B030D-6E8A-4147-A177-3AD203B41FA5}">
                      <a16:colId xmlns:a16="http://schemas.microsoft.com/office/drawing/2014/main" val="2068956303"/>
                    </a:ext>
                  </a:extLst>
                </a:gridCol>
              </a:tblGrid>
              <a:tr h="211455">
                <a:tc>
                  <a:txBody>
                    <a:bodyPr/>
                    <a:lstStyle/>
                    <a:p>
                      <a:pPr algn="ctr" fontAlgn="ctr"/>
                      <a:r>
                        <a:rPr lang="en-US" altLang="ja-JP" sz="1400" b="0" i="0" u="none" strike="noStrike" dirty="0">
                          <a:solidFill>
                            <a:srgbClr val="FF0000"/>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tc>
                  <a:txBody>
                    <a:bodyPr/>
                    <a:lstStyle/>
                    <a:p>
                      <a:pPr algn="ctr" fontAlgn="ctr"/>
                      <a:endPar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83398247"/>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792600659"/>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728500725"/>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224274602"/>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450340701"/>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57012221"/>
                  </a:ext>
                </a:extLst>
              </a:tr>
            </a:tbl>
          </a:graphicData>
        </a:graphic>
      </p:graphicFrame>
      <p:sp>
        <p:nvSpPr>
          <p:cNvPr id="11" name="正方形/長方形 10">
            <a:extLst>
              <a:ext uri="{FF2B5EF4-FFF2-40B4-BE49-F238E27FC236}">
                <a16:creationId xmlns:a16="http://schemas.microsoft.com/office/drawing/2014/main" id="{44A9AEFF-BBD8-64FC-AA3B-82AA9D61AD82}"/>
              </a:ext>
            </a:extLst>
          </p:cNvPr>
          <p:cNvSpPr/>
          <p:nvPr/>
        </p:nvSpPr>
        <p:spPr>
          <a:xfrm>
            <a:off x="1962006" y="4278347"/>
            <a:ext cx="1797808" cy="434535"/>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←満杯のリンク</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3" name="スライド番号プレースホルダー 5">
            <a:extLst>
              <a:ext uri="{FF2B5EF4-FFF2-40B4-BE49-F238E27FC236}">
                <a16:creationId xmlns:a16="http://schemas.microsoft.com/office/drawing/2014/main" id="{1987AC57-D2C0-E251-AE95-AE4EC340FF73}"/>
              </a:ext>
            </a:extLst>
          </p:cNvPr>
          <p:cNvSpPr txBox="1">
            <a:spLocks/>
          </p:cNvSpPr>
          <p:nvPr/>
        </p:nvSpPr>
        <p:spPr bwMode="auto">
          <a:xfrm>
            <a:off x="4835836" y="6356027"/>
            <a:ext cx="2193925"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kumimoji="0" sz="2400" kern="1200">
                <a:solidFill>
                  <a:schemeClr val="folHlink"/>
                </a:solidFill>
                <a:latin typeface="Times New Roman" pitchFamily="18" charset="0"/>
                <a:ea typeface="ＭＳ Ｐゴシック" pitchFamily="50" charset="-128"/>
                <a:cs typeface="+mn-cs"/>
              </a:defRPr>
            </a:lvl1pPr>
            <a:lvl2pPr marL="4572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2pPr>
            <a:lvl3pPr marL="9144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3pPr>
            <a:lvl4pPr marL="13716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4pPr>
            <a:lvl5pPr marL="1828800" algn="l" rtl="0" fontAlgn="base">
              <a:spcBef>
                <a:spcPct val="0"/>
              </a:spcBef>
              <a:spcAft>
                <a:spcPct val="0"/>
              </a:spcAft>
              <a:defRPr kumimoji="1" sz="2400" kern="1200">
                <a:solidFill>
                  <a:schemeClr val="tx1"/>
                </a:solidFill>
                <a:latin typeface="Times New Roman" pitchFamily="18" charset="0"/>
                <a:ea typeface="ＭＳ Ｐゴシック" pitchFamily="50" charset="-128"/>
                <a:cs typeface="+mn-cs"/>
              </a:defRPr>
            </a:lvl5pPr>
            <a:lvl6pPr marL="22860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6pPr>
            <a:lvl7pPr marL="27432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7pPr>
            <a:lvl8pPr marL="32004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8pPr>
            <a:lvl9pPr marL="3657600" algn="l" defTabSz="914400" rtl="0" eaLnBrk="1" latinLnBrk="0" hangingPunct="1">
              <a:defRPr kumimoji="1" sz="2400" kern="1200">
                <a:solidFill>
                  <a:schemeClr val="tx1"/>
                </a:solidFill>
                <a:latin typeface="Times New Roman" pitchFamily="18" charset="0"/>
                <a:ea typeface="ＭＳ Ｐゴシック" pitchFamily="50" charset="-128"/>
                <a:cs typeface="+mn-cs"/>
              </a:defRPr>
            </a:lvl9pPr>
          </a:lstStyle>
          <a:p>
            <a:fld id="{43745D1C-21E8-0B48-AB47-5761836E0A2C}" type="slidenum">
              <a:rPr lang="ja-JP" altLang="en-US" smtClean="0">
                <a:solidFill>
                  <a:schemeClr val="bg2"/>
                </a:solidFill>
              </a:rPr>
              <a:pPr/>
              <a:t>55</a:t>
            </a:fld>
            <a:endParaRPr lang="ja-JP" altLang="en-US">
              <a:solidFill>
                <a:schemeClr val="bg2"/>
              </a:solidFill>
            </a:endParaRPr>
          </a:p>
        </p:txBody>
      </p:sp>
      <p:graphicFrame>
        <p:nvGraphicFramePr>
          <p:cNvPr id="14" name="表 13">
            <a:extLst>
              <a:ext uri="{FF2B5EF4-FFF2-40B4-BE49-F238E27FC236}">
                <a16:creationId xmlns:a16="http://schemas.microsoft.com/office/drawing/2014/main" id="{A8DD87FB-69A6-8DBC-ACDE-C5F2C5D99A16}"/>
              </a:ext>
            </a:extLst>
          </p:cNvPr>
          <p:cNvGraphicFramePr>
            <a:graphicFrameLocks noGrp="1"/>
          </p:cNvGraphicFramePr>
          <p:nvPr>
            <p:extLst>
              <p:ext uri="{D42A27DB-BD31-4B8C-83A1-F6EECF244321}">
                <p14:modId xmlns:p14="http://schemas.microsoft.com/office/powerpoint/2010/main" val="3957064280"/>
              </p:ext>
            </p:extLst>
          </p:nvPr>
        </p:nvGraphicFramePr>
        <p:xfrm>
          <a:off x="4069864" y="5079578"/>
          <a:ext cx="1169993" cy="735764"/>
        </p:xfrm>
        <a:graphic>
          <a:graphicData uri="http://schemas.openxmlformats.org/drawingml/2006/table">
            <a:tbl>
              <a:tblPr/>
              <a:tblGrid>
                <a:gridCol w="1169993">
                  <a:extLst>
                    <a:ext uri="{9D8B030D-6E8A-4147-A177-3AD203B41FA5}">
                      <a16:colId xmlns:a16="http://schemas.microsoft.com/office/drawing/2014/main" val="3383328827"/>
                    </a:ext>
                  </a:extLst>
                </a:gridCol>
              </a:tblGrid>
              <a:tr h="488280">
                <a:tc>
                  <a:txBody>
                    <a:bodyPr/>
                    <a:lstStyle/>
                    <a:p>
                      <a:pPr algn="l" fontAlgn="ctr"/>
                      <a:r>
                        <a:rPr lang="ja-JP" altLang="en-US" sz="1400" b="0" i="0" u="none" strike="noStrike">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所要時間と乗継抵抗</a:t>
                      </a:r>
                      <a:endParaRPr lang="zh-TW" altLang="en-US"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3684435758"/>
                  </a:ext>
                </a:extLst>
              </a:tr>
              <a:tr h="24748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金銭的運賃</a:t>
                      </a:r>
                      <a:endPar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1181208481"/>
                  </a:ext>
                </a:extLst>
              </a:tr>
            </a:tbl>
          </a:graphicData>
        </a:graphic>
      </p:graphicFrame>
      <p:graphicFrame>
        <p:nvGraphicFramePr>
          <p:cNvPr id="15" name="表 14">
            <a:extLst>
              <a:ext uri="{FF2B5EF4-FFF2-40B4-BE49-F238E27FC236}">
                <a16:creationId xmlns:a16="http://schemas.microsoft.com/office/drawing/2014/main" id="{21A7AA14-4897-0064-06BF-48E8EB0FA3FA}"/>
              </a:ext>
            </a:extLst>
          </p:cNvPr>
          <p:cNvGraphicFramePr>
            <a:graphicFrameLocks noGrp="1" noChangeAspect="1"/>
          </p:cNvGraphicFramePr>
          <p:nvPr>
            <p:extLst>
              <p:ext uri="{D42A27DB-BD31-4B8C-83A1-F6EECF244321}">
                <p14:modId xmlns:p14="http://schemas.microsoft.com/office/powerpoint/2010/main" val="3234427961"/>
              </p:ext>
            </p:extLst>
          </p:nvPr>
        </p:nvGraphicFramePr>
        <p:xfrm>
          <a:off x="1929709" y="2404278"/>
          <a:ext cx="868183" cy="551405"/>
        </p:xfrm>
        <a:graphic>
          <a:graphicData uri="http://schemas.openxmlformats.org/drawingml/2006/table">
            <a:tbl>
              <a:tblPr/>
              <a:tblGrid>
                <a:gridCol w="868183">
                  <a:extLst>
                    <a:ext uri="{9D8B030D-6E8A-4147-A177-3AD203B41FA5}">
                      <a16:colId xmlns:a16="http://schemas.microsoft.com/office/drawing/2014/main" val="3326693117"/>
                    </a:ext>
                  </a:extLst>
                </a:gridCol>
              </a:tblGrid>
              <a:tr h="332330">
                <a:tc>
                  <a:txBody>
                    <a:bodyPr/>
                    <a:lstStyle/>
                    <a:p>
                      <a:pPr algn="ctr" fontAlgn="ct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590242"/>
                  </a:ext>
                </a:extLst>
              </a:tr>
              <a:tr h="16836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614968459"/>
                  </a:ext>
                </a:extLst>
              </a:tr>
            </a:tbl>
          </a:graphicData>
        </a:graphic>
      </p:graphicFrame>
    </p:spTree>
    <p:extLst>
      <p:ext uri="{BB962C8B-B14F-4D97-AF65-F5344CB8AC3E}">
        <p14:creationId xmlns:p14="http://schemas.microsoft.com/office/powerpoint/2010/main" val="2507888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77B8196-433A-8DBE-0D80-C28DFF3F1147}"/>
              </a:ext>
            </a:extLst>
          </p:cNvPr>
          <p:cNvSpPr/>
          <p:nvPr/>
        </p:nvSpPr>
        <p:spPr bwMode="auto">
          <a:xfrm>
            <a:off x="3190672" y="1646916"/>
            <a:ext cx="5942638" cy="44832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aphicFrame>
        <p:nvGraphicFramePr>
          <p:cNvPr id="21" name="グラフ 20">
            <a:extLst>
              <a:ext uri="{FF2B5EF4-FFF2-40B4-BE49-F238E27FC236}">
                <a16:creationId xmlns:a16="http://schemas.microsoft.com/office/drawing/2014/main" id="{B93FFFEC-76D1-23A4-0186-55CD3FC61960}"/>
              </a:ext>
            </a:extLst>
          </p:cNvPr>
          <p:cNvGraphicFramePr>
            <a:graphicFrameLocks/>
          </p:cNvGraphicFramePr>
          <p:nvPr>
            <p:extLst>
              <p:ext uri="{D42A27DB-BD31-4B8C-83A1-F6EECF244321}">
                <p14:modId xmlns:p14="http://schemas.microsoft.com/office/powerpoint/2010/main" val="4003817957"/>
              </p:ext>
            </p:extLst>
          </p:nvPr>
        </p:nvGraphicFramePr>
        <p:xfrm>
          <a:off x="4052599" y="1590894"/>
          <a:ext cx="4720492" cy="4326102"/>
        </p:xfrm>
        <a:graphic>
          <a:graphicData uri="http://schemas.openxmlformats.org/drawingml/2006/chart">
            <c:chart xmlns:c="http://schemas.openxmlformats.org/drawingml/2006/chart" xmlns:r="http://schemas.openxmlformats.org/officeDocument/2006/relationships" r:id="rId3"/>
          </a:graphicData>
        </a:graphic>
      </p:graphicFrame>
      <p:grpSp>
        <p:nvGrpSpPr>
          <p:cNvPr id="240" name="グループ化 239">
            <a:extLst>
              <a:ext uri="{FF2B5EF4-FFF2-40B4-BE49-F238E27FC236}">
                <a16:creationId xmlns:a16="http://schemas.microsoft.com/office/drawing/2014/main" id="{016DE8E1-264E-8D57-F58B-D26044D164DE}"/>
              </a:ext>
            </a:extLst>
          </p:cNvPr>
          <p:cNvGrpSpPr>
            <a:grpSpLocks noChangeAspect="1"/>
          </p:cNvGrpSpPr>
          <p:nvPr/>
        </p:nvGrpSpPr>
        <p:grpSpPr>
          <a:xfrm>
            <a:off x="266699" y="1739270"/>
            <a:ext cx="1705421" cy="1854905"/>
            <a:chOff x="5137357" y="1876971"/>
            <a:chExt cx="1022731" cy="1112376"/>
          </a:xfrm>
        </p:grpSpPr>
        <p:pic>
          <p:nvPicPr>
            <p:cNvPr id="241" name="図 240" descr="グラフ, 散布図&#10;&#10;自動的に生成された説明">
              <a:extLst>
                <a:ext uri="{FF2B5EF4-FFF2-40B4-BE49-F238E27FC236}">
                  <a16:creationId xmlns:a16="http://schemas.microsoft.com/office/drawing/2014/main" id="{EB2BDCA3-A13E-1AAF-35B3-69FCB927904F}"/>
                </a:ext>
              </a:extLst>
            </p:cNvPr>
            <p:cNvPicPr>
              <a:picLocks noChangeAspect="1"/>
            </p:cNvPicPr>
            <p:nvPr/>
          </p:nvPicPr>
          <p:blipFill rotWithShape="1">
            <a:blip r:embed="rId4">
              <a:extLst>
                <a:ext uri="{28A0092B-C50C-407E-A947-70E740481C1C}">
                  <a14:useLocalDpi xmlns:a14="http://schemas.microsoft.com/office/drawing/2010/main" val="0"/>
                </a:ext>
              </a:extLst>
            </a:blip>
            <a:srcRect l="28977" t="5650" b="17102"/>
            <a:stretch/>
          </p:blipFill>
          <p:spPr>
            <a:xfrm>
              <a:off x="5137357" y="1876971"/>
              <a:ext cx="1022731" cy="1112376"/>
            </a:xfrm>
            <a:prstGeom prst="rect">
              <a:avLst/>
            </a:prstGeom>
            <a:ln>
              <a:noFill/>
            </a:ln>
          </p:spPr>
        </p:pic>
        <p:grpSp>
          <p:nvGrpSpPr>
            <p:cNvPr id="242" name="グループ化 241">
              <a:extLst>
                <a:ext uri="{FF2B5EF4-FFF2-40B4-BE49-F238E27FC236}">
                  <a16:creationId xmlns:a16="http://schemas.microsoft.com/office/drawing/2014/main" id="{A611C63B-0FA9-EC74-07F6-57AB3DD51F6A}"/>
                </a:ext>
              </a:extLst>
            </p:cNvPr>
            <p:cNvGrpSpPr>
              <a:grpSpLocks noChangeAspect="1"/>
            </p:cNvGrpSpPr>
            <p:nvPr/>
          </p:nvGrpSpPr>
          <p:grpSpPr>
            <a:xfrm>
              <a:off x="5285825" y="2038376"/>
              <a:ext cx="401535" cy="950971"/>
              <a:chOff x="2344866" y="3396678"/>
              <a:chExt cx="662341" cy="1505429"/>
            </a:xfrm>
          </p:grpSpPr>
          <p:sp>
            <p:nvSpPr>
              <p:cNvPr id="243" name="楕円 242">
                <a:extLst>
                  <a:ext uri="{FF2B5EF4-FFF2-40B4-BE49-F238E27FC236}">
                    <a16:creationId xmlns:a16="http://schemas.microsoft.com/office/drawing/2014/main" id="{30CD0F50-3657-2341-1A6F-A2E8F6C36DA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4" name="楕円 243">
                <a:extLst>
                  <a:ext uri="{FF2B5EF4-FFF2-40B4-BE49-F238E27FC236}">
                    <a16:creationId xmlns:a16="http://schemas.microsoft.com/office/drawing/2014/main" id="{FE6A917D-490D-F5AD-E0B3-B12AF801608D}"/>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 name="楕円 244">
                <a:extLst>
                  <a:ext uri="{FF2B5EF4-FFF2-40B4-BE49-F238E27FC236}">
                    <a16:creationId xmlns:a16="http://schemas.microsoft.com/office/drawing/2014/main" id="{63928091-5A99-CAEC-A5D8-210E74128E9B}"/>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6" name="楕円 245">
                <a:extLst>
                  <a:ext uri="{FF2B5EF4-FFF2-40B4-BE49-F238E27FC236}">
                    <a16:creationId xmlns:a16="http://schemas.microsoft.com/office/drawing/2014/main" id="{0B16410C-0D59-DA67-1B11-2E463CE2A6BD}"/>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7" name="楕円 246">
                <a:extLst>
                  <a:ext uri="{FF2B5EF4-FFF2-40B4-BE49-F238E27FC236}">
                    <a16:creationId xmlns:a16="http://schemas.microsoft.com/office/drawing/2014/main" id="{83E482FA-4B84-BD7F-6E35-A01143980BE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8" name="楕円 247">
                <a:extLst>
                  <a:ext uri="{FF2B5EF4-FFF2-40B4-BE49-F238E27FC236}">
                    <a16:creationId xmlns:a16="http://schemas.microsoft.com/office/drawing/2014/main" id="{9EF7CC40-88D5-DA13-F2EA-CB01E327AC3A}"/>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ひし形 248">
                <a:extLst>
                  <a:ext uri="{FF2B5EF4-FFF2-40B4-BE49-F238E27FC236}">
                    <a16:creationId xmlns:a16="http://schemas.microsoft.com/office/drawing/2014/main" id="{B2B4835E-F398-A683-D886-3FE0C1063CC7}"/>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0" name="正方形/長方形 249">
                <a:extLst>
                  <a:ext uri="{FF2B5EF4-FFF2-40B4-BE49-F238E27FC236}">
                    <a16:creationId xmlns:a16="http://schemas.microsoft.com/office/drawing/2014/main" id="{570988F7-8A8A-3F26-B6C9-3DCA8440EB95}"/>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1" name="正方形/長方形 250">
                <a:extLst>
                  <a:ext uri="{FF2B5EF4-FFF2-40B4-BE49-F238E27FC236}">
                    <a16:creationId xmlns:a16="http://schemas.microsoft.com/office/drawing/2014/main" id="{1892C058-CB9F-9089-F9A6-48A3350EE6A0}"/>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2" name="正方形/長方形 251">
                <a:extLst>
                  <a:ext uri="{FF2B5EF4-FFF2-40B4-BE49-F238E27FC236}">
                    <a16:creationId xmlns:a16="http://schemas.microsoft.com/office/drawing/2014/main" id="{B35A1609-CA94-41A1-C3B5-265B56C65681}"/>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3" name="正方形/長方形 252">
                <a:extLst>
                  <a:ext uri="{FF2B5EF4-FFF2-40B4-BE49-F238E27FC236}">
                    <a16:creationId xmlns:a16="http://schemas.microsoft.com/office/drawing/2014/main" id="{7EB0575D-1722-F719-6FB4-7EA85D69D62B}"/>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4" name="正方形/長方形 253">
                <a:extLst>
                  <a:ext uri="{FF2B5EF4-FFF2-40B4-BE49-F238E27FC236}">
                    <a16:creationId xmlns:a16="http://schemas.microsoft.com/office/drawing/2014/main" id="{D7D5EDCC-AF7D-8969-98C3-2C777F35E2F3}"/>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5" name="正方形/長方形 254">
                <a:extLst>
                  <a:ext uri="{FF2B5EF4-FFF2-40B4-BE49-F238E27FC236}">
                    <a16:creationId xmlns:a16="http://schemas.microsoft.com/office/drawing/2014/main" id="{816A8B5B-CA56-6DBB-0CCE-9F6E759144D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6" name="正方形/長方形 255">
                <a:extLst>
                  <a:ext uri="{FF2B5EF4-FFF2-40B4-BE49-F238E27FC236}">
                    <a16:creationId xmlns:a16="http://schemas.microsoft.com/office/drawing/2014/main" id="{8510B544-2255-934F-9693-E9BF6AAAA962}"/>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pSp>
        <p:nvGrpSpPr>
          <p:cNvPr id="53" name="グループ化 52">
            <a:extLst>
              <a:ext uri="{FF2B5EF4-FFF2-40B4-BE49-F238E27FC236}">
                <a16:creationId xmlns:a16="http://schemas.microsoft.com/office/drawing/2014/main" id="{3B04B8B1-569E-5A7E-DF9B-C5DEBBFB3B28}"/>
              </a:ext>
            </a:extLst>
          </p:cNvPr>
          <p:cNvGrpSpPr/>
          <p:nvPr/>
        </p:nvGrpSpPr>
        <p:grpSpPr>
          <a:xfrm>
            <a:off x="1332396" y="2566997"/>
            <a:ext cx="539095" cy="232725"/>
            <a:chOff x="2095437" y="2196499"/>
            <a:chExt cx="718793" cy="310300"/>
          </a:xfrm>
        </p:grpSpPr>
        <p:grpSp>
          <p:nvGrpSpPr>
            <p:cNvPr id="46" name="グループ化 45">
              <a:extLst>
                <a:ext uri="{FF2B5EF4-FFF2-40B4-BE49-F238E27FC236}">
                  <a16:creationId xmlns:a16="http://schemas.microsoft.com/office/drawing/2014/main" id="{631BFC6E-3B95-6F71-9DC2-3DBF067A0273}"/>
                </a:ext>
              </a:extLst>
            </p:cNvPr>
            <p:cNvGrpSpPr/>
            <p:nvPr/>
          </p:nvGrpSpPr>
          <p:grpSpPr>
            <a:xfrm>
              <a:off x="2095437" y="2196499"/>
              <a:ext cx="360004" cy="310293"/>
              <a:chOff x="4322404" y="2495559"/>
              <a:chExt cx="166727" cy="177450"/>
            </a:xfrm>
          </p:grpSpPr>
          <p:cxnSp>
            <p:nvCxnSpPr>
              <p:cNvPr id="47" name="直線コネクタ 46">
                <a:extLst>
                  <a:ext uri="{FF2B5EF4-FFF2-40B4-BE49-F238E27FC236}">
                    <a16:creationId xmlns:a16="http://schemas.microsoft.com/office/drawing/2014/main" id="{A2869EBA-8AD0-0E61-14A9-973BD66158D9}"/>
                  </a:ext>
                </a:extLst>
              </p:cNvPr>
              <p:cNvCxnSpPr>
                <a:cxnSpLocks/>
              </p:cNvCxnSpPr>
              <p:nvPr/>
            </p:nvCxnSpPr>
            <p:spPr>
              <a:xfrm>
                <a:off x="4322406" y="2673009"/>
                <a:ext cx="166725"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ABB08E2-B139-AB3F-9E30-9C4DFB29B4E6}"/>
                  </a:ext>
                </a:extLst>
              </p:cNvPr>
              <p:cNvCxnSpPr>
                <a:cxnSpLocks/>
              </p:cNvCxnSpPr>
              <p:nvPr/>
            </p:nvCxnSpPr>
            <p:spPr>
              <a:xfrm>
                <a:off x="4322404" y="2495559"/>
                <a:ext cx="166725" cy="0"/>
              </a:xfrm>
              <a:prstGeom prst="line">
                <a:avLst/>
              </a:prstGeom>
              <a:ln w="635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9B37EDBF-8A1D-1778-A42E-DC333AA4D9B1}"/>
                </a:ext>
              </a:extLst>
            </p:cNvPr>
            <p:cNvGrpSpPr/>
            <p:nvPr/>
          </p:nvGrpSpPr>
          <p:grpSpPr>
            <a:xfrm>
              <a:off x="2454224" y="2196506"/>
              <a:ext cx="360006" cy="310293"/>
              <a:chOff x="4489632" y="1946971"/>
              <a:chExt cx="166728" cy="177450"/>
            </a:xfrm>
          </p:grpSpPr>
          <p:cxnSp>
            <p:nvCxnSpPr>
              <p:cNvPr id="50" name="直線コネクタ 49">
                <a:extLst>
                  <a:ext uri="{FF2B5EF4-FFF2-40B4-BE49-F238E27FC236}">
                    <a16:creationId xmlns:a16="http://schemas.microsoft.com/office/drawing/2014/main" id="{74F2B5E5-57DC-8DA4-85D9-A73C686E8736}"/>
                  </a:ext>
                </a:extLst>
              </p:cNvPr>
              <p:cNvCxnSpPr>
                <a:cxnSpLocks/>
              </p:cNvCxnSpPr>
              <p:nvPr/>
            </p:nvCxnSpPr>
            <p:spPr>
              <a:xfrm>
                <a:off x="4489632" y="2124421"/>
                <a:ext cx="1667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825692E-C128-DC1C-1733-428177F44F54}"/>
                  </a:ext>
                </a:extLst>
              </p:cNvPr>
              <p:cNvCxnSpPr>
                <a:cxnSpLocks/>
              </p:cNvCxnSpPr>
              <p:nvPr/>
            </p:nvCxnSpPr>
            <p:spPr>
              <a:xfrm>
                <a:off x="4489635" y="1946971"/>
                <a:ext cx="166725"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grpSp>
        <p:nvGrpSpPr>
          <p:cNvPr id="69" name="グループ化 68">
            <a:extLst>
              <a:ext uri="{FF2B5EF4-FFF2-40B4-BE49-F238E27FC236}">
                <a16:creationId xmlns:a16="http://schemas.microsoft.com/office/drawing/2014/main" id="{D6AEACEA-B5EE-50B8-810F-D6D6A6301A00}"/>
              </a:ext>
            </a:extLst>
          </p:cNvPr>
          <p:cNvGrpSpPr/>
          <p:nvPr/>
        </p:nvGrpSpPr>
        <p:grpSpPr>
          <a:xfrm>
            <a:off x="1358404" y="4521528"/>
            <a:ext cx="274124" cy="1048880"/>
            <a:chOff x="913328" y="2697444"/>
            <a:chExt cx="338542" cy="1700900"/>
          </a:xfrm>
        </p:grpSpPr>
        <p:cxnSp>
          <p:nvCxnSpPr>
            <p:cNvPr id="78" name="直線コネクタ 77">
              <a:extLst>
                <a:ext uri="{FF2B5EF4-FFF2-40B4-BE49-F238E27FC236}">
                  <a16:creationId xmlns:a16="http://schemas.microsoft.com/office/drawing/2014/main" id="{5263F4CD-AEC2-B53C-5055-9B15FA89DF64}"/>
                </a:ext>
              </a:extLst>
            </p:cNvPr>
            <p:cNvCxnSpPr>
              <a:cxnSpLocks/>
            </p:cNvCxnSpPr>
            <p:nvPr/>
          </p:nvCxnSpPr>
          <p:spPr>
            <a:xfrm>
              <a:off x="913328" y="3724268"/>
              <a:ext cx="333449" cy="0"/>
            </a:xfrm>
            <a:prstGeom prst="line">
              <a:avLst/>
            </a:prstGeom>
            <a:ln w="635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9AECB06-3030-DA07-7B01-2A7E5C61FE56}"/>
                </a:ext>
              </a:extLst>
            </p:cNvPr>
            <p:cNvCxnSpPr>
              <a:cxnSpLocks/>
            </p:cNvCxnSpPr>
            <p:nvPr/>
          </p:nvCxnSpPr>
          <p:spPr>
            <a:xfrm>
              <a:off x="918421" y="3037625"/>
              <a:ext cx="333449" cy="0"/>
            </a:xfrm>
            <a:prstGeom prst="line">
              <a:avLst/>
            </a:prstGeom>
            <a:ln w="635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7019A44-68A1-64B7-6031-29456616CCC3}"/>
                </a:ext>
              </a:extLst>
            </p:cNvPr>
            <p:cNvCxnSpPr>
              <a:cxnSpLocks/>
            </p:cNvCxnSpPr>
            <p:nvPr/>
          </p:nvCxnSpPr>
          <p:spPr>
            <a:xfrm>
              <a:off x="918421" y="3377806"/>
              <a:ext cx="333449" cy="0"/>
            </a:xfrm>
            <a:prstGeom prst="line">
              <a:avLst/>
            </a:prstGeom>
            <a:ln w="63500">
              <a:solidFill>
                <a:srgbClr val="FFE972"/>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7A81B6DE-36C9-53DE-FC49-2278DEDE3CC3}"/>
                </a:ext>
              </a:extLst>
            </p:cNvPr>
            <p:cNvCxnSpPr>
              <a:cxnSpLocks/>
            </p:cNvCxnSpPr>
            <p:nvPr/>
          </p:nvCxnSpPr>
          <p:spPr>
            <a:xfrm>
              <a:off x="918421" y="4071697"/>
              <a:ext cx="333449" cy="0"/>
            </a:xfrm>
            <a:prstGeom prst="line">
              <a:avLst/>
            </a:prstGeom>
            <a:ln w="635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A4B4B3C-DCC9-801A-BA1D-BD6B648C85C2}"/>
                </a:ext>
              </a:extLst>
            </p:cNvPr>
            <p:cNvCxnSpPr>
              <a:cxnSpLocks/>
            </p:cNvCxnSpPr>
            <p:nvPr/>
          </p:nvCxnSpPr>
          <p:spPr>
            <a:xfrm>
              <a:off x="918421" y="4398344"/>
              <a:ext cx="333449"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42E8C9B-9AA3-593D-D655-2B7E9262DFD8}"/>
                </a:ext>
              </a:extLst>
            </p:cNvPr>
            <p:cNvCxnSpPr>
              <a:cxnSpLocks/>
            </p:cNvCxnSpPr>
            <p:nvPr/>
          </p:nvCxnSpPr>
          <p:spPr>
            <a:xfrm>
              <a:off x="918421" y="2697444"/>
              <a:ext cx="3334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2" name="正方形/長方形 81">
            <a:extLst>
              <a:ext uri="{FF2B5EF4-FFF2-40B4-BE49-F238E27FC236}">
                <a16:creationId xmlns:a16="http://schemas.microsoft.com/office/drawing/2014/main" id="{DFA992FF-494A-BCA6-8A4B-655BB4F81890}"/>
              </a:ext>
            </a:extLst>
          </p:cNvPr>
          <p:cNvSpPr>
            <a:spLocks noChangeAspect="1"/>
          </p:cNvSpPr>
          <p:nvPr/>
        </p:nvSpPr>
        <p:spPr>
          <a:xfrm>
            <a:off x="3712016" y="5135660"/>
            <a:ext cx="189000" cy="189000"/>
          </a:xfrm>
          <a:prstGeom prst="rect">
            <a:avLst/>
          </a:prstGeom>
          <a:solidFill>
            <a:srgbClr val="5B9B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3819AE89-4B2E-E2CE-4600-A77EE86710DC}"/>
              </a:ext>
            </a:extLst>
          </p:cNvPr>
          <p:cNvSpPr>
            <a:spLocks noChangeAspect="1"/>
          </p:cNvSpPr>
          <p:nvPr/>
        </p:nvSpPr>
        <p:spPr>
          <a:xfrm>
            <a:off x="3712016" y="5496113"/>
            <a:ext cx="189000" cy="18900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1" name="グループ化 40">
            <a:extLst>
              <a:ext uri="{FF2B5EF4-FFF2-40B4-BE49-F238E27FC236}">
                <a16:creationId xmlns:a16="http://schemas.microsoft.com/office/drawing/2014/main" id="{462BEB7A-3408-C8EF-8AB4-79E51E6CAF57}"/>
              </a:ext>
            </a:extLst>
          </p:cNvPr>
          <p:cNvGrpSpPr/>
          <p:nvPr/>
        </p:nvGrpSpPr>
        <p:grpSpPr>
          <a:xfrm>
            <a:off x="5367232" y="1774101"/>
            <a:ext cx="3114167" cy="675104"/>
            <a:chOff x="2585717" y="510803"/>
            <a:chExt cx="1826696" cy="396000"/>
          </a:xfrm>
        </p:grpSpPr>
        <p:grpSp>
          <p:nvGrpSpPr>
            <p:cNvPr id="42" name="グループ化 41">
              <a:extLst>
                <a:ext uri="{FF2B5EF4-FFF2-40B4-BE49-F238E27FC236}">
                  <a16:creationId xmlns:a16="http://schemas.microsoft.com/office/drawing/2014/main" id="{EAF897C7-4E80-6D65-1155-D2E9F003EDBD}"/>
                </a:ext>
              </a:extLst>
            </p:cNvPr>
            <p:cNvGrpSpPr>
              <a:grpSpLocks noChangeAspect="1"/>
            </p:cNvGrpSpPr>
            <p:nvPr/>
          </p:nvGrpSpPr>
          <p:grpSpPr>
            <a:xfrm>
              <a:off x="2585717" y="510803"/>
              <a:ext cx="167957" cy="396000"/>
              <a:chOff x="6938558" y="1046354"/>
              <a:chExt cx="298839" cy="704587"/>
            </a:xfrm>
          </p:grpSpPr>
          <p:grpSp>
            <p:nvGrpSpPr>
              <p:cNvPr id="195" name="グループ化 194">
                <a:extLst>
                  <a:ext uri="{FF2B5EF4-FFF2-40B4-BE49-F238E27FC236}">
                    <a16:creationId xmlns:a16="http://schemas.microsoft.com/office/drawing/2014/main" id="{F584BA6D-EC31-5E7E-2953-DEF17CC94792}"/>
                  </a:ext>
                </a:extLst>
              </p:cNvPr>
              <p:cNvGrpSpPr/>
              <p:nvPr/>
            </p:nvGrpSpPr>
            <p:grpSpPr>
              <a:xfrm>
                <a:off x="6955769" y="1046354"/>
                <a:ext cx="281628" cy="646461"/>
                <a:chOff x="6955769" y="1046354"/>
                <a:chExt cx="281628" cy="646461"/>
              </a:xfrm>
            </p:grpSpPr>
            <p:grpSp>
              <p:nvGrpSpPr>
                <p:cNvPr id="197" name="グループ化 196">
                  <a:extLst>
                    <a:ext uri="{FF2B5EF4-FFF2-40B4-BE49-F238E27FC236}">
                      <a16:creationId xmlns:a16="http://schemas.microsoft.com/office/drawing/2014/main" id="{4B380C44-6945-75B2-2568-8E4BCBBD85A2}"/>
                    </a:ext>
                  </a:extLst>
                </p:cNvPr>
                <p:cNvGrpSpPr/>
                <p:nvPr/>
              </p:nvGrpSpPr>
              <p:grpSpPr>
                <a:xfrm>
                  <a:off x="6955769" y="1046354"/>
                  <a:ext cx="281628" cy="606592"/>
                  <a:chOff x="1546420" y="2363733"/>
                  <a:chExt cx="281628" cy="606592"/>
                </a:xfrm>
                <a:solidFill>
                  <a:schemeClr val="bg1">
                    <a:lumMod val="85000"/>
                  </a:schemeClr>
                </a:solidFill>
              </p:grpSpPr>
              <p:cxnSp>
                <p:nvCxnSpPr>
                  <p:cNvPr id="199" name="直線コネクタ 198">
                    <a:extLst>
                      <a:ext uri="{FF2B5EF4-FFF2-40B4-BE49-F238E27FC236}">
                        <a16:creationId xmlns:a16="http://schemas.microsoft.com/office/drawing/2014/main" id="{517ACAD9-6DE4-3649-5C58-19E6B1734EE0}"/>
                      </a:ext>
                    </a:extLst>
                  </p:cNvPr>
                  <p:cNvCxnSpPr>
                    <a:cxnSpLocks/>
                  </p:cNvCxnSpPr>
                  <p:nvPr/>
                </p:nvCxnSpPr>
                <p:spPr>
                  <a:xfrm>
                    <a:off x="1586490" y="2823906"/>
                    <a:ext cx="0" cy="146419"/>
                  </a:xfrm>
                  <a:prstGeom prst="line">
                    <a:avLst/>
                  </a:prstGeom>
                  <a:grpFill/>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8AB77BD-9990-B40B-1900-5CD1B655C1F3}"/>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985ED759-9875-C7B8-141C-EF100A15B79E}"/>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EFD411C3-A132-F716-4360-B2664DF63AC2}"/>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A83EF265-4F34-FB4B-CA27-094E7CF02978}"/>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04" name="グループ化 203">
                    <a:extLst>
                      <a:ext uri="{FF2B5EF4-FFF2-40B4-BE49-F238E27FC236}">
                        <a16:creationId xmlns:a16="http://schemas.microsoft.com/office/drawing/2014/main" id="{8E64F5FA-0E4F-BCE2-9EED-7643F19BBACC}"/>
                      </a:ext>
                    </a:extLst>
                  </p:cNvPr>
                  <p:cNvGrpSpPr>
                    <a:grpSpLocks noChangeAspect="1"/>
                  </p:cNvGrpSpPr>
                  <p:nvPr/>
                </p:nvGrpSpPr>
                <p:grpSpPr>
                  <a:xfrm>
                    <a:off x="1546420" y="2363733"/>
                    <a:ext cx="281628" cy="573840"/>
                    <a:chOff x="2802466" y="1449885"/>
                    <a:chExt cx="1404885" cy="2862576"/>
                  </a:xfrm>
                  <a:grpFill/>
                </p:grpSpPr>
                <p:cxnSp>
                  <p:nvCxnSpPr>
                    <p:cNvPr id="205" name="直線コネクタ 204">
                      <a:extLst>
                        <a:ext uri="{FF2B5EF4-FFF2-40B4-BE49-F238E27FC236}">
                          <a16:creationId xmlns:a16="http://schemas.microsoft.com/office/drawing/2014/main" id="{A6A06C55-0830-ED09-B82F-B53003C74EF8}"/>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C05E3460-14C3-5D1B-2E99-F42CA41120FE}"/>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8A56BD9-FBE1-788F-3A01-327D60701FC7}"/>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C8189892-151D-2351-12AD-195981BB8441}"/>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3EC8A03C-36D5-3576-06FF-3A73518080F0}"/>
                        </a:ext>
                      </a:extLst>
                    </p:cNvPr>
                    <p:cNvCxnSpPr/>
                    <p:nvPr/>
                  </p:nvCxnSpPr>
                  <p:spPr>
                    <a:xfrm flipH="1" flipV="1">
                      <a:off x="2976037" y="1563098"/>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0" name="楕円 209">
                      <a:extLst>
                        <a:ext uri="{FF2B5EF4-FFF2-40B4-BE49-F238E27FC236}">
                          <a16:creationId xmlns:a16="http://schemas.microsoft.com/office/drawing/2014/main" id="{E92A79DA-BE07-FEC9-7730-D33872B0A905}"/>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1" name="楕円 210">
                      <a:extLst>
                        <a:ext uri="{FF2B5EF4-FFF2-40B4-BE49-F238E27FC236}">
                          <a16:creationId xmlns:a16="http://schemas.microsoft.com/office/drawing/2014/main" id="{F19F1B9D-B6B9-18F9-EE09-A973A3355F2E}"/>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2" name="楕円 211">
                      <a:extLst>
                        <a:ext uri="{FF2B5EF4-FFF2-40B4-BE49-F238E27FC236}">
                          <a16:creationId xmlns:a16="http://schemas.microsoft.com/office/drawing/2014/main" id="{8F34177E-232A-362B-048D-8FE893A62506}"/>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3" name="楕円 212">
                      <a:extLst>
                        <a:ext uri="{FF2B5EF4-FFF2-40B4-BE49-F238E27FC236}">
                          <a16:creationId xmlns:a16="http://schemas.microsoft.com/office/drawing/2014/main" id="{541B3711-5CFB-5CAB-E4FC-DB8FC1EC3CEF}"/>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4" name="楕円 213">
                      <a:extLst>
                        <a:ext uri="{FF2B5EF4-FFF2-40B4-BE49-F238E27FC236}">
                          <a16:creationId xmlns:a16="http://schemas.microsoft.com/office/drawing/2014/main" id="{AA701C5B-B43C-2366-0506-74D1A2974BD5}"/>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5" name="楕円 214">
                      <a:extLst>
                        <a:ext uri="{FF2B5EF4-FFF2-40B4-BE49-F238E27FC236}">
                          <a16:creationId xmlns:a16="http://schemas.microsoft.com/office/drawing/2014/main" id="{9E468F24-7B26-2DA0-6CE6-9F7773FE5951}"/>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98" name="直線コネクタ 197">
                  <a:extLst>
                    <a:ext uri="{FF2B5EF4-FFF2-40B4-BE49-F238E27FC236}">
                      <a16:creationId xmlns:a16="http://schemas.microsoft.com/office/drawing/2014/main" id="{6DE5EE19-5851-2933-2939-25A32F69BEB0}"/>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6" name="ひし形 195">
                <a:extLst>
                  <a:ext uri="{FF2B5EF4-FFF2-40B4-BE49-F238E27FC236}">
                    <a16:creationId xmlns:a16="http://schemas.microsoft.com/office/drawing/2014/main" id="{167BE18E-5FB7-F348-D473-C9030B5DDEB5}"/>
                  </a:ext>
                </a:extLst>
              </p:cNvPr>
              <p:cNvSpPr>
                <a:spLocks noChangeAspect="1"/>
              </p:cNvSpPr>
              <p:nvPr/>
            </p:nvSpPr>
            <p:spPr>
              <a:xfrm>
                <a:off x="6938558" y="1635723"/>
                <a:ext cx="115218" cy="115218"/>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4" name="グループ化 43">
              <a:extLst>
                <a:ext uri="{FF2B5EF4-FFF2-40B4-BE49-F238E27FC236}">
                  <a16:creationId xmlns:a16="http://schemas.microsoft.com/office/drawing/2014/main" id="{8E3D460E-F0B7-CC83-AAF0-4B771719B703}"/>
                </a:ext>
              </a:extLst>
            </p:cNvPr>
            <p:cNvGrpSpPr>
              <a:grpSpLocks noChangeAspect="1"/>
            </p:cNvGrpSpPr>
            <p:nvPr/>
          </p:nvGrpSpPr>
          <p:grpSpPr>
            <a:xfrm>
              <a:off x="2917465" y="510803"/>
              <a:ext cx="167957" cy="396000"/>
              <a:chOff x="6938558" y="1046354"/>
              <a:chExt cx="298839" cy="704587"/>
            </a:xfrm>
          </p:grpSpPr>
          <p:grpSp>
            <p:nvGrpSpPr>
              <p:cNvPr id="174" name="グループ化 173">
                <a:extLst>
                  <a:ext uri="{FF2B5EF4-FFF2-40B4-BE49-F238E27FC236}">
                    <a16:creationId xmlns:a16="http://schemas.microsoft.com/office/drawing/2014/main" id="{D53AA9B6-3BEB-A9B5-E21F-F2192706F05B}"/>
                  </a:ext>
                </a:extLst>
              </p:cNvPr>
              <p:cNvGrpSpPr/>
              <p:nvPr/>
            </p:nvGrpSpPr>
            <p:grpSpPr>
              <a:xfrm>
                <a:off x="6955769" y="1046354"/>
                <a:ext cx="281628" cy="646461"/>
                <a:chOff x="6955769" y="1046354"/>
                <a:chExt cx="281628" cy="646461"/>
              </a:xfrm>
            </p:grpSpPr>
            <p:grpSp>
              <p:nvGrpSpPr>
                <p:cNvPr id="176" name="グループ化 175">
                  <a:extLst>
                    <a:ext uri="{FF2B5EF4-FFF2-40B4-BE49-F238E27FC236}">
                      <a16:creationId xmlns:a16="http://schemas.microsoft.com/office/drawing/2014/main" id="{860AEEC3-336E-0F51-B183-21947D18BFE3}"/>
                    </a:ext>
                  </a:extLst>
                </p:cNvPr>
                <p:cNvGrpSpPr/>
                <p:nvPr/>
              </p:nvGrpSpPr>
              <p:grpSpPr>
                <a:xfrm>
                  <a:off x="6955769" y="1046354"/>
                  <a:ext cx="281628" cy="606592"/>
                  <a:chOff x="1546420" y="2363733"/>
                  <a:chExt cx="281628" cy="606592"/>
                </a:xfrm>
                <a:solidFill>
                  <a:schemeClr val="bg1">
                    <a:lumMod val="85000"/>
                  </a:schemeClr>
                </a:solidFill>
              </p:grpSpPr>
              <p:cxnSp>
                <p:nvCxnSpPr>
                  <p:cNvPr id="178" name="直線コネクタ 177">
                    <a:extLst>
                      <a:ext uri="{FF2B5EF4-FFF2-40B4-BE49-F238E27FC236}">
                        <a16:creationId xmlns:a16="http://schemas.microsoft.com/office/drawing/2014/main" id="{AE5590BC-5924-36C9-EB23-8B0655A3EFFC}"/>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42F487CC-08D4-3A80-380D-D38D291E6B10}"/>
                      </a:ext>
                    </a:extLst>
                  </p:cNvPr>
                  <p:cNvCxnSpPr>
                    <a:cxnSpLocks/>
                  </p:cNvCxnSpPr>
                  <p:nvPr/>
                </p:nvCxnSpPr>
                <p:spPr>
                  <a:xfrm>
                    <a:off x="1587662" y="2623233"/>
                    <a:ext cx="0" cy="146419"/>
                  </a:xfrm>
                  <a:prstGeom prst="line">
                    <a:avLst/>
                  </a:prstGeom>
                  <a:grp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7E9F22DA-D87D-1B4B-CFFD-899C9CE3BF4B}"/>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1149F77F-ADFF-75F8-38AE-F672F563C686}"/>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761F75E-2BE7-73B2-A20B-3ADF4BD35C52}"/>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3" name="グループ化 182">
                    <a:extLst>
                      <a:ext uri="{FF2B5EF4-FFF2-40B4-BE49-F238E27FC236}">
                        <a16:creationId xmlns:a16="http://schemas.microsoft.com/office/drawing/2014/main" id="{2A65A32B-446F-4BDD-C336-01880769E197}"/>
                      </a:ext>
                    </a:extLst>
                  </p:cNvPr>
                  <p:cNvGrpSpPr>
                    <a:grpSpLocks noChangeAspect="1"/>
                  </p:cNvGrpSpPr>
                  <p:nvPr/>
                </p:nvGrpSpPr>
                <p:grpSpPr>
                  <a:xfrm>
                    <a:off x="1546420" y="2363733"/>
                    <a:ext cx="281628" cy="573840"/>
                    <a:chOff x="2802466" y="1449885"/>
                    <a:chExt cx="1404885" cy="2862576"/>
                  </a:xfrm>
                  <a:grpFill/>
                </p:grpSpPr>
                <p:cxnSp>
                  <p:nvCxnSpPr>
                    <p:cNvPr id="184" name="直線コネクタ 183">
                      <a:extLst>
                        <a:ext uri="{FF2B5EF4-FFF2-40B4-BE49-F238E27FC236}">
                          <a16:creationId xmlns:a16="http://schemas.microsoft.com/office/drawing/2014/main" id="{3F487EA4-3CBF-3E93-DB26-6025CFABD013}"/>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0E13B140-5E49-FDA3-63CE-D94C692D8930}"/>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041BA492-1C4D-75B5-AE3F-EB4BFCC36C6F}"/>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87B2841F-7727-873E-952F-A1DB1FCB1F00}"/>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7D44B214-3F9A-2356-4834-ECA4FB305FDA}"/>
                        </a:ext>
                      </a:extLst>
                    </p:cNvPr>
                    <p:cNvCxnSpPr/>
                    <p:nvPr/>
                  </p:nvCxnSpPr>
                  <p:spPr>
                    <a:xfrm flipH="1" flipV="1">
                      <a:off x="2976039" y="1563098"/>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9" name="楕円 188">
                      <a:extLst>
                        <a:ext uri="{FF2B5EF4-FFF2-40B4-BE49-F238E27FC236}">
                          <a16:creationId xmlns:a16="http://schemas.microsoft.com/office/drawing/2014/main" id="{64FFBB34-BD11-B680-F9EC-E25ACA199CA4}"/>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0" name="楕円 189">
                      <a:extLst>
                        <a:ext uri="{FF2B5EF4-FFF2-40B4-BE49-F238E27FC236}">
                          <a16:creationId xmlns:a16="http://schemas.microsoft.com/office/drawing/2014/main" id="{48E08DCF-0270-FC24-F023-FE3946AB4531}"/>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1" name="楕円 190">
                      <a:extLst>
                        <a:ext uri="{FF2B5EF4-FFF2-40B4-BE49-F238E27FC236}">
                          <a16:creationId xmlns:a16="http://schemas.microsoft.com/office/drawing/2014/main" id="{8CC30F76-316F-2BDD-1418-286CF3EFEA9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2" name="楕円 191">
                      <a:extLst>
                        <a:ext uri="{FF2B5EF4-FFF2-40B4-BE49-F238E27FC236}">
                          <a16:creationId xmlns:a16="http://schemas.microsoft.com/office/drawing/2014/main" id="{8A108313-3A21-926C-A008-F3307D93C04A}"/>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3" name="楕円 192">
                      <a:extLst>
                        <a:ext uri="{FF2B5EF4-FFF2-40B4-BE49-F238E27FC236}">
                          <a16:creationId xmlns:a16="http://schemas.microsoft.com/office/drawing/2014/main" id="{28DDAAAC-8334-1325-270E-377C7ACDCB10}"/>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4" name="楕円 193">
                      <a:extLst>
                        <a:ext uri="{FF2B5EF4-FFF2-40B4-BE49-F238E27FC236}">
                          <a16:creationId xmlns:a16="http://schemas.microsoft.com/office/drawing/2014/main" id="{9E3082E8-A80D-AA01-550C-CE6A12E803C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77" name="直線コネクタ 176">
                  <a:extLst>
                    <a:ext uri="{FF2B5EF4-FFF2-40B4-BE49-F238E27FC236}">
                      <a16:creationId xmlns:a16="http://schemas.microsoft.com/office/drawing/2014/main" id="{36FB55EE-F199-6D41-A8C2-06F1A630395F}"/>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5" name="ひし形 174">
                <a:extLst>
                  <a:ext uri="{FF2B5EF4-FFF2-40B4-BE49-F238E27FC236}">
                    <a16:creationId xmlns:a16="http://schemas.microsoft.com/office/drawing/2014/main" id="{332081FF-D44B-0412-0A36-17BA40004A69}"/>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5" name="グループ化 44">
              <a:extLst>
                <a:ext uri="{FF2B5EF4-FFF2-40B4-BE49-F238E27FC236}">
                  <a16:creationId xmlns:a16="http://schemas.microsoft.com/office/drawing/2014/main" id="{F5EAC77F-2CF6-6622-4FC2-FA0D4B23FF22}"/>
                </a:ext>
              </a:extLst>
            </p:cNvPr>
            <p:cNvGrpSpPr>
              <a:grpSpLocks noChangeAspect="1"/>
            </p:cNvGrpSpPr>
            <p:nvPr/>
          </p:nvGrpSpPr>
          <p:grpSpPr>
            <a:xfrm>
              <a:off x="3249213" y="510803"/>
              <a:ext cx="167957" cy="396000"/>
              <a:chOff x="7977178" y="1053822"/>
              <a:chExt cx="298839" cy="704587"/>
            </a:xfrm>
          </p:grpSpPr>
          <p:grpSp>
            <p:nvGrpSpPr>
              <p:cNvPr id="151" name="グループ化 150">
                <a:extLst>
                  <a:ext uri="{FF2B5EF4-FFF2-40B4-BE49-F238E27FC236}">
                    <a16:creationId xmlns:a16="http://schemas.microsoft.com/office/drawing/2014/main" id="{ECDD7FFD-5D11-F4BD-6346-D84F18543AAC}"/>
                  </a:ext>
                </a:extLst>
              </p:cNvPr>
              <p:cNvGrpSpPr/>
              <p:nvPr/>
            </p:nvGrpSpPr>
            <p:grpSpPr>
              <a:xfrm>
                <a:off x="7977178" y="1053822"/>
                <a:ext cx="298839" cy="704587"/>
                <a:chOff x="6938558" y="1046354"/>
                <a:chExt cx="298839" cy="704587"/>
              </a:xfrm>
            </p:grpSpPr>
            <p:grpSp>
              <p:nvGrpSpPr>
                <p:cNvPr id="154" name="グループ化 153">
                  <a:extLst>
                    <a:ext uri="{FF2B5EF4-FFF2-40B4-BE49-F238E27FC236}">
                      <a16:creationId xmlns:a16="http://schemas.microsoft.com/office/drawing/2014/main" id="{5BFB98FD-511B-EB58-5718-4071A6EB1FAD}"/>
                    </a:ext>
                  </a:extLst>
                </p:cNvPr>
                <p:cNvGrpSpPr/>
                <p:nvPr/>
              </p:nvGrpSpPr>
              <p:grpSpPr>
                <a:xfrm>
                  <a:off x="6955769" y="1046354"/>
                  <a:ext cx="281628" cy="646461"/>
                  <a:chOff x="6955769" y="1046354"/>
                  <a:chExt cx="281628" cy="646461"/>
                </a:xfrm>
              </p:grpSpPr>
              <p:grpSp>
                <p:nvGrpSpPr>
                  <p:cNvPr id="156" name="グループ化 155">
                    <a:extLst>
                      <a:ext uri="{FF2B5EF4-FFF2-40B4-BE49-F238E27FC236}">
                        <a16:creationId xmlns:a16="http://schemas.microsoft.com/office/drawing/2014/main" id="{0459D243-ED9F-3197-887E-56D5094D0302}"/>
                      </a:ext>
                    </a:extLst>
                  </p:cNvPr>
                  <p:cNvGrpSpPr/>
                  <p:nvPr/>
                </p:nvGrpSpPr>
                <p:grpSpPr>
                  <a:xfrm>
                    <a:off x="6955769" y="1046354"/>
                    <a:ext cx="281628" cy="606592"/>
                    <a:chOff x="1546420" y="2363733"/>
                    <a:chExt cx="281628" cy="606592"/>
                  </a:xfrm>
                  <a:solidFill>
                    <a:schemeClr val="bg1">
                      <a:lumMod val="85000"/>
                    </a:schemeClr>
                  </a:solidFill>
                </p:grpSpPr>
                <p:cxnSp>
                  <p:nvCxnSpPr>
                    <p:cNvPr id="158" name="直線コネクタ 157">
                      <a:extLst>
                        <a:ext uri="{FF2B5EF4-FFF2-40B4-BE49-F238E27FC236}">
                          <a16:creationId xmlns:a16="http://schemas.microsoft.com/office/drawing/2014/main" id="{9FF3A2DF-D5BC-11C1-86C3-4F0884E56DD3}"/>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7E6EAA1C-1E71-5CFE-563E-094BD3F6EFEE}"/>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69FEF6F5-353D-1CD5-32B3-8D58642A08BC}"/>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FBFA8295-FD55-1E1B-A898-5B2FBAF169BF}"/>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3" name="グループ化 162">
                      <a:extLst>
                        <a:ext uri="{FF2B5EF4-FFF2-40B4-BE49-F238E27FC236}">
                          <a16:creationId xmlns:a16="http://schemas.microsoft.com/office/drawing/2014/main" id="{7160E0D9-5673-BEB9-C329-6F5414D5F127}"/>
                        </a:ext>
                      </a:extLst>
                    </p:cNvPr>
                    <p:cNvGrpSpPr>
                      <a:grpSpLocks noChangeAspect="1"/>
                    </p:cNvGrpSpPr>
                    <p:nvPr/>
                  </p:nvGrpSpPr>
                  <p:grpSpPr>
                    <a:xfrm>
                      <a:off x="1546420" y="2363733"/>
                      <a:ext cx="281628" cy="573840"/>
                      <a:chOff x="2802466" y="1449885"/>
                      <a:chExt cx="1404885" cy="2862576"/>
                    </a:xfrm>
                    <a:grpFill/>
                  </p:grpSpPr>
                  <p:cxnSp>
                    <p:nvCxnSpPr>
                      <p:cNvPr id="164" name="直線コネクタ 163">
                        <a:extLst>
                          <a:ext uri="{FF2B5EF4-FFF2-40B4-BE49-F238E27FC236}">
                            <a16:creationId xmlns:a16="http://schemas.microsoft.com/office/drawing/2014/main" id="{F4854192-E92E-C414-82A5-08033C393445}"/>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5A250E2D-E99F-E6B6-4506-3BFB80419E97}"/>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73A736C2-2701-A052-5F59-CD479695A6E2}"/>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424A1F79-6566-C753-8938-6BBA92CA74C5}"/>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8" name="楕円 167">
                        <a:extLst>
                          <a:ext uri="{FF2B5EF4-FFF2-40B4-BE49-F238E27FC236}">
                            <a16:creationId xmlns:a16="http://schemas.microsoft.com/office/drawing/2014/main" id="{971AED11-A578-FE72-CA18-D27B6FA19049}"/>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69" name="楕円 168">
                        <a:extLst>
                          <a:ext uri="{FF2B5EF4-FFF2-40B4-BE49-F238E27FC236}">
                            <a16:creationId xmlns:a16="http://schemas.microsoft.com/office/drawing/2014/main" id="{D49B1313-0619-4C0B-23BB-14AC918908C0}"/>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0" name="楕円 169">
                        <a:extLst>
                          <a:ext uri="{FF2B5EF4-FFF2-40B4-BE49-F238E27FC236}">
                            <a16:creationId xmlns:a16="http://schemas.microsoft.com/office/drawing/2014/main" id="{2A60EB15-689C-6A8F-3321-070E631072F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1" name="楕円 170">
                        <a:extLst>
                          <a:ext uri="{FF2B5EF4-FFF2-40B4-BE49-F238E27FC236}">
                            <a16:creationId xmlns:a16="http://schemas.microsoft.com/office/drawing/2014/main" id="{D5536808-D223-C084-F06F-A36B212760EE}"/>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2" name="楕円 171">
                        <a:extLst>
                          <a:ext uri="{FF2B5EF4-FFF2-40B4-BE49-F238E27FC236}">
                            <a16:creationId xmlns:a16="http://schemas.microsoft.com/office/drawing/2014/main" id="{AEFCB7F0-2E15-64FA-0F22-6BD3E7C8FB63}"/>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3" name="楕円 172">
                        <a:extLst>
                          <a:ext uri="{FF2B5EF4-FFF2-40B4-BE49-F238E27FC236}">
                            <a16:creationId xmlns:a16="http://schemas.microsoft.com/office/drawing/2014/main" id="{EF17C618-74FC-1F87-E22C-F695B4322A7E}"/>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57" name="直線コネクタ 156">
                    <a:extLst>
                      <a:ext uri="{FF2B5EF4-FFF2-40B4-BE49-F238E27FC236}">
                        <a16:creationId xmlns:a16="http://schemas.microsoft.com/office/drawing/2014/main" id="{13252881-49AA-6F4B-1921-5E151B74D6CC}"/>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5" name="ひし形 154">
                  <a:extLst>
                    <a:ext uri="{FF2B5EF4-FFF2-40B4-BE49-F238E27FC236}">
                      <a16:creationId xmlns:a16="http://schemas.microsoft.com/office/drawing/2014/main" id="{E8152C7D-EF76-CEA5-172F-3B3C5319AFA3}"/>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52" name="直線コネクタ 151">
                <a:extLst>
                  <a:ext uri="{FF2B5EF4-FFF2-40B4-BE49-F238E27FC236}">
                    <a16:creationId xmlns:a16="http://schemas.microsoft.com/office/drawing/2014/main" id="{88390F42-8E18-6D36-3B31-088D7609AE9D}"/>
                  </a:ext>
                </a:extLst>
              </p:cNvPr>
              <p:cNvCxnSpPr>
                <a:cxnSpLocks/>
              </p:cNvCxnSpPr>
              <p:nvPr/>
            </p:nvCxnSpPr>
            <p:spPr>
              <a:xfrm>
                <a:off x="8035631" y="1067547"/>
                <a:ext cx="0" cy="21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FC68985B-5D6C-D83C-B62E-2D31955358E7}"/>
                  </a:ext>
                </a:extLst>
              </p:cNvPr>
              <p:cNvCxnSpPr/>
              <p:nvPr/>
            </p:nvCxnSpPr>
            <p:spPr>
              <a:xfrm flipH="1" flipV="1">
                <a:off x="8029184" y="1073977"/>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35BFCA95-B2E7-64A9-7D53-281E3C6A65CD}"/>
                </a:ext>
              </a:extLst>
            </p:cNvPr>
            <p:cNvGrpSpPr>
              <a:grpSpLocks noChangeAspect="1"/>
            </p:cNvGrpSpPr>
            <p:nvPr/>
          </p:nvGrpSpPr>
          <p:grpSpPr>
            <a:xfrm>
              <a:off x="3580961" y="510803"/>
              <a:ext cx="167957" cy="396000"/>
              <a:chOff x="8544640" y="1040239"/>
              <a:chExt cx="298839" cy="704587"/>
            </a:xfrm>
          </p:grpSpPr>
          <p:grpSp>
            <p:nvGrpSpPr>
              <p:cNvPr id="129" name="グループ化 128">
                <a:extLst>
                  <a:ext uri="{FF2B5EF4-FFF2-40B4-BE49-F238E27FC236}">
                    <a16:creationId xmlns:a16="http://schemas.microsoft.com/office/drawing/2014/main" id="{44B096BB-1E8B-2ACD-B1F6-C48CC4775C47}"/>
                  </a:ext>
                </a:extLst>
              </p:cNvPr>
              <p:cNvGrpSpPr/>
              <p:nvPr/>
            </p:nvGrpSpPr>
            <p:grpSpPr>
              <a:xfrm>
                <a:off x="8544640" y="1040239"/>
                <a:ext cx="298839" cy="704587"/>
                <a:chOff x="6938558" y="1046354"/>
                <a:chExt cx="298839" cy="704587"/>
              </a:xfrm>
            </p:grpSpPr>
            <p:grpSp>
              <p:nvGrpSpPr>
                <p:cNvPr id="132" name="グループ化 131">
                  <a:extLst>
                    <a:ext uri="{FF2B5EF4-FFF2-40B4-BE49-F238E27FC236}">
                      <a16:creationId xmlns:a16="http://schemas.microsoft.com/office/drawing/2014/main" id="{84C6E5F3-99B1-E7CA-A1AC-7893001BB5F1}"/>
                    </a:ext>
                  </a:extLst>
                </p:cNvPr>
                <p:cNvGrpSpPr/>
                <p:nvPr/>
              </p:nvGrpSpPr>
              <p:grpSpPr>
                <a:xfrm>
                  <a:off x="6955769" y="1046354"/>
                  <a:ext cx="281628" cy="646461"/>
                  <a:chOff x="6955769" y="1046354"/>
                  <a:chExt cx="281628" cy="646461"/>
                </a:xfrm>
              </p:grpSpPr>
              <p:grpSp>
                <p:nvGrpSpPr>
                  <p:cNvPr id="134" name="グループ化 133">
                    <a:extLst>
                      <a:ext uri="{FF2B5EF4-FFF2-40B4-BE49-F238E27FC236}">
                        <a16:creationId xmlns:a16="http://schemas.microsoft.com/office/drawing/2014/main" id="{74D24D21-C74C-2FA7-4D42-B2EA93DBC163}"/>
                      </a:ext>
                    </a:extLst>
                  </p:cNvPr>
                  <p:cNvGrpSpPr/>
                  <p:nvPr/>
                </p:nvGrpSpPr>
                <p:grpSpPr>
                  <a:xfrm>
                    <a:off x="6955769" y="1046354"/>
                    <a:ext cx="281628" cy="606592"/>
                    <a:chOff x="1546420" y="2363733"/>
                    <a:chExt cx="281628" cy="606592"/>
                  </a:xfrm>
                  <a:solidFill>
                    <a:schemeClr val="bg1">
                      <a:lumMod val="85000"/>
                    </a:schemeClr>
                  </a:solidFill>
                </p:grpSpPr>
                <p:cxnSp>
                  <p:nvCxnSpPr>
                    <p:cNvPr id="136" name="直線コネクタ 135">
                      <a:extLst>
                        <a:ext uri="{FF2B5EF4-FFF2-40B4-BE49-F238E27FC236}">
                          <a16:creationId xmlns:a16="http://schemas.microsoft.com/office/drawing/2014/main" id="{D3B3869F-5434-827B-7534-15913EF67E5D}"/>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70E68F37-6A80-C7C4-0836-CB239CA71FB3}"/>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1BFED9D-3916-0859-C66A-DEE4F631037A}"/>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9" name="グループ化 138">
                      <a:extLst>
                        <a:ext uri="{FF2B5EF4-FFF2-40B4-BE49-F238E27FC236}">
                          <a16:creationId xmlns:a16="http://schemas.microsoft.com/office/drawing/2014/main" id="{0E67EC21-C0E1-195B-B428-A39852CBDCF6}"/>
                        </a:ext>
                      </a:extLst>
                    </p:cNvPr>
                    <p:cNvGrpSpPr>
                      <a:grpSpLocks noChangeAspect="1"/>
                    </p:cNvGrpSpPr>
                    <p:nvPr/>
                  </p:nvGrpSpPr>
                  <p:grpSpPr>
                    <a:xfrm>
                      <a:off x="1546420" y="2363733"/>
                      <a:ext cx="281628" cy="573840"/>
                      <a:chOff x="2802466" y="1449885"/>
                      <a:chExt cx="1404885" cy="2862576"/>
                    </a:xfrm>
                    <a:grpFill/>
                  </p:grpSpPr>
                  <p:cxnSp>
                    <p:nvCxnSpPr>
                      <p:cNvPr id="140" name="直線コネクタ 139">
                        <a:extLst>
                          <a:ext uri="{FF2B5EF4-FFF2-40B4-BE49-F238E27FC236}">
                            <a16:creationId xmlns:a16="http://schemas.microsoft.com/office/drawing/2014/main" id="{AA95139F-A2F2-BB38-354B-B7A5168D92FD}"/>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EDCE3E7-0100-399A-3F81-CBBFE5DC751C}"/>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FF752442-D872-38C6-A667-625160502477}"/>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8778EEE4-0B8C-388F-B2C8-1721E77788BB}"/>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5" name="楕円 144">
                        <a:extLst>
                          <a:ext uri="{FF2B5EF4-FFF2-40B4-BE49-F238E27FC236}">
                            <a16:creationId xmlns:a16="http://schemas.microsoft.com/office/drawing/2014/main" id="{4CE42EDE-28EF-EA5C-FED9-23D4A2DFC672}"/>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6" name="楕円 145">
                        <a:extLst>
                          <a:ext uri="{FF2B5EF4-FFF2-40B4-BE49-F238E27FC236}">
                            <a16:creationId xmlns:a16="http://schemas.microsoft.com/office/drawing/2014/main" id="{B125D058-033A-3162-04CB-7BEFB098A58C}"/>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7" name="楕円 146">
                        <a:extLst>
                          <a:ext uri="{FF2B5EF4-FFF2-40B4-BE49-F238E27FC236}">
                            <a16:creationId xmlns:a16="http://schemas.microsoft.com/office/drawing/2014/main" id="{E5C3B44B-1B3E-985F-9F14-7CF6B9BC4E1C}"/>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8" name="楕円 147">
                        <a:extLst>
                          <a:ext uri="{FF2B5EF4-FFF2-40B4-BE49-F238E27FC236}">
                            <a16:creationId xmlns:a16="http://schemas.microsoft.com/office/drawing/2014/main" id="{3F71553D-2C62-0972-601F-400588F9D2B6}"/>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9" name="楕円 148">
                        <a:extLst>
                          <a:ext uri="{FF2B5EF4-FFF2-40B4-BE49-F238E27FC236}">
                            <a16:creationId xmlns:a16="http://schemas.microsoft.com/office/drawing/2014/main" id="{FD085F31-0D46-0949-8B87-F56854858B7A}"/>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0" name="楕円 149">
                        <a:extLst>
                          <a:ext uri="{FF2B5EF4-FFF2-40B4-BE49-F238E27FC236}">
                            <a16:creationId xmlns:a16="http://schemas.microsoft.com/office/drawing/2014/main" id="{B98BDE9D-9FD2-DDCA-E710-B2E71D03764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35" name="直線コネクタ 134">
                    <a:extLst>
                      <a:ext uri="{FF2B5EF4-FFF2-40B4-BE49-F238E27FC236}">
                        <a16:creationId xmlns:a16="http://schemas.microsoft.com/office/drawing/2014/main" id="{CBE87EF1-227C-2BB8-B5B1-3D0FDE12CF75}"/>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3" name="ひし形 132">
                  <a:extLst>
                    <a:ext uri="{FF2B5EF4-FFF2-40B4-BE49-F238E27FC236}">
                      <a16:creationId xmlns:a16="http://schemas.microsoft.com/office/drawing/2014/main" id="{66DD68F4-2911-D647-289A-2857DEFD251C}"/>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30" name="直線コネクタ 129">
                <a:extLst>
                  <a:ext uri="{FF2B5EF4-FFF2-40B4-BE49-F238E27FC236}">
                    <a16:creationId xmlns:a16="http://schemas.microsoft.com/office/drawing/2014/main" id="{A69D7798-8AA2-8569-074A-E9E100018A25}"/>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4AC9751-70A5-9CB3-A7D8-F547AD6A37AF}"/>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469381E5-B797-BD72-5E80-BFF1DCC8BBCD}"/>
                </a:ext>
              </a:extLst>
            </p:cNvPr>
            <p:cNvGrpSpPr>
              <a:grpSpLocks noChangeAspect="1"/>
            </p:cNvGrpSpPr>
            <p:nvPr/>
          </p:nvGrpSpPr>
          <p:grpSpPr>
            <a:xfrm>
              <a:off x="3912709" y="510803"/>
              <a:ext cx="167957" cy="396000"/>
              <a:chOff x="9130835" y="1075949"/>
              <a:chExt cx="298839" cy="704587"/>
            </a:xfrm>
          </p:grpSpPr>
          <p:grpSp>
            <p:nvGrpSpPr>
              <p:cNvPr id="106" name="グループ化 105">
                <a:extLst>
                  <a:ext uri="{FF2B5EF4-FFF2-40B4-BE49-F238E27FC236}">
                    <a16:creationId xmlns:a16="http://schemas.microsoft.com/office/drawing/2014/main" id="{11191F91-CD11-CA50-88FA-4F45AA03D4FE}"/>
                  </a:ext>
                </a:extLst>
              </p:cNvPr>
              <p:cNvGrpSpPr/>
              <p:nvPr/>
            </p:nvGrpSpPr>
            <p:grpSpPr>
              <a:xfrm>
                <a:off x="9130835" y="1075949"/>
                <a:ext cx="298839" cy="704587"/>
                <a:chOff x="8544640" y="1040239"/>
                <a:chExt cx="298839" cy="704587"/>
              </a:xfrm>
            </p:grpSpPr>
            <p:grpSp>
              <p:nvGrpSpPr>
                <p:cNvPr id="108" name="グループ化 107">
                  <a:extLst>
                    <a:ext uri="{FF2B5EF4-FFF2-40B4-BE49-F238E27FC236}">
                      <a16:creationId xmlns:a16="http://schemas.microsoft.com/office/drawing/2014/main" id="{33B632E5-CA50-A1D6-5492-711934D939D0}"/>
                    </a:ext>
                  </a:extLst>
                </p:cNvPr>
                <p:cNvGrpSpPr/>
                <p:nvPr/>
              </p:nvGrpSpPr>
              <p:grpSpPr>
                <a:xfrm>
                  <a:off x="8544640" y="1040239"/>
                  <a:ext cx="298839" cy="704587"/>
                  <a:chOff x="6938558" y="1046354"/>
                  <a:chExt cx="298839" cy="704587"/>
                </a:xfrm>
              </p:grpSpPr>
              <p:grpSp>
                <p:nvGrpSpPr>
                  <p:cNvPr id="111" name="グループ化 110">
                    <a:extLst>
                      <a:ext uri="{FF2B5EF4-FFF2-40B4-BE49-F238E27FC236}">
                        <a16:creationId xmlns:a16="http://schemas.microsoft.com/office/drawing/2014/main" id="{DBDB186F-9B51-BA5F-C41E-562B4A7D75D1}"/>
                      </a:ext>
                    </a:extLst>
                  </p:cNvPr>
                  <p:cNvGrpSpPr/>
                  <p:nvPr/>
                </p:nvGrpSpPr>
                <p:grpSpPr>
                  <a:xfrm>
                    <a:off x="6955769" y="1046354"/>
                    <a:ext cx="281628" cy="646461"/>
                    <a:chOff x="6955769" y="1046354"/>
                    <a:chExt cx="281628" cy="646461"/>
                  </a:xfrm>
                </p:grpSpPr>
                <p:grpSp>
                  <p:nvGrpSpPr>
                    <p:cNvPr id="113" name="グループ化 112">
                      <a:extLst>
                        <a:ext uri="{FF2B5EF4-FFF2-40B4-BE49-F238E27FC236}">
                          <a16:creationId xmlns:a16="http://schemas.microsoft.com/office/drawing/2014/main" id="{793649C9-EF15-81D3-12DB-9C464C045756}"/>
                        </a:ext>
                      </a:extLst>
                    </p:cNvPr>
                    <p:cNvGrpSpPr/>
                    <p:nvPr/>
                  </p:nvGrpSpPr>
                  <p:grpSpPr>
                    <a:xfrm>
                      <a:off x="6955769" y="1046354"/>
                      <a:ext cx="281628" cy="606592"/>
                      <a:chOff x="1546420" y="2363733"/>
                      <a:chExt cx="281628" cy="606592"/>
                    </a:xfrm>
                    <a:solidFill>
                      <a:schemeClr val="bg1">
                        <a:lumMod val="85000"/>
                      </a:schemeClr>
                    </a:solidFill>
                  </p:grpSpPr>
                  <p:cxnSp>
                    <p:nvCxnSpPr>
                      <p:cNvPr id="115" name="直線コネクタ 114">
                        <a:extLst>
                          <a:ext uri="{FF2B5EF4-FFF2-40B4-BE49-F238E27FC236}">
                            <a16:creationId xmlns:a16="http://schemas.microsoft.com/office/drawing/2014/main" id="{A523DE28-3DE2-B605-20BC-430D75E53DA7}"/>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3553D7D4-E664-A9B2-F738-5272F6312CD1}"/>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8" name="グループ化 117">
                        <a:extLst>
                          <a:ext uri="{FF2B5EF4-FFF2-40B4-BE49-F238E27FC236}">
                            <a16:creationId xmlns:a16="http://schemas.microsoft.com/office/drawing/2014/main" id="{2F94D121-893D-54BE-951D-50600633AB7F}"/>
                          </a:ext>
                        </a:extLst>
                      </p:cNvPr>
                      <p:cNvGrpSpPr>
                        <a:grpSpLocks noChangeAspect="1"/>
                      </p:cNvGrpSpPr>
                      <p:nvPr/>
                    </p:nvGrpSpPr>
                    <p:grpSpPr>
                      <a:xfrm>
                        <a:off x="1546420" y="2363733"/>
                        <a:ext cx="281628" cy="573840"/>
                        <a:chOff x="2802466" y="1449885"/>
                        <a:chExt cx="1404885" cy="2862576"/>
                      </a:xfrm>
                      <a:grpFill/>
                    </p:grpSpPr>
                    <p:cxnSp>
                      <p:nvCxnSpPr>
                        <p:cNvPr id="119" name="直線コネクタ 118">
                          <a:extLst>
                            <a:ext uri="{FF2B5EF4-FFF2-40B4-BE49-F238E27FC236}">
                              <a16:creationId xmlns:a16="http://schemas.microsoft.com/office/drawing/2014/main" id="{BD82011B-45D9-A194-52A0-4F946BB070DB}"/>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3BB1BD1A-C673-DD33-FEF3-45626FA1DC9B}"/>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632D5B77-F078-02A4-541F-DD3579A02979}"/>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26233E3-B134-7677-F0BC-492072EDE33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23" name="楕円 122">
                          <a:extLst>
                            <a:ext uri="{FF2B5EF4-FFF2-40B4-BE49-F238E27FC236}">
                              <a16:creationId xmlns:a16="http://schemas.microsoft.com/office/drawing/2014/main" id="{D39FCAFE-FAF6-8B60-8101-265C5D829461}"/>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4" name="楕円 123">
                          <a:extLst>
                            <a:ext uri="{FF2B5EF4-FFF2-40B4-BE49-F238E27FC236}">
                              <a16:creationId xmlns:a16="http://schemas.microsoft.com/office/drawing/2014/main" id="{B30C0561-84FE-E7D3-866A-92DABE6770E6}"/>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5" name="楕円 124">
                          <a:extLst>
                            <a:ext uri="{FF2B5EF4-FFF2-40B4-BE49-F238E27FC236}">
                              <a16:creationId xmlns:a16="http://schemas.microsoft.com/office/drawing/2014/main" id="{8EA427B9-F50E-1A49-C827-45A5C6210E46}"/>
                            </a:ext>
                          </a:extLst>
                        </p:cNvPr>
                        <p:cNvSpPr>
                          <a:spLocks noChangeAspect="1"/>
                        </p:cNvSpPr>
                        <p:nvPr/>
                      </p:nvSpPr>
                      <p:spPr>
                        <a:xfrm>
                          <a:off x="3843976" y="293349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6" name="楕円 125">
                          <a:extLst>
                            <a:ext uri="{FF2B5EF4-FFF2-40B4-BE49-F238E27FC236}">
                              <a16:creationId xmlns:a16="http://schemas.microsoft.com/office/drawing/2014/main" id="{B710E78B-1FB7-C1C2-2D32-FDEECC21558F}"/>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7" name="楕円 126">
                          <a:extLst>
                            <a:ext uri="{FF2B5EF4-FFF2-40B4-BE49-F238E27FC236}">
                              <a16:creationId xmlns:a16="http://schemas.microsoft.com/office/drawing/2014/main" id="{62A68D7D-7EDB-C9C7-7E6F-BFC8E40ACAC2}"/>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8" name="楕円 127">
                          <a:extLst>
                            <a:ext uri="{FF2B5EF4-FFF2-40B4-BE49-F238E27FC236}">
                              <a16:creationId xmlns:a16="http://schemas.microsoft.com/office/drawing/2014/main" id="{D238C305-E235-45A3-9491-332E8CBBF0E5}"/>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14" name="直線コネクタ 113">
                      <a:extLst>
                        <a:ext uri="{FF2B5EF4-FFF2-40B4-BE49-F238E27FC236}">
                          <a16:creationId xmlns:a16="http://schemas.microsoft.com/office/drawing/2014/main" id="{58A40DEA-1D88-146B-86C2-E3F268B85B57}"/>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2" name="ひし形 111">
                    <a:extLst>
                      <a:ext uri="{FF2B5EF4-FFF2-40B4-BE49-F238E27FC236}">
                        <a16:creationId xmlns:a16="http://schemas.microsoft.com/office/drawing/2014/main" id="{9E0F9525-9533-24DC-32B6-46BA6CE65E97}"/>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09" name="直線コネクタ 108">
                  <a:extLst>
                    <a:ext uri="{FF2B5EF4-FFF2-40B4-BE49-F238E27FC236}">
                      <a16:creationId xmlns:a16="http://schemas.microsoft.com/office/drawing/2014/main" id="{482DEA6A-38AB-0822-1982-D8F2724B5C6D}"/>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A60B49E8-9DBE-9B5D-8C18-2B339E160B9A}"/>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直線コネクタ 106">
                <a:extLst>
                  <a:ext uri="{FF2B5EF4-FFF2-40B4-BE49-F238E27FC236}">
                    <a16:creationId xmlns:a16="http://schemas.microsoft.com/office/drawing/2014/main" id="{390E9098-D4A7-6D77-755C-78F72F6B7B4D}"/>
                  </a:ext>
                </a:extLst>
              </p:cNvPr>
              <p:cNvCxnSpPr>
                <a:cxnSpLocks/>
              </p:cNvCxnSpPr>
              <p:nvPr/>
            </p:nvCxnSpPr>
            <p:spPr>
              <a:xfrm rot="10800000">
                <a:off x="9394749" y="1194992"/>
                <a:ext cx="0" cy="180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90230BC7-9C99-3407-FFB7-770DAA545A7E}"/>
                </a:ext>
              </a:extLst>
            </p:cNvPr>
            <p:cNvGrpSpPr>
              <a:grpSpLocks noChangeAspect="1"/>
            </p:cNvGrpSpPr>
            <p:nvPr/>
          </p:nvGrpSpPr>
          <p:grpSpPr>
            <a:xfrm>
              <a:off x="4244456" y="510803"/>
              <a:ext cx="167957" cy="396000"/>
              <a:chOff x="9721633" y="998937"/>
              <a:chExt cx="298839" cy="704587"/>
            </a:xfrm>
          </p:grpSpPr>
          <p:grpSp>
            <p:nvGrpSpPr>
              <p:cNvPr id="58" name="グループ化 57">
                <a:extLst>
                  <a:ext uri="{FF2B5EF4-FFF2-40B4-BE49-F238E27FC236}">
                    <a16:creationId xmlns:a16="http://schemas.microsoft.com/office/drawing/2014/main" id="{1D192140-3EFA-E63B-330A-B3983A1AC84A}"/>
                  </a:ext>
                </a:extLst>
              </p:cNvPr>
              <p:cNvGrpSpPr/>
              <p:nvPr/>
            </p:nvGrpSpPr>
            <p:grpSpPr>
              <a:xfrm>
                <a:off x="9721633" y="998937"/>
                <a:ext cx="298463" cy="704587"/>
                <a:chOff x="9130835" y="1075949"/>
                <a:chExt cx="298463" cy="704587"/>
              </a:xfrm>
            </p:grpSpPr>
            <p:grpSp>
              <p:nvGrpSpPr>
                <p:cNvPr id="60" name="グループ化 59">
                  <a:extLst>
                    <a:ext uri="{FF2B5EF4-FFF2-40B4-BE49-F238E27FC236}">
                      <a16:creationId xmlns:a16="http://schemas.microsoft.com/office/drawing/2014/main" id="{F38CA8E4-CC6C-7259-EA39-B3AA593CA12B}"/>
                    </a:ext>
                  </a:extLst>
                </p:cNvPr>
                <p:cNvGrpSpPr/>
                <p:nvPr/>
              </p:nvGrpSpPr>
              <p:grpSpPr>
                <a:xfrm>
                  <a:off x="9130835" y="1075949"/>
                  <a:ext cx="298463" cy="704587"/>
                  <a:chOff x="8544640" y="1040239"/>
                  <a:chExt cx="298463" cy="704587"/>
                </a:xfrm>
              </p:grpSpPr>
              <p:grpSp>
                <p:nvGrpSpPr>
                  <p:cNvPr id="62" name="グループ化 61">
                    <a:extLst>
                      <a:ext uri="{FF2B5EF4-FFF2-40B4-BE49-F238E27FC236}">
                        <a16:creationId xmlns:a16="http://schemas.microsoft.com/office/drawing/2014/main" id="{7E56094E-7DD6-92B2-D748-F6BC6FEDD92D}"/>
                      </a:ext>
                    </a:extLst>
                  </p:cNvPr>
                  <p:cNvGrpSpPr/>
                  <p:nvPr/>
                </p:nvGrpSpPr>
                <p:grpSpPr>
                  <a:xfrm>
                    <a:off x="8544640" y="1040239"/>
                    <a:ext cx="298463" cy="704587"/>
                    <a:chOff x="6938558" y="1046354"/>
                    <a:chExt cx="298463" cy="704587"/>
                  </a:xfrm>
                </p:grpSpPr>
                <p:grpSp>
                  <p:nvGrpSpPr>
                    <p:cNvPr id="457" name="グループ化 456">
                      <a:extLst>
                        <a:ext uri="{FF2B5EF4-FFF2-40B4-BE49-F238E27FC236}">
                          <a16:creationId xmlns:a16="http://schemas.microsoft.com/office/drawing/2014/main" id="{4797F936-52B1-407A-C8F3-5EF37CC12AC8}"/>
                        </a:ext>
                      </a:extLst>
                    </p:cNvPr>
                    <p:cNvGrpSpPr/>
                    <p:nvPr/>
                  </p:nvGrpSpPr>
                  <p:grpSpPr>
                    <a:xfrm>
                      <a:off x="6955770" y="1046354"/>
                      <a:ext cx="281251" cy="646461"/>
                      <a:chOff x="6955770" y="1046354"/>
                      <a:chExt cx="281251" cy="646461"/>
                    </a:xfrm>
                  </p:grpSpPr>
                  <p:grpSp>
                    <p:nvGrpSpPr>
                      <p:cNvPr id="463" name="グループ化 462">
                        <a:extLst>
                          <a:ext uri="{FF2B5EF4-FFF2-40B4-BE49-F238E27FC236}">
                            <a16:creationId xmlns:a16="http://schemas.microsoft.com/office/drawing/2014/main" id="{654C19B8-62FC-A4C3-079D-0C216331A357}"/>
                          </a:ext>
                        </a:extLst>
                      </p:cNvPr>
                      <p:cNvGrpSpPr/>
                      <p:nvPr/>
                    </p:nvGrpSpPr>
                    <p:grpSpPr>
                      <a:xfrm>
                        <a:off x="6955770" y="1046354"/>
                        <a:ext cx="281251" cy="606592"/>
                        <a:chOff x="1546421" y="2363733"/>
                        <a:chExt cx="281251" cy="606592"/>
                      </a:xfrm>
                      <a:solidFill>
                        <a:schemeClr val="bg1">
                          <a:lumMod val="85000"/>
                        </a:schemeClr>
                      </a:solidFill>
                    </p:grpSpPr>
                    <p:cxnSp>
                      <p:nvCxnSpPr>
                        <p:cNvPr id="466" name="直線コネクタ 465">
                          <a:extLst>
                            <a:ext uri="{FF2B5EF4-FFF2-40B4-BE49-F238E27FC236}">
                              <a16:creationId xmlns:a16="http://schemas.microsoft.com/office/drawing/2014/main" id="{D34E0223-E97A-1637-D665-4B949356E87B}"/>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7" name="グループ化 466">
                          <a:extLst>
                            <a:ext uri="{FF2B5EF4-FFF2-40B4-BE49-F238E27FC236}">
                              <a16:creationId xmlns:a16="http://schemas.microsoft.com/office/drawing/2014/main" id="{3A0370E2-2EF5-DB83-C2DA-232DCB5CAF51}"/>
                            </a:ext>
                          </a:extLst>
                        </p:cNvPr>
                        <p:cNvGrpSpPr>
                          <a:grpSpLocks noChangeAspect="1"/>
                        </p:cNvGrpSpPr>
                        <p:nvPr/>
                      </p:nvGrpSpPr>
                      <p:grpSpPr>
                        <a:xfrm>
                          <a:off x="1546421" y="2363733"/>
                          <a:ext cx="281251" cy="540368"/>
                          <a:chOff x="2802466" y="1449885"/>
                          <a:chExt cx="1403003" cy="2695600"/>
                        </a:xfrm>
                        <a:grpFill/>
                      </p:grpSpPr>
                      <p:cxnSp>
                        <p:nvCxnSpPr>
                          <p:cNvPr id="64" name="直線コネクタ 63">
                            <a:extLst>
                              <a:ext uri="{FF2B5EF4-FFF2-40B4-BE49-F238E27FC236}">
                                <a16:creationId xmlns:a16="http://schemas.microsoft.com/office/drawing/2014/main" id="{5D534381-D4F0-BA93-0FFC-EB7F3E3A0AC3}"/>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D1910B82-C6F3-F7D8-71BF-A8AFB1160442}"/>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4A632845-2CEF-7590-E62B-2C85E13978AD}"/>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D342319-1581-A63F-61BA-6CCA2799FF9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1" name="楕円 100">
                            <a:extLst>
                              <a:ext uri="{FF2B5EF4-FFF2-40B4-BE49-F238E27FC236}">
                                <a16:creationId xmlns:a16="http://schemas.microsoft.com/office/drawing/2014/main" id="{1BA4749B-2CBA-6CB9-CD94-F75254F87895}"/>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2" name="楕円 101">
                            <a:extLst>
                              <a:ext uri="{FF2B5EF4-FFF2-40B4-BE49-F238E27FC236}">
                                <a16:creationId xmlns:a16="http://schemas.microsoft.com/office/drawing/2014/main" id="{77030B1B-D094-AF95-58D1-46FCC0EF060A}"/>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3" name="楕円 102">
                            <a:extLst>
                              <a:ext uri="{FF2B5EF4-FFF2-40B4-BE49-F238E27FC236}">
                                <a16:creationId xmlns:a16="http://schemas.microsoft.com/office/drawing/2014/main" id="{62F88CB1-C36E-8D3C-5928-CD7865D2BDAD}"/>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4" name="楕円 103">
                            <a:extLst>
                              <a:ext uri="{FF2B5EF4-FFF2-40B4-BE49-F238E27FC236}">
                                <a16:creationId xmlns:a16="http://schemas.microsoft.com/office/drawing/2014/main" id="{AF540D3F-F8A9-0707-F9B7-7BB88961A5E8}"/>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5" name="楕円 104">
                            <a:extLst>
                              <a:ext uri="{FF2B5EF4-FFF2-40B4-BE49-F238E27FC236}">
                                <a16:creationId xmlns:a16="http://schemas.microsoft.com/office/drawing/2014/main" id="{031A779B-0311-5C27-04ED-B3AC1E1A1C5F}"/>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465" name="直線コネクタ 464">
                        <a:extLst>
                          <a:ext uri="{FF2B5EF4-FFF2-40B4-BE49-F238E27FC236}">
                            <a16:creationId xmlns:a16="http://schemas.microsoft.com/office/drawing/2014/main" id="{348D50E0-3D32-0216-DD60-264269629FAA}"/>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8" name="ひし形 457">
                      <a:extLst>
                        <a:ext uri="{FF2B5EF4-FFF2-40B4-BE49-F238E27FC236}">
                          <a16:creationId xmlns:a16="http://schemas.microsoft.com/office/drawing/2014/main" id="{7236D751-E01F-9209-3896-54E79E979EBE}"/>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455" name="直線コネクタ 454">
                    <a:extLst>
                      <a:ext uri="{FF2B5EF4-FFF2-40B4-BE49-F238E27FC236}">
                        <a16:creationId xmlns:a16="http://schemas.microsoft.com/office/drawing/2014/main" id="{C2C80727-6F2B-530D-BB6B-390E58383AC3}"/>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6" name="直線コネクタ 455">
                    <a:extLst>
                      <a:ext uri="{FF2B5EF4-FFF2-40B4-BE49-F238E27FC236}">
                        <a16:creationId xmlns:a16="http://schemas.microsoft.com/office/drawing/2014/main" id="{112917A2-2327-E888-48ED-679F9CAA39C1}"/>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直線コネクタ 60">
                  <a:extLst>
                    <a:ext uri="{FF2B5EF4-FFF2-40B4-BE49-F238E27FC236}">
                      <a16:creationId xmlns:a16="http://schemas.microsoft.com/office/drawing/2014/main" id="{1BB60D91-5E7F-0D80-AA8D-932527AFCFEA}"/>
                    </a:ext>
                  </a:extLst>
                </p:cNvPr>
                <p:cNvCxnSpPr>
                  <a:cxnSpLocks/>
                </p:cNvCxnSpPr>
                <p:nvPr/>
              </p:nvCxnSpPr>
              <p:spPr>
                <a:xfrm>
                  <a:off x="9394749" y="1194992"/>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楕円 58">
                <a:extLst>
                  <a:ext uri="{FF2B5EF4-FFF2-40B4-BE49-F238E27FC236}">
                    <a16:creationId xmlns:a16="http://schemas.microsoft.com/office/drawing/2014/main" id="{421B4B55-073A-74D1-CAB4-35557CC786EE}"/>
                  </a:ext>
                </a:extLst>
              </p:cNvPr>
              <p:cNvSpPr>
                <a:spLocks noChangeAspect="1"/>
              </p:cNvSpPr>
              <p:nvPr/>
            </p:nvSpPr>
            <p:spPr>
              <a:xfrm>
                <a:off x="9948305" y="1500610"/>
                <a:ext cx="72167" cy="721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graphicFrame>
        <p:nvGraphicFramePr>
          <p:cNvPr id="222" name="表 221">
            <a:extLst>
              <a:ext uri="{FF2B5EF4-FFF2-40B4-BE49-F238E27FC236}">
                <a16:creationId xmlns:a16="http://schemas.microsoft.com/office/drawing/2014/main" id="{111B82BC-F369-D101-4BF0-ACE619B12ECA}"/>
              </a:ext>
            </a:extLst>
          </p:cNvPr>
          <p:cNvGraphicFramePr>
            <a:graphicFrameLocks noGrp="1"/>
          </p:cNvGraphicFramePr>
          <p:nvPr/>
        </p:nvGraphicFramePr>
        <p:xfrm>
          <a:off x="5082540" y="5079577"/>
          <a:ext cx="3460092" cy="735766"/>
        </p:xfrm>
        <a:graphic>
          <a:graphicData uri="http://schemas.openxmlformats.org/drawingml/2006/table">
            <a:tbl>
              <a:tblPr/>
              <a:tblGrid>
                <a:gridCol w="576682">
                  <a:extLst>
                    <a:ext uri="{9D8B030D-6E8A-4147-A177-3AD203B41FA5}">
                      <a16:colId xmlns:a16="http://schemas.microsoft.com/office/drawing/2014/main" val="3633369998"/>
                    </a:ext>
                  </a:extLst>
                </a:gridCol>
                <a:gridCol w="576682">
                  <a:extLst>
                    <a:ext uri="{9D8B030D-6E8A-4147-A177-3AD203B41FA5}">
                      <a16:colId xmlns:a16="http://schemas.microsoft.com/office/drawing/2014/main" val="1133750072"/>
                    </a:ext>
                  </a:extLst>
                </a:gridCol>
                <a:gridCol w="576682">
                  <a:extLst>
                    <a:ext uri="{9D8B030D-6E8A-4147-A177-3AD203B41FA5}">
                      <a16:colId xmlns:a16="http://schemas.microsoft.com/office/drawing/2014/main" val="1354841100"/>
                    </a:ext>
                  </a:extLst>
                </a:gridCol>
                <a:gridCol w="576682">
                  <a:extLst>
                    <a:ext uri="{9D8B030D-6E8A-4147-A177-3AD203B41FA5}">
                      <a16:colId xmlns:a16="http://schemas.microsoft.com/office/drawing/2014/main" val="4019960396"/>
                    </a:ext>
                  </a:extLst>
                </a:gridCol>
                <a:gridCol w="576682">
                  <a:extLst>
                    <a:ext uri="{9D8B030D-6E8A-4147-A177-3AD203B41FA5}">
                      <a16:colId xmlns:a16="http://schemas.microsoft.com/office/drawing/2014/main" val="4254494507"/>
                    </a:ext>
                  </a:extLst>
                </a:gridCol>
                <a:gridCol w="576682">
                  <a:extLst>
                    <a:ext uri="{9D8B030D-6E8A-4147-A177-3AD203B41FA5}">
                      <a16:colId xmlns:a16="http://schemas.microsoft.com/office/drawing/2014/main" val="2004356609"/>
                    </a:ext>
                  </a:extLst>
                </a:gridCol>
              </a:tblGrid>
              <a:tr h="367883">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25</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31</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29</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27</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24</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21</a:t>
                      </a:r>
                    </a:p>
                  </a:txBody>
                  <a:tcPr marL="5715" marR="5715" marT="5715" marB="0" anchor="ctr">
                    <a:lnL>
                      <a:noFill/>
                    </a:lnL>
                    <a:lnR>
                      <a:noFill/>
                    </a:lnR>
                    <a:lnT>
                      <a:noFill/>
                    </a:lnT>
                    <a:lnB>
                      <a:noFill/>
                    </a:lnB>
                  </a:tcPr>
                </a:tc>
                <a:extLst>
                  <a:ext uri="{0D108BD9-81ED-4DB2-BD59-A6C34878D82A}">
                    <a16:rowId xmlns:a16="http://schemas.microsoft.com/office/drawing/2014/main" val="2623104523"/>
                  </a:ext>
                </a:extLst>
              </a:tr>
              <a:tr h="367883">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413</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360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480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600</a:t>
                      </a:r>
                    </a:p>
                  </a:txBody>
                  <a:tcPr marL="5715" marR="5715" marT="5715" marB="0" anchor="ctr">
                    <a:lnL>
                      <a:noFill/>
                    </a:lnL>
                    <a:lnR>
                      <a:noFill/>
                    </a:lnR>
                    <a:lnT>
                      <a:noFill/>
                    </a:lnT>
                    <a:lnB>
                      <a:noFill/>
                    </a:lnB>
                  </a:tcPr>
                </a:tc>
                <a:extLst>
                  <a:ext uri="{0D108BD9-81ED-4DB2-BD59-A6C34878D82A}">
                    <a16:rowId xmlns:a16="http://schemas.microsoft.com/office/drawing/2014/main" val="3996899127"/>
                  </a:ext>
                </a:extLst>
              </a:tr>
            </a:tbl>
          </a:graphicData>
        </a:graphic>
      </p:graphicFrame>
      <p:grpSp>
        <p:nvGrpSpPr>
          <p:cNvPr id="299" name="グループ化 298">
            <a:extLst>
              <a:ext uri="{FF2B5EF4-FFF2-40B4-BE49-F238E27FC236}">
                <a16:creationId xmlns:a16="http://schemas.microsoft.com/office/drawing/2014/main" id="{343C9868-C20B-E64E-6CB6-35FEDCDAC6C8}"/>
              </a:ext>
            </a:extLst>
          </p:cNvPr>
          <p:cNvGrpSpPr>
            <a:grpSpLocks noChangeAspect="1"/>
          </p:cNvGrpSpPr>
          <p:nvPr/>
        </p:nvGrpSpPr>
        <p:grpSpPr>
          <a:xfrm>
            <a:off x="547729" y="4143089"/>
            <a:ext cx="621177" cy="1471158"/>
            <a:chOff x="5284540" y="3172909"/>
            <a:chExt cx="401535" cy="950971"/>
          </a:xfrm>
        </p:grpSpPr>
        <p:grpSp>
          <p:nvGrpSpPr>
            <p:cNvPr id="300" name="グループ化 299">
              <a:extLst>
                <a:ext uri="{FF2B5EF4-FFF2-40B4-BE49-F238E27FC236}">
                  <a16:creationId xmlns:a16="http://schemas.microsoft.com/office/drawing/2014/main" id="{E45FBA53-0B92-5899-495D-6D53C105C3CA}"/>
                </a:ext>
              </a:extLst>
            </p:cNvPr>
            <p:cNvGrpSpPr>
              <a:grpSpLocks noChangeAspect="1"/>
            </p:cNvGrpSpPr>
            <p:nvPr/>
          </p:nvGrpSpPr>
          <p:grpSpPr>
            <a:xfrm>
              <a:off x="5353637" y="3230977"/>
              <a:ext cx="291257" cy="816778"/>
              <a:chOff x="1581213" y="2392497"/>
              <a:chExt cx="220266" cy="617697"/>
            </a:xfrm>
            <a:solidFill>
              <a:schemeClr val="bg1">
                <a:lumMod val="65000"/>
              </a:schemeClr>
            </a:solidFill>
          </p:grpSpPr>
          <p:cxnSp>
            <p:nvCxnSpPr>
              <p:cNvPr id="316" name="直線コネクタ 315">
                <a:extLst>
                  <a:ext uri="{FF2B5EF4-FFF2-40B4-BE49-F238E27FC236}">
                    <a16:creationId xmlns:a16="http://schemas.microsoft.com/office/drawing/2014/main" id="{9A42FC89-D0E6-F9D4-6B18-9DA83B0DF6E3}"/>
                  </a:ext>
                </a:extLst>
              </p:cNvPr>
              <p:cNvCxnSpPr>
                <a:cxnSpLocks/>
              </p:cNvCxnSpPr>
              <p:nvPr/>
            </p:nvCxnSpPr>
            <p:spPr>
              <a:xfrm>
                <a:off x="1586490" y="2827716"/>
                <a:ext cx="0" cy="146419"/>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040AC244-6E12-4A6D-694F-6E564CAE68A1}"/>
                  </a:ext>
                </a:extLst>
              </p:cNvPr>
              <p:cNvCxnSpPr>
                <a:cxnSpLocks/>
              </p:cNvCxnSpPr>
              <p:nvPr/>
            </p:nvCxnSpPr>
            <p:spPr>
              <a:xfrm>
                <a:off x="1587662" y="2629302"/>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D92DF5D6-99FC-00ED-30E5-2F229E26A753}"/>
                  </a:ext>
                </a:extLst>
              </p:cNvPr>
              <p:cNvCxnSpPr>
                <a:cxnSpLocks/>
              </p:cNvCxnSpPr>
              <p:nvPr/>
            </p:nvCxnSpPr>
            <p:spPr>
              <a:xfrm>
                <a:off x="1587662" y="2432348"/>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F20FD2A1-8484-02CD-7C5F-2BAFE25C9166}"/>
                  </a:ext>
                </a:extLst>
              </p:cNvPr>
              <p:cNvCxnSpPr>
                <a:cxnSpLocks/>
              </p:cNvCxnSpPr>
              <p:nvPr/>
            </p:nvCxnSpPr>
            <p:spPr>
              <a:xfrm>
                <a:off x="1793123" y="2522426"/>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2A98D4C4-AED1-637B-D273-14B9A3427264}"/>
                  </a:ext>
                </a:extLst>
              </p:cNvPr>
              <p:cNvCxnSpPr>
                <a:cxnSpLocks/>
              </p:cNvCxnSpPr>
              <p:nvPr/>
            </p:nvCxnSpPr>
            <p:spPr>
              <a:xfrm>
                <a:off x="1793123" y="2726916"/>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grpSp>
            <p:nvGrpSpPr>
              <p:cNvPr id="339" name="グループ化 338">
                <a:extLst>
                  <a:ext uri="{FF2B5EF4-FFF2-40B4-BE49-F238E27FC236}">
                    <a16:creationId xmlns:a16="http://schemas.microsoft.com/office/drawing/2014/main" id="{FB21D6CA-2F28-991A-19F9-11343DA94394}"/>
                  </a:ext>
                </a:extLst>
              </p:cNvPr>
              <p:cNvGrpSpPr>
                <a:grpSpLocks noChangeAspect="1"/>
              </p:cNvGrpSpPr>
              <p:nvPr/>
            </p:nvGrpSpPr>
            <p:grpSpPr>
              <a:xfrm>
                <a:off x="1581213" y="2392497"/>
                <a:ext cx="220266" cy="617697"/>
                <a:chOff x="2976037" y="1593373"/>
                <a:chExt cx="1098786" cy="3081353"/>
              </a:xfrm>
              <a:grpFill/>
            </p:grpSpPr>
            <p:cxnSp>
              <p:nvCxnSpPr>
                <p:cNvPr id="340" name="直線コネクタ 339">
                  <a:extLst>
                    <a:ext uri="{FF2B5EF4-FFF2-40B4-BE49-F238E27FC236}">
                      <a16:creationId xmlns:a16="http://schemas.microsoft.com/office/drawing/2014/main" id="{C2E7363D-04CC-0BDA-D5C8-5CF1EEB113B9}"/>
                    </a:ext>
                  </a:extLst>
                </p:cNvPr>
                <p:cNvCxnSpPr/>
                <p:nvPr/>
              </p:nvCxnSpPr>
              <p:spPr>
                <a:xfrm flipV="1">
                  <a:off x="3018046" y="4141325"/>
                  <a:ext cx="1056777" cy="533401"/>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B08832C3-9DE7-67E2-341E-2F46841B3F04}"/>
                    </a:ext>
                  </a:extLst>
                </p:cNvPr>
                <p:cNvCxnSpPr/>
                <p:nvPr/>
              </p:nvCxnSpPr>
              <p:spPr>
                <a:xfrm flipH="1" flipV="1">
                  <a:off x="2976037" y="1593373"/>
                  <a:ext cx="1023490" cy="551763"/>
                </a:xfrm>
                <a:prstGeom prst="line">
                  <a:avLst/>
                </a:prstGeom>
                <a:grpFill/>
                <a:ln w="101600">
                  <a:solidFill>
                    <a:srgbClr val="3FD03F"/>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301" name="グループ化 300">
              <a:extLst>
                <a:ext uri="{FF2B5EF4-FFF2-40B4-BE49-F238E27FC236}">
                  <a16:creationId xmlns:a16="http://schemas.microsoft.com/office/drawing/2014/main" id="{E2303BF8-9F61-A677-8512-72C70234552B}"/>
                </a:ext>
              </a:extLst>
            </p:cNvPr>
            <p:cNvGrpSpPr>
              <a:grpSpLocks noChangeAspect="1"/>
            </p:cNvGrpSpPr>
            <p:nvPr/>
          </p:nvGrpSpPr>
          <p:grpSpPr>
            <a:xfrm>
              <a:off x="5284540" y="3172909"/>
              <a:ext cx="401535" cy="950971"/>
              <a:chOff x="2344866" y="3396678"/>
              <a:chExt cx="662341" cy="1505429"/>
            </a:xfrm>
          </p:grpSpPr>
          <p:sp>
            <p:nvSpPr>
              <p:cNvPr id="302" name="楕円 301">
                <a:extLst>
                  <a:ext uri="{FF2B5EF4-FFF2-40B4-BE49-F238E27FC236}">
                    <a16:creationId xmlns:a16="http://schemas.microsoft.com/office/drawing/2014/main" id="{F317F863-72E5-6FEE-D706-A0AD15F7D8D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3" name="楕円 302">
                <a:extLst>
                  <a:ext uri="{FF2B5EF4-FFF2-40B4-BE49-F238E27FC236}">
                    <a16:creationId xmlns:a16="http://schemas.microsoft.com/office/drawing/2014/main" id="{1FD28BB7-E570-DDF2-940F-CCB152CED8A6}"/>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4" name="楕円 303">
                <a:extLst>
                  <a:ext uri="{FF2B5EF4-FFF2-40B4-BE49-F238E27FC236}">
                    <a16:creationId xmlns:a16="http://schemas.microsoft.com/office/drawing/2014/main" id="{708C24A8-55CF-3F2C-DDE0-AEBD3AFBE5E3}"/>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5" name="楕円 304">
                <a:extLst>
                  <a:ext uri="{FF2B5EF4-FFF2-40B4-BE49-F238E27FC236}">
                    <a16:creationId xmlns:a16="http://schemas.microsoft.com/office/drawing/2014/main" id="{E7C59E65-8C2B-D7DD-A0AD-E4E3EBAEFDCE}"/>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6" name="楕円 305">
                <a:extLst>
                  <a:ext uri="{FF2B5EF4-FFF2-40B4-BE49-F238E27FC236}">
                    <a16:creationId xmlns:a16="http://schemas.microsoft.com/office/drawing/2014/main" id="{9105DA5F-B166-AA51-B872-C987EB70AF3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7" name="楕円 306">
                <a:extLst>
                  <a:ext uri="{FF2B5EF4-FFF2-40B4-BE49-F238E27FC236}">
                    <a16:creationId xmlns:a16="http://schemas.microsoft.com/office/drawing/2014/main" id="{7C48E2EC-2D33-8F18-7FDF-5BFD9E4D3586}"/>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8" name="ひし形 307">
                <a:extLst>
                  <a:ext uri="{FF2B5EF4-FFF2-40B4-BE49-F238E27FC236}">
                    <a16:creationId xmlns:a16="http://schemas.microsoft.com/office/drawing/2014/main" id="{E5904154-080F-278E-0054-40B3366CF18B}"/>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9" name="正方形/長方形 308">
                <a:extLst>
                  <a:ext uri="{FF2B5EF4-FFF2-40B4-BE49-F238E27FC236}">
                    <a16:creationId xmlns:a16="http://schemas.microsoft.com/office/drawing/2014/main" id="{2916803B-E7DD-CDF4-3BB2-66A6AE28FF58}"/>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0" name="正方形/長方形 309">
                <a:extLst>
                  <a:ext uri="{FF2B5EF4-FFF2-40B4-BE49-F238E27FC236}">
                    <a16:creationId xmlns:a16="http://schemas.microsoft.com/office/drawing/2014/main" id="{C518C7FE-7403-43CB-871A-FE5F53F29A34}"/>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1" name="正方形/長方形 310">
                <a:extLst>
                  <a:ext uri="{FF2B5EF4-FFF2-40B4-BE49-F238E27FC236}">
                    <a16:creationId xmlns:a16="http://schemas.microsoft.com/office/drawing/2014/main" id="{3E37CC57-D76F-2203-CFF8-183D528B0EBB}"/>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2" name="正方形/長方形 311">
                <a:extLst>
                  <a:ext uri="{FF2B5EF4-FFF2-40B4-BE49-F238E27FC236}">
                    <a16:creationId xmlns:a16="http://schemas.microsoft.com/office/drawing/2014/main" id="{CF0A9EC7-1F86-78E1-6E00-D973C8E32A18}"/>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3" name="正方形/長方形 312">
                <a:extLst>
                  <a:ext uri="{FF2B5EF4-FFF2-40B4-BE49-F238E27FC236}">
                    <a16:creationId xmlns:a16="http://schemas.microsoft.com/office/drawing/2014/main" id="{30A79892-A142-912C-80C1-F30D52C51FE8}"/>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4" name="正方形/長方形 313">
                <a:extLst>
                  <a:ext uri="{FF2B5EF4-FFF2-40B4-BE49-F238E27FC236}">
                    <a16:creationId xmlns:a16="http://schemas.microsoft.com/office/drawing/2014/main" id="{EE1C3880-D4DB-787D-9D05-606B62D7CE8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5" name="正方形/長方形 314">
                <a:extLst>
                  <a:ext uri="{FF2B5EF4-FFF2-40B4-BE49-F238E27FC236}">
                    <a16:creationId xmlns:a16="http://schemas.microsoft.com/office/drawing/2014/main" id="{D5D0391A-B7B1-1087-D94E-EB94ADAC0F11}"/>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pSp>
        <p:nvGrpSpPr>
          <p:cNvPr id="7" name="グループ化 6">
            <a:extLst>
              <a:ext uri="{FF2B5EF4-FFF2-40B4-BE49-F238E27FC236}">
                <a16:creationId xmlns:a16="http://schemas.microsoft.com/office/drawing/2014/main" id="{B7A4B3ED-4F2E-8110-F0E0-54F22CB4094C}"/>
              </a:ext>
            </a:extLst>
          </p:cNvPr>
          <p:cNvGrpSpPr/>
          <p:nvPr/>
        </p:nvGrpSpPr>
        <p:grpSpPr>
          <a:xfrm>
            <a:off x="5015098" y="2357034"/>
            <a:ext cx="3904279" cy="1201667"/>
            <a:chOff x="6686797" y="1999711"/>
            <a:chExt cx="5205705" cy="1602223"/>
          </a:xfrm>
        </p:grpSpPr>
        <p:grpSp>
          <p:nvGrpSpPr>
            <p:cNvPr id="221" name="グループ化 220">
              <a:extLst>
                <a:ext uri="{FF2B5EF4-FFF2-40B4-BE49-F238E27FC236}">
                  <a16:creationId xmlns:a16="http://schemas.microsoft.com/office/drawing/2014/main" id="{9BA836A1-E780-554F-BB92-3DE1697A93FC}"/>
                </a:ext>
              </a:extLst>
            </p:cNvPr>
            <p:cNvGrpSpPr>
              <a:grpSpLocks noChangeAspect="1"/>
            </p:cNvGrpSpPr>
            <p:nvPr/>
          </p:nvGrpSpPr>
          <p:grpSpPr>
            <a:xfrm>
              <a:off x="6686797" y="2648678"/>
              <a:ext cx="4619208" cy="953256"/>
              <a:chOff x="2128626" y="6993071"/>
              <a:chExt cx="2397821" cy="754374"/>
            </a:xfrm>
          </p:grpSpPr>
          <p:sp>
            <p:nvSpPr>
              <p:cNvPr id="216" name="右中かっこ 215">
                <a:extLst>
                  <a:ext uri="{FF2B5EF4-FFF2-40B4-BE49-F238E27FC236}">
                    <a16:creationId xmlns:a16="http://schemas.microsoft.com/office/drawing/2014/main" id="{C7B8C0D1-ED26-16F1-13C7-6782FBBF3F9B}"/>
                  </a:ext>
                </a:extLst>
              </p:cNvPr>
              <p:cNvSpPr/>
              <p:nvPr/>
            </p:nvSpPr>
            <p:spPr>
              <a:xfrm rot="16200000">
                <a:off x="4151710" y="6718424"/>
                <a:ext cx="100090" cy="64938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ja-JP" altLang="en-US" sz="135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18" name="正方形/長方形 217">
                <a:extLst>
                  <a:ext uri="{FF2B5EF4-FFF2-40B4-BE49-F238E27FC236}">
                    <a16:creationId xmlns:a16="http://schemas.microsoft.com/office/drawing/2014/main" id="{5627774C-D73F-72A9-C529-3CA8C99B8683}"/>
                  </a:ext>
                </a:extLst>
              </p:cNvPr>
              <p:cNvSpPr/>
              <p:nvPr/>
            </p:nvSpPr>
            <p:spPr>
              <a:xfrm>
                <a:off x="2128626" y="7021991"/>
                <a:ext cx="1224346" cy="337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容量満杯リンクを</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利用する</a:t>
                </a:r>
                <a:endParaRPr lang="ja-JP" altLang="en-US"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9" name="フリーフォーム: 図形 218">
                <a:extLst>
                  <a:ext uri="{FF2B5EF4-FFF2-40B4-BE49-F238E27FC236}">
                    <a16:creationId xmlns:a16="http://schemas.microsoft.com/office/drawing/2014/main" id="{F6AC5575-2B11-0E9D-8A56-AB147F87019D}"/>
                  </a:ext>
                </a:extLst>
              </p:cNvPr>
              <p:cNvSpPr/>
              <p:nvPr/>
            </p:nvSpPr>
            <p:spPr>
              <a:xfrm>
                <a:off x="2606916" y="7515035"/>
                <a:ext cx="158115" cy="232410"/>
              </a:xfrm>
              <a:custGeom>
                <a:avLst/>
                <a:gdLst>
                  <a:gd name="connsiteX0" fmla="*/ 148590 w 156210"/>
                  <a:gd name="connsiteY0" fmla="*/ 0 h 232410"/>
                  <a:gd name="connsiteX1" fmla="*/ 156210 w 156210"/>
                  <a:gd name="connsiteY1" fmla="*/ 106680 h 232410"/>
                  <a:gd name="connsiteX2" fmla="*/ 0 w 156210"/>
                  <a:gd name="connsiteY2" fmla="*/ 232410 h 232410"/>
                  <a:gd name="connsiteX0" fmla="*/ 158115 w 158115"/>
                  <a:gd name="connsiteY0" fmla="*/ 0 h 232410"/>
                  <a:gd name="connsiteX1" fmla="*/ 156210 w 158115"/>
                  <a:gd name="connsiteY1" fmla="*/ 106680 h 232410"/>
                  <a:gd name="connsiteX2" fmla="*/ 0 w 158115"/>
                  <a:gd name="connsiteY2" fmla="*/ 232410 h 232410"/>
                  <a:gd name="connsiteX0" fmla="*/ 158115 w 158115"/>
                  <a:gd name="connsiteY0" fmla="*/ 0 h 232410"/>
                  <a:gd name="connsiteX1" fmla="*/ 156210 w 158115"/>
                  <a:gd name="connsiteY1" fmla="*/ 106680 h 232410"/>
                  <a:gd name="connsiteX2" fmla="*/ 0 w 158115"/>
                  <a:gd name="connsiteY2" fmla="*/ 232410 h 232410"/>
                </a:gdLst>
                <a:ahLst/>
                <a:cxnLst>
                  <a:cxn ang="0">
                    <a:pos x="connsiteX0" y="connsiteY0"/>
                  </a:cxn>
                  <a:cxn ang="0">
                    <a:pos x="connsiteX1" y="connsiteY1"/>
                  </a:cxn>
                  <a:cxn ang="0">
                    <a:pos x="connsiteX2" y="connsiteY2"/>
                  </a:cxn>
                </a:cxnLst>
                <a:rect l="l" t="t" r="r" b="b"/>
                <a:pathLst>
                  <a:path w="158115" h="232410">
                    <a:moveTo>
                      <a:pt x="158115" y="0"/>
                    </a:moveTo>
                    <a:lnTo>
                      <a:pt x="156210" y="106680"/>
                    </a:lnTo>
                    <a:lnTo>
                      <a:pt x="0" y="23241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Arial" panose="020B0604020202020204" pitchFamily="34" charset="0"/>
                  <a:cs typeface="Arial" panose="020B0604020202020204" pitchFamily="34" charset="0"/>
                </a:endParaRPr>
              </a:p>
            </p:txBody>
          </p:sp>
        </p:grpSp>
        <p:sp>
          <p:nvSpPr>
            <p:cNvPr id="2" name="正方形/長方形 1">
              <a:extLst>
                <a:ext uri="{FF2B5EF4-FFF2-40B4-BE49-F238E27FC236}">
                  <a16:creationId xmlns:a16="http://schemas.microsoft.com/office/drawing/2014/main" id="{C3CD89C1-5891-C651-FF13-3AD2A818F195}"/>
                </a:ext>
              </a:extLst>
            </p:cNvPr>
            <p:cNvSpPr/>
            <p:nvPr/>
          </p:nvSpPr>
          <p:spPr>
            <a:xfrm>
              <a:off x="9633062" y="1999711"/>
              <a:ext cx="2259440" cy="295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容量満杯リンクを</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避けて迂回する</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9" name="タイトル 2">
            <a:extLst>
              <a:ext uri="{FF2B5EF4-FFF2-40B4-BE49-F238E27FC236}">
                <a16:creationId xmlns:a16="http://schemas.microsoft.com/office/drawing/2014/main" id="{A44DC270-6589-AF89-451E-4967FFC94CD6}"/>
              </a:ext>
            </a:extLst>
          </p:cNvPr>
          <p:cNvSpPr>
            <a:spLocks noGrp="1"/>
          </p:cNvSpPr>
          <p:nvPr>
            <p:ph type="title"/>
          </p:nvPr>
        </p:nvSpPr>
        <p:spPr>
          <a:xfrm>
            <a:off x="406331" y="333660"/>
            <a:ext cx="8368167" cy="736648"/>
          </a:xfrm>
        </p:spPr>
        <p:txBody>
          <a:bodyPr>
            <a:noAutofit/>
          </a:bodyPr>
          <a:lstStyle/>
          <a:p>
            <a:r>
              <a:rPr lang="en-US" altLang="ja-JP" sz="2800" dirty="0">
                <a:latin typeface="+mj-ea"/>
              </a:rPr>
              <a:t>(3) </a:t>
            </a:r>
            <a:r>
              <a:rPr lang="ja-JP" altLang="en-US" sz="2800">
                <a:latin typeface="+mj-ea"/>
              </a:rPr>
              <a:t>容量が満杯のリンクを使用する</a:t>
            </a:r>
            <a:r>
              <a:rPr lang="en-US" altLang="ja-JP" sz="2800" dirty="0">
                <a:latin typeface="+mj-ea"/>
              </a:rPr>
              <a:t>OD</a:t>
            </a:r>
            <a:r>
              <a:rPr lang="ja-JP" altLang="en-US" sz="2800">
                <a:latin typeface="+mj-ea"/>
              </a:rPr>
              <a:t>の運賃は</a:t>
            </a:r>
            <a:r>
              <a:rPr lang="en-US" altLang="ja-JP" sz="2800" dirty="0">
                <a:latin typeface="+mj-ea"/>
              </a:rPr>
              <a:t> </a:t>
            </a:r>
            <a:br>
              <a:rPr lang="en-US" altLang="ja-JP" sz="2800" dirty="0">
                <a:latin typeface="+mj-ea"/>
              </a:rPr>
            </a:br>
            <a:r>
              <a:rPr lang="ja-JP" altLang="en-US" sz="2800">
                <a:latin typeface="+mj-ea"/>
              </a:rPr>
              <a:t>それ以上の使用を防ぐために高く設定される</a:t>
            </a:r>
            <a:endParaRPr kumimoji="1" lang="ja-JP" altLang="en-US" sz="2800" dirty="0">
              <a:latin typeface="+mj-ea"/>
            </a:endParaRPr>
          </a:p>
        </p:txBody>
      </p:sp>
      <p:sp>
        <p:nvSpPr>
          <p:cNvPr id="11" name="正方形/長方形 10">
            <a:extLst>
              <a:ext uri="{FF2B5EF4-FFF2-40B4-BE49-F238E27FC236}">
                <a16:creationId xmlns:a16="http://schemas.microsoft.com/office/drawing/2014/main" id="{AD03596A-7076-8543-4D75-82B2E1D86C84}"/>
              </a:ext>
            </a:extLst>
          </p:cNvPr>
          <p:cNvSpPr/>
          <p:nvPr/>
        </p:nvSpPr>
        <p:spPr>
          <a:xfrm>
            <a:off x="5312068" y="3583292"/>
            <a:ext cx="394070" cy="1079256"/>
          </a:xfrm>
          <a:prstGeom prst="rect">
            <a:avLst/>
          </a:prstGeom>
          <a:noFill/>
          <a:ln w="5715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2" name="正方形/長方形 11">
            <a:extLst>
              <a:ext uri="{FF2B5EF4-FFF2-40B4-BE49-F238E27FC236}">
                <a16:creationId xmlns:a16="http://schemas.microsoft.com/office/drawing/2014/main" id="{F5CF0E05-9604-6377-F839-8AF2BD0F535F}"/>
              </a:ext>
            </a:extLst>
          </p:cNvPr>
          <p:cNvSpPr/>
          <p:nvPr/>
        </p:nvSpPr>
        <p:spPr>
          <a:xfrm>
            <a:off x="5656477" y="3615373"/>
            <a:ext cx="927527" cy="307277"/>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大きな負担</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aphicFrame>
        <p:nvGraphicFramePr>
          <p:cNvPr id="4" name="表 3">
            <a:extLst>
              <a:ext uri="{FF2B5EF4-FFF2-40B4-BE49-F238E27FC236}">
                <a16:creationId xmlns:a16="http://schemas.microsoft.com/office/drawing/2014/main" id="{94DD5A14-08D0-7217-CAC7-4DB9F12AB268}"/>
              </a:ext>
            </a:extLst>
          </p:cNvPr>
          <p:cNvGraphicFramePr>
            <a:graphicFrameLocks noGrp="1" noChangeAspect="1"/>
          </p:cNvGraphicFramePr>
          <p:nvPr/>
        </p:nvGraphicFramePr>
        <p:xfrm>
          <a:off x="1655367" y="4425686"/>
          <a:ext cx="950428" cy="1314450"/>
        </p:xfrm>
        <a:graphic>
          <a:graphicData uri="http://schemas.openxmlformats.org/drawingml/2006/table">
            <a:tbl>
              <a:tblPr/>
              <a:tblGrid>
                <a:gridCol w="380171">
                  <a:extLst>
                    <a:ext uri="{9D8B030D-6E8A-4147-A177-3AD203B41FA5}">
                      <a16:colId xmlns:a16="http://schemas.microsoft.com/office/drawing/2014/main" val="776206646"/>
                    </a:ext>
                  </a:extLst>
                </a:gridCol>
                <a:gridCol w="190086">
                  <a:extLst>
                    <a:ext uri="{9D8B030D-6E8A-4147-A177-3AD203B41FA5}">
                      <a16:colId xmlns:a16="http://schemas.microsoft.com/office/drawing/2014/main" val="2008942900"/>
                    </a:ext>
                  </a:extLst>
                </a:gridCol>
                <a:gridCol w="380171">
                  <a:extLst>
                    <a:ext uri="{9D8B030D-6E8A-4147-A177-3AD203B41FA5}">
                      <a16:colId xmlns:a16="http://schemas.microsoft.com/office/drawing/2014/main" val="2068956303"/>
                    </a:ext>
                  </a:extLst>
                </a:gridCol>
              </a:tblGrid>
              <a:tr h="211455">
                <a:tc>
                  <a:txBody>
                    <a:bodyPr/>
                    <a:lstStyle/>
                    <a:p>
                      <a:pPr algn="ctr" fontAlgn="ctr"/>
                      <a:r>
                        <a:rPr lang="en-US" altLang="ja-JP" sz="1400" b="0" i="0" u="none" strike="noStrike" dirty="0">
                          <a:solidFill>
                            <a:srgbClr val="FF0000"/>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tc>
                  <a:txBody>
                    <a:bodyPr/>
                    <a:lstStyle/>
                    <a:p>
                      <a:pPr algn="ctr" fontAlgn="ctr"/>
                      <a:endPar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83398247"/>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792600659"/>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728500725"/>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224274602"/>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450340701"/>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57012221"/>
                  </a:ext>
                </a:extLst>
              </a:tr>
            </a:tbl>
          </a:graphicData>
        </a:graphic>
      </p:graphicFrame>
      <p:sp>
        <p:nvSpPr>
          <p:cNvPr id="15" name="正方形/長方形 14">
            <a:extLst>
              <a:ext uri="{FF2B5EF4-FFF2-40B4-BE49-F238E27FC236}">
                <a16:creationId xmlns:a16="http://schemas.microsoft.com/office/drawing/2014/main" id="{24D1250D-A581-E1CB-1D12-251F830E151B}"/>
              </a:ext>
            </a:extLst>
          </p:cNvPr>
          <p:cNvSpPr/>
          <p:nvPr/>
        </p:nvSpPr>
        <p:spPr>
          <a:xfrm>
            <a:off x="10690" y="1548558"/>
            <a:ext cx="3358397" cy="357140"/>
          </a:xfrm>
          <a:prstGeom prst="rect">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mj-ea"/>
                <a:ea typeface="+mj-ea"/>
                <a:cs typeface="源真ゴシックP Medium" panose="020B0402020203020207" pitchFamily="50" charset="-128"/>
              </a:rPr>
              <a:t>例</a:t>
            </a:r>
            <a:r>
              <a:rPr lang="ja-JP" altLang="en-US" sz="200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③</a:t>
            </a:r>
            <a:r>
              <a:rPr lang="ja-JP" altLang="en-US" sz="2000">
                <a:solidFill>
                  <a:schemeClr val="bg1"/>
                </a:solidFill>
                <a:latin typeface="+mj-ea"/>
                <a:ea typeface="+mj-ea"/>
                <a:cs typeface="源真ゴシックP Medium" panose="020B0402020203020207" pitchFamily="50" charset="-128"/>
              </a:rPr>
              <a:t> </a:t>
            </a:r>
            <a:r>
              <a:rPr lang="en-US" altLang="ja-JP" sz="2100" dirty="0">
                <a:solidFill>
                  <a:schemeClr val="bg1"/>
                </a:solidFill>
                <a:latin typeface="+mj-ea"/>
                <a:ea typeface="+mj-ea"/>
                <a:cs typeface="源真ゴシックP Medium" panose="020B0402020203020207" pitchFamily="50" charset="-128"/>
              </a:rPr>
              <a:t>100 [trips/day]</a:t>
            </a:r>
            <a:endParaRPr lang="ja-JP" altLang="en-US" sz="2100" dirty="0">
              <a:solidFill>
                <a:schemeClr val="bg1"/>
              </a:solidFill>
              <a:latin typeface="+mj-ea"/>
              <a:ea typeface="+mj-ea"/>
              <a:cs typeface="源真ゴシックP Medium" panose="020B0402020203020207" pitchFamily="50" charset="-128"/>
            </a:endParaRPr>
          </a:p>
        </p:txBody>
      </p:sp>
      <p:sp>
        <p:nvSpPr>
          <p:cNvPr id="16" name="スライド番号プレースホルダー 5">
            <a:extLst>
              <a:ext uri="{FF2B5EF4-FFF2-40B4-BE49-F238E27FC236}">
                <a16:creationId xmlns:a16="http://schemas.microsoft.com/office/drawing/2014/main" id="{6CF737B4-6ECC-898F-55C4-9DE6DD33DD27}"/>
              </a:ext>
            </a:extLst>
          </p:cNvPr>
          <p:cNvSpPr>
            <a:spLocks noGrp="1"/>
          </p:cNvSpPr>
          <p:nvPr>
            <p:ph type="sldNum" sz="quarter" idx="12"/>
          </p:nvPr>
        </p:nvSpPr>
        <p:spPr>
          <a:xfrm>
            <a:off x="6532119" y="6342949"/>
            <a:ext cx="2193925" cy="457200"/>
          </a:xfrm>
        </p:spPr>
        <p:txBody>
          <a:bodyPr/>
          <a:lstStyle/>
          <a:p>
            <a:fld id="{43745D1C-21E8-0B48-AB47-5761836E0A2C}" type="slidenum">
              <a:rPr lang="ja-JP" altLang="en-US"/>
              <a:pPr/>
              <a:t>56</a:t>
            </a:fld>
            <a:endParaRPr lang="ja-JP" altLang="en-US"/>
          </a:p>
        </p:txBody>
      </p:sp>
      <p:graphicFrame>
        <p:nvGraphicFramePr>
          <p:cNvPr id="3" name="表 2">
            <a:extLst>
              <a:ext uri="{FF2B5EF4-FFF2-40B4-BE49-F238E27FC236}">
                <a16:creationId xmlns:a16="http://schemas.microsoft.com/office/drawing/2014/main" id="{85E0F5DD-FD72-13BE-87A1-F4D5E535D8AB}"/>
              </a:ext>
            </a:extLst>
          </p:cNvPr>
          <p:cNvGraphicFramePr>
            <a:graphicFrameLocks noGrp="1"/>
          </p:cNvGraphicFramePr>
          <p:nvPr>
            <p:extLst>
              <p:ext uri="{D42A27DB-BD31-4B8C-83A1-F6EECF244321}">
                <p14:modId xmlns:p14="http://schemas.microsoft.com/office/powerpoint/2010/main" val="3515505257"/>
              </p:ext>
            </p:extLst>
          </p:nvPr>
        </p:nvGraphicFramePr>
        <p:xfrm>
          <a:off x="4002945" y="5051046"/>
          <a:ext cx="1012154" cy="904077"/>
        </p:xfrm>
        <a:graphic>
          <a:graphicData uri="http://schemas.openxmlformats.org/drawingml/2006/table">
            <a:tbl>
              <a:tblPr/>
              <a:tblGrid>
                <a:gridCol w="1012154">
                  <a:extLst>
                    <a:ext uri="{9D8B030D-6E8A-4147-A177-3AD203B41FA5}">
                      <a16:colId xmlns:a16="http://schemas.microsoft.com/office/drawing/2014/main" val="3383328827"/>
                    </a:ext>
                  </a:extLst>
                </a:gridCol>
              </a:tblGrid>
              <a:tr h="257925">
                <a:tc>
                  <a:txBody>
                    <a:bodyPr/>
                    <a:lstStyle/>
                    <a:p>
                      <a:pPr algn="l" fontAlgn="ctr"/>
                      <a:r>
                        <a:rPr lang="ja-JP" altLang="en-US" sz="1400" b="0" i="0" u="none" strike="noStrike">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所要時間と乗継抵抗</a:t>
                      </a:r>
                      <a:endParaRPr lang="zh-TW" altLang="en-US"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3684435758"/>
                  </a:ext>
                </a:extLst>
              </a:tr>
              <a:tr h="471642">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金銭的運賃</a:t>
                      </a:r>
                      <a:endPar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1181208481"/>
                  </a:ext>
                </a:extLst>
              </a:tr>
            </a:tbl>
          </a:graphicData>
        </a:graphic>
      </p:graphicFrame>
      <p:sp>
        <p:nvSpPr>
          <p:cNvPr id="13" name="正方形/長方形 12">
            <a:extLst>
              <a:ext uri="{FF2B5EF4-FFF2-40B4-BE49-F238E27FC236}">
                <a16:creationId xmlns:a16="http://schemas.microsoft.com/office/drawing/2014/main" id="{6933B0CB-9851-8068-D465-D1F01A97B656}"/>
              </a:ext>
            </a:extLst>
          </p:cNvPr>
          <p:cNvSpPr/>
          <p:nvPr/>
        </p:nvSpPr>
        <p:spPr>
          <a:xfrm>
            <a:off x="1310988" y="2966052"/>
            <a:ext cx="1556420" cy="60612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2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破線は最低運行頻度での運行を示す</a:t>
            </a:r>
            <a:endParaRPr lang="ja-JP" altLang="en-US"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7" name="正方形/長方形 16">
            <a:extLst>
              <a:ext uri="{FF2B5EF4-FFF2-40B4-BE49-F238E27FC236}">
                <a16:creationId xmlns:a16="http://schemas.microsoft.com/office/drawing/2014/main" id="{6F309A83-C092-08EF-44D3-5B69006F46BA}"/>
              </a:ext>
            </a:extLst>
          </p:cNvPr>
          <p:cNvSpPr/>
          <p:nvPr/>
        </p:nvSpPr>
        <p:spPr>
          <a:xfrm>
            <a:off x="1162399" y="3923728"/>
            <a:ext cx="197358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各リンクの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容量利用率</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8" name="正方形/長方形 17">
            <a:extLst>
              <a:ext uri="{FF2B5EF4-FFF2-40B4-BE49-F238E27FC236}">
                <a16:creationId xmlns:a16="http://schemas.microsoft.com/office/drawing/2014/main" id="{905CE023-4A3B-76CA-77DE-ACA819D62734}"/>
              </a:ext>
            </a:extLst>
          </p:cNvPr>
          <p:cNvSpPr/>
          <p:nvPr/>
        </p:nvSpPr>
        <p:spPr>
          <a:xfrm>
            <a:off x="1260077" y="2051834"/>
            <a:ext cx="157397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最適</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形状</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9" name="正方形/長方形 18">
            <a:extLst>
              <a:ext uri="{FF2B5EF4-FFF2-40B4-BE49-F238E27FC236}">
                <a16:creationId xmlns:a16="http://schemas.microsoft.com/office/drawing/2014/main" id="{34F7E1C4-E60C-B924-B5AF-21469C1B0A4E}"/>
              </a:ext>
            </a:extLst>
          </p:cNvPr>
          <p:cNvSpPr/>
          <p:nvPr/>
        </p:nvSpPr>
        <p:spPr>
          <a:xfrm>
            <a:off x="1962006" y="4278347"/>
            <a:ext cx="1797808" cy="434535"/>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←満杯のリンク</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aphicFrame>
        <p:nvGraphicFramePr>
          <p:cNvPr id="22" name="表 21">
            <a:extLst>
              <a:ext uri="{FF2B5EF4-FFF2-40B4-BE49-F238E27FC236}">
                <a16:creationId xmlns:a16="http://schemas.microsoft.com/office/drawing/2014/main" id="{951B90B1-3302-1E1F-28E9-4516AA75024F}"/>
              </a:ext>
            </a:extLst>
          </p:cNvPr>
          <p:cNvGraphicFramePr>
            <a:graphicFrameLocks noGrp="1" noChangeAspect="1"/>
          </p:cNvGraphicFramePr>
          <p:nvPr>
            <p:extLst>
              <p:ext uri="{D42A27DB-BD31-4B8C-83A1-F6EECF244321}">
                <p14:modId xmlns:p14="http://schemas.microsoft.com/office/powerpoint/2010/main" val="3234427961"/>
              </p:ext>
            </p:extLst>
          </p:nvPr>
        </p:nvGraphicFramePr>
        <p:xfrm>
          <a:off x="1929709" y="2404278"/>
          <a:ext cx="868183" cy="551405"/>
        </p:xfrm>
        <a:graphic>
          <a:graphicData uri="http://schemas.openxmlformats.org/drawingml/2006/table">
            <a:tbl>
              <a:tblPr/>
              <a:tblGrid>
                <a:gridCol w="868183">
                  <a:extLst>
                    <a:ext uri="{9D8B030D-6E8A-4147-A177-3AD203B41FA5}">
                      <a16:colId xmlns:a16="http://schemas.microsoft.com/office/drawing/2014/main" val="3326693117"/>
                    </a:ext>
                  </a:extLst>
                </a:gridCol>
              </a:tblGrid>
              <a:tr h="332330">
                <a:tc>
                  <a:txBody>
                    <a:bodyPr/>
                    <a:lstStyle/>
                    <a:p>
                      <a:pPr algn="ctr" fontAlgn="ct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590242"/>
                  </a:ext>
                </a:extLst>
              </a:tr>
              <a:tr h="16836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614968459"/>
                  </a:ext>
                </a:extLst>
              </a:tr>
            </a:tbl>
          </a:graphicData>
        </a:graphic>
      </p:graphicFrame>
    </p:spTree>
    <p:extLst>
      <p:ext uri="{BB962C8B-B14F-4D97-AF65-F5344CB8AC3E}">
        <p14:creationId xmlns:p14="http://schemas.microsoft.com/office/powerpoint/2010/main" val="4129615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1784C3C-7ECD-2D81-9D61-CB9F9AB8CA37}"/>
              </a:ext>
            </a:extLst>
          </p:cNvPr>
          <p:cNvSpPr/>
          <p:nvPr/>
        </p:nvSpPr>
        <p:spPr bwMode="auto">
          <a:xfrm>
            <a:off x="3244200" y="1670385"/>
            <a:ext cx="5773670" cy="4483296"/>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grpSp>
        <p:nvGrpSpPr>
          <p:cNvPr id="240" name="グループ化 239">
            <a:extLst>
              <a:ext uri="{FF2B5EF4-FFF2-40B4-BE49-F238E27FC236}">
                <a16:creationId xmlns:a16="http://schemas.microsoft.com/office/drawing/2014/main" id="{016DE8E1-264E-8D57-F58B-D26044D164DE}"/>
              </a:ext>
            </a:extLst>
          </p:cNvPr>
          <p:cNvGrpSpPr>
            <a:grpSpLocks noChangeAspect="1"/>
          </p:cNvGrpSpPr>
          <p:nvPr/>
        </p:nvGrpSpPr>
        <p:grpSpPr>
          <a:xfrm>
            <a:off x="266699" y="1739270"/>
            <a:ext cx="1705421" cy="1854905"/>
            <a:chOff x="5137357" y="1876971"/>
            <a:chExt cx="1022731" cy="1112376"/>
          </a:xfrm>
        </p:grpSpPr>
        <p:pic>
          <p:nvPicPr>
            <p:cNvPr id="241" name="図 240" descr="グラフ, 散布図&#10;&#10;自動的に生成された説明">
              <a:extLst>
                <a:ext uri="{FF2B5EF4-FFF2-40B4-BE49-F238E27FC236}">
                  <a16:creationId xmlns:a16="http://schemas.microsoft.com/office/drawing/2014/main" id="{EB2BDCA3-A13E-1AAF-35B3-69FCB927904F}"/>
                </a:ext>
              </a:extLst>
            </p:cNvPr>
            <p:cNvPicPr>
              <a:picLocks noChangeAspect="1"/>
            </p:cNvPicPr>
            <p:nvPr/>
          </p:nvPicPr>
          <p:blipFill rotWithShape="1">
            <a:blip r:embed="rId3">
              <a:extLst>
                <a:ext uri="{28A0092B-C50C-407E-A947-70E740481C1C}">
                  <a14:useLocalDpi xmlns:a14="http://schemas.microsoft.com/office/drawing/2010/main" val="0"/>
                </a:ext>
              </a:extLst>
            </a:blip>
            <a:srcRect l="28977" t="5650" b="17102"/>
            <a:stretch/>
          </p:blipFill>
          <p:spPr>
            <a:xfrm>
              <a:off x="5137357" y="1876971"/>
              <a:ext cx="1022731" cy="1112376"/>
            </a:xfrm>
            <a:prstGeom prst="rect">
              <a:avLst/>
            </a:prstGeom>
            <a:ln>
              <a:noFill/>
            </a:ln>
          </p:spPr>
        </p:pic>
        <p:grpSp>
          <p:nvGrpSpPr>
            <p:cNvPr id="242" name="グループ化 241">
              <a:extLst>
                <a:ext uri="{FF2B5EF4-FFF2-40B4-BE49-F238E27FC236}">
                  <a16:creationId xmlns:a16="http://schemas.microsoft.com/office/drawing/2014/main" id="{A611C63B-0FA9-EC74-07F6-57AB3DD51F6A}"/>
                </a:ext>
              </a:extLst>
            </p:cNvPr>
            <p:cNvGrpSpPr>
              <a:grpSpLocks noChangeAspect="1"/>
            </p:cNvGrpSpPr>
            <p:nvPr/>
          </p:nvGrpSpPr>
          <p:grpSpPr>
            <a:xfrm>
              <a:off x="5285825" y="2038376"/>
              <a:ext cx="401535" cy="950971"/>
              <a:chOff x="2344866" y="3396678"/>
              <a:chExt cx="662341" cy="1505429"/>
            </a:xfrm>
          </p:grpSpPr>
          <p:sp>
            <p:nvSpPr>
              <p:cNvPr id="243" name="楕円 242">
                <a:extLst>
                  <a:ext uri="{FF2B5EF4-FFF2-40B4-BE49-F238E27FC236}">
                    <a16:creationId xmlns:a16="http://schemas.microsoft.com/office/drawing/2014/main" id="{30CD0F50-3657-2341-1A6F-A2E8F6C36DA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4" name="楕円 243">
                <a:extLst>
                  <a:ext uri="{FF2B5EF4-FFF2-40B4-BE49-F238E27FC236}">
                    <a16:creationId xmlns:a16="http://schemas.microsoft.com/office/drawing/2014/main" id="{FE6A917D-490D-F5AD-E0B3-B12AF801608D}"/>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5" name="楕円 244">
                <a:extLst>
                  <a:ext uri="{FF2B5EF4-FFF2-40B4-BE49-F238E27FC236}">
                    <a16:creationId xmlns:a16="http://schemas.microsoft.com/office/drawing/2014/main" id="{63928091-5A99-CAEC-A5D8-210E74128E9B}"/>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6" name="楕円 245">
                <a:extLst>
                  <a:ext uri="{FF2B5EF4-FFF2-40B4-BE49-F238E27FC236}">
                    <a16:creationId xmlns:a16="http://schemas.microsoft.com/office/drawing/2014/main" id="{0B16410C-0D59-DA67-1B11-2E463CE2A6BD}"/>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7" name="楕円 246">
                <a:extLst>
                  <a:ext uri="{FF2B5EF4-FFF2-40B4-BE49-F238E27FC236}">
                    <a16:creationId xmlns:a16="http://schemas.microsoft.com/office/drawing/2014/main" id="{83E482FA-4B84-BD7F-6E35-A01143980BE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8" name="楕円 247">
                <a:extLst>
                  <a:ext uri="{FF2B5EF4-FFF2-40B4-BE49-F238E27FC236}">
                    <a16:creationId xmlns:a16="http://schemas.microsoft.com/office/drawing/2014/main" id="{9EF7CC40-88D5-DA13-F2EA-CB01E327AC3A}"/>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49" name="ひし形 248">
                <a:extLst>
                  <a:ext uri="{FF2B5EF4-FFF2-40B4-BE49-F238E27FC236}">
                    <a16:creationId xmlns:a16="http://schemas.microsoft.com/office/drawing/2014/main" id="{B2B4835E-F398-A683-D886-3FE0C1063CC7}"/>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5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0" name="正方形/長方形 249">
                <a:extLst>
                  <a:ext uri="{FF2B5EF4-FFF2-40B4-BE49-F238E27FC236}">
                    <a16:creationId xmlns:a16="http://schemas.microsoft.com/office/drawing/2014/main" id="{570988F7-8A8A-3F26-B6C9-3DCA8440EB95}"/>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1" name="正方形/長方形 250">
                <a:extLst>
                  <a:ext uri="{FF2B5EF4-FFF2-40B4-BE49-F238E27FC236}">
                    <a16:creationId xmlns:a16="http://schemas.microsoft.com/office/drawing/2014/main" id="{1892C058-CB9F-9089-F9A6-48A3350EE6A0}"/>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2" name="正方形/長方形 251">
                <a:extLst>
                  <a:ext uri="{FF2B5EF4-FFF2-40B4-BE49-F238E27FC236}">
                    <a16:creationId xmlns:a16="http://schemas.microsoft.com/office/drawing/2014/main" id="{B35A1609-CA94-41A1-C3B5-265B56C65681}"/>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3" name="正方形/長方形 252">
                <a:extLst>
                  <a:ext uri="{FF2B5EF4-FFF2-40B4-BE49-F238E27FC236}">
                    <a16:creationId xmlns:a16="http://schemas.microsoft.com/office/drawing/2014/main" id="{7EB0575D-1722-F719-6FB4-7EA85D69D62B}"/>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4" name="正方形/長方形 253">
                <a:extLst>
                  <a:ext uri="{FF2B5EF4-FFF2-40B4-BE49-F238E27FC236}">
                    <a16:creationId xmlns:a16="http://schemas.microsoft.com/office/drawing/2014/main" id="{D7D5EDCC-AF7D-8969-98C3-2C777F35E2F3}"/>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5" name="正方形/長方形 254">
                <a:extLst>
                  <a:ext uri="{FF2B5EF4-FFF2-40B4-BE49-F238E27FC236}">
                    <a16:creationId xmlns:a16="http://schemas.microsoft.com/office/drawing/2014/main" id="{816A8B5B-CA56-6DBB-0CCE-9F6E759144D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56" name="正方形/長方形 255">
                <a:extLst>
                  <a:ext uri="{FF2B5EF4-FFF2-40B4-BE49-F238E27FC236}">
                    <a16:creationId xmlns:a16="http://schemas.microsoft.com/office/drawing/2014/main" id="{8510B544-2255-934F-9693-E9BF6AAAA962}"/>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5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5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aphicFrame>
        <p:nvGraphicFramePr>
          <p:cNvPr id="36" name="グラフ 35">
            <a:extLst>
              <a:ext uri="{FF2B5EF4-FFF2-40B4-BE49-F238E27FC236}">
                <a16:creationId xmlns:a16="http://schemas.microsoft.com/office/drawing/2014/main" id="{843D87C2-1DCB-8192-4607-14E65FBA4899}"/>
              </a:ext>
            </a:extLst>
          </p:cNvPr>
          <p:cNvGraphicFramePr>
            <a:graphicFrameLocks/>
          </p:cNvGraphicFramePr>
          <p:nvPr>
            <p:extLst>
              <p:ext uri="{D42A27DB-BD31-4B8C-83A1-F6EECF244321}">
                <p14:modId xmlns:p14="http://schemas.microsoft.com/office/powerpoint/2010/main" val="1708289534"/>
              </p:ext>
            </p:extLst>
          </p:nvPr>
        </p:nvGraphicFramePr>
        <p:xfrm>
          <a:off x="4056012" y="1592179"/>
          <a:ext cx="4720492" cy="4326102"/>
        </p:xfrm>
        <a:graphic>
          <a:graphicData uri="http://schemas.openxmlformats.org/drawingml/2006/chart">
            <c:chart xmlns:c="http://schemas.openxmlformats.org/drawingml/2006/chart" xmlns:r="http://schemas.openxmlformats.org/officeDocument/2006/relationships" r:id="rId4"/>
          </a:graphicData>
        </a:graphic>
      </p:graphicFrame>
      <p:grpSp>
        <p:nvGrpSpPr>
          <p:cNvPr id="53" name="グループ化 52">
            <a:extLst>
              <a:ext uri="{FF2B5EF4-FFF2-40B4-BE49-F238E27FC236}">
                <a16:creationId xmlns:a16="http://schemas.microsoft.com/office/drawing/2014/main" id="{3B04B8B1-569E-5A7E-DF9B-C5DEBBFB3B28}"/>
              </a:ext>
            </a:extLst>
          </p:cNvPr>
          <p:cNvGrpSpPr/>
          <p:nvPr/>
        </p:nvGrpSpPr>
        <p:grpSpPr>
          <a:xfrm>
            <a:off x="1332396" y="2566997"/>
            <a:ext cx="539095" cy="232725"/>
            <a:chOff x="2095437" y="2196499"/>
            <a:chExt cx="718793" cy="310300"/>
          </a:xfrm>
        </p:grpSpPr>
        <p:grpSp>
          <p:nvGrpSpPr>
            <p:cNvPr id="46" name="グループ化 45">
              <a:extLst>
                <a:ext uri="{FF2B5EF4-FFF2-40B4-BE49-F238E27FC236}">
                  <a16:creationId xmlns:a16="http://schemas.microsoft.com/office/drawing/2014/main" id="{631BFC6E-3B95-6F71-9DC2-3DBF067A0273}"/>
                </a:ext>
              </a:extLst>
            </p:cNvPr>
            <p:cNvGrpSpPr/>
            <p:nvPr/>
          </p:nvGrpSpPr>
          <p:grpSpPr>
            <a:xfrm>
              <a:off x="2095437" y="2196499"/>
              <a:ext cx="360004" cy="310293"/>
              <a:chOff x="4322404" y="2495559"/>
              <a:chExt cx="166727" cy="177450"/>
            </a:xfrm>
          </p:grpSpPr>
          <p:cxnSp>
            <p:nvCxnSpPr>
              <p:cNvPr id="47" name="直線コネクタ 46">
                <a:extLst>
                  <a:ext uri="{FF2B5EF4-FFF2-40B4-BE49-F238E27FC236}">
                    <a16:creationId xmlns:a16="http://schemas.microsoft.com/office/drawing/2014/main" id="{A2869EBA-8AD0-0E61-14A9-973BD66158D9}"/>
                  </a:ext>
                </a:extLst>
              </p:cNvPr>
              <p:cNvCxnSpPr>
                <a:cxnSpLocks/>
              </p:cNvCxnSpPr>
              <p:nvPr/>
            </p:nvCxnSpPr>
            <p:spPr>
              <a:xfrm>
                <a:off x="4322406" y="2673009"/>
                <a:ext cx="166725" cy="0"/>
              </a:xfrm>
              <a:prstGeom prst="line">
                <a:avLst/>
              </a:prstGeom>
              <a:ln w="635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ABB08E2-B139-AB3F-9E30-9C4DFB29B4E6}"/>
                  </a:ext>
                </a:extLst>
              </p:cNvPr>
              <p:cNvCxnSpPr>
                <a:cxnSpLocks/>
              </p:cNvCxnSpPr>
              <p:nvPr/>
            </p:nvCxnSpPr>
            <p:spPr>
              <a:xfrm>
                <a:off x="4322404" y="2495559"/>
                <a:ext cx="166725" cy="0"/>
              </a:xfrm>
              <a:prstGeom prst="line">
                <a:avLst/>
              </a:prstGeom>
              <a:ln w="63500">
                <a:solidFill>
                  <a:srgbClr val="0000FF"/>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グループ化 48">
              <a:extLst>
                <a:ext uri="{FF2B5EF4-FFF2-40B4-BE49-F238E27FC236}">
                  <a16:creationId xmlns:a16="http://schemas.microsoft.com/office/drawing/2014/main" id="{9B37EDBF-8A1D-1778-A42E-DC333AA4D9B1}"/>
                </a:ext>
              </a:extLst>
            </p:cNvPr>
            <p:cNvGrpSpPr/>
            <p:nvPr/>
          </p:nvGrpSpPr>
          <p:grpSpPr>
            <a:xfrm>
              <a:off x="2454224" y="2196506"/>
              <a:ext cx="360006" cy="310293"/>
              <a:chOff x="4489632" y="1946971"/>
              <a:chExt cx="166728" cy="177450"/>
            </a:xfrm>
          </p:grpSpPr>
          <p:cxnSp>
            <p:nvCxnSpPr>
              <p:cNvPr id="50" name="直線コネクタ 49">
                <a:extLst>
                  <a:ext uri="{FF2B5EF4-FFF2-40B4-BE49-F238E27FC236}">
                    <a16:creationId xmlns:a16="http://schemas.microsoft.com/office/drawing/2014/main" id="{74F2B5E5-57DC-8DA4-85D9-A73C686E8736}"/>
                  </a:ext>
                </a:extLst>
              </p:cNvPr>
              <p:cNvCxnSpPr>
                <a:cxnSpLocks/>
              </p:cNvCxnSpPr>
              <p:nvPr/>
            </p:nvCxnSpPr>
            <p:spPr>
              <a:xfrm>
                <a:off x="4489632" y="2124421"/>
                <a:ext cx="166725"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825692E-C128-DC1C-1733-428177F44F54}"/>
                  </a:ext>
                </a:extLst>
              </p:cNvPr>
              <p:cNvCxnSpPr>
                <a:cxnSpLocks/>
              </p:cNvCxnSpPr>
              <p:nvPr/>
            </p:nvCxnSpPr>
            <p:spPr>
              <a:xfrm>
                <a:off x="4489635" y="1946971"/>
                <a:ext cx="166725"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grpSp>
      </p:grpSp>
      <p:graphicFrame>
        <p:nvGraphicFramePr>
          <p:cNvPr id="220" name="表 219">
            <a:extLst>
              <a:ext uri="{FF2B5EF4-FFF2-40B4-BE49-F238E27FC236}">
                <a16:creationId xmlns:a16="http://schemas.microsoft.com/office/drawing/2014/main" id="{7D45C9AC-8691-0C53-FEA9-2C30A9B6EB23}"/>
              </a:ext>
            </a:extLst>
          </p:cNvPr>
          <p:cNvGraphicFramePr>
            <a:graphicFrameLocks noGrp="1" noChangeAspect="1"/>
          </p:cNvGraphicFramePr>
          <p:nvPr/>
        </p:nvGraphicFramePr>
        <p:xfrm>
          <a:off x="1655367" y="4425686"/>
          <a:ext cx="950428" cy="1314450"/>
        </p:xfrm>
        <a:graphic>
          <a:graphicData uri="http://schemas.openxmlformats.org/drawingml/2006/table">
            <a:tbl>
              <a:tblPr/>
              <a:tblGrid>
                <a:gridCol w="380171">
                  <a:extLst>
                    <a:ext uri="{9D8B030D-6E8A-4147-A177-3AD203B41FA5}">
                      <a16:colId xmlns:a16="http://schemas.microsoft.com/office/drawing/2014/main" val="776206646"/>
                    </a:ext>
                  </a:extLst>
                </a:gridCol>
                <a:gridCol w="190086">
                  <a:extLst>
                    <a:ext uri="{9D8B030D-6E8A-4147-A177-3AD203B41FA5}">
                      <a16:colId xmlns:a16="http://schemas.microsoft.com/office/drawing/2014/main" val="2008942900"/>
                    </a:ext>
                  </a:extLst>
                </a:gridCol>
                <a:gridCol w="380171">
                  <a:extLst>
                    <a:ext uri="{9D8B030D-6E8A-4147-A177-3AD203B41FA5}">
                      <a16:colId xmlns:a16="http://schemas.microsoft.com/office/drawing/2014/main" val="2068956303"/>
                    </a:ext>
                  </a:extLst>
                </a:gridCol>
              </a:tblGrid>
              <a:tr h="211455">
                <a:tc>
                  <a:txBody>
                    <a:bodyPr/>
                    <a:lstStyle/>
                    <a:p>
                      <a:pPr algn="ctr" fontAlgn="ctr"/>
                      <a:r>
                        <a:rPr lang="en-US" altLang="ja-JP" sz="1400" b="0" i="0" u="none" strike="noStrike" dirty="0">
                          <a:solidFill>
                            <a:srgbClr val="FF0000"/>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tc>
                  <a:txBody>
                    <a:bodyPr/>
                    <a:lstStyle/>
                    <a:p>
                      <a:pPr algn="ctr" fontAlgn="ctr"/>
                      <a:endPar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83398247"/>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100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792600659"/>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80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728500725"/>
                  </a:ext>
                </a:extLst>
              </a:tr>
              <a:tr h="211455">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60</a:t>
                      </a:r>
                      <a:r>
                        <a:rPr lang="ja-JP" altLang="en-US"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　</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224274602"/>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40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1450340701"/>
                  </a:ext>
                </a:extLst>
              </a:tr>
              <a:tr h="211455">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0</a:t>
                      </a:r>
                    </a:p>
                  </a:txBody>
                  <a:tcPr marL="5715" marR="5715" marT="5715" marB="0" anchor="ctr">
                    <a:lnL>
                      <a:noFill/>
                    </a:lnL>
                    <a:lnR>
                      <a:noFill/>
                    </a:lnR>
                    <a:lnT>
                      <a:noFill/>
                    </a:lnT>
                    <a:lnB>
                      <a:noFill/>
                    </a:lnB>
                    <a:solidFill>
                      <a:srgbClr val="FFFFFF"/>
                    </a:solidFill>
                  </a:tcPr>
                </a:tc>
                <a:tc>
                  <a:txBody>
                    <a:bodyPr/>
                    <a:lstStyle/>
                    <a:p>
                      <a:pPr algn="ctr" fontAlgn="ctr"/>
                      <a:r>
                        <a:rPr lang="ja-JP" altLang="en-US"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p>
                  </a:txBody>
                  <a:tcPr marL="5715" marR="5715" marT="5715" marB="0" anchor="ctr">
                    <a:lnL>
                      <a:noFill/>
                    </a:lnL>
                    <a:lnR>
                      <a:noFill/>
                    </a:lnR>
                    <a:lnT>
                      <a:noFill/>
                    </a:lnT>
                    <a:lnB>
                      <a:noFill/>
                    </a:lnB>
                    <a:solidFill>
                      <a:srgbClr val="FFFFFF"/>
                    </a:solidFill>
                  </a:tcPr>
                </a:tc>
                <a:tc>
                  <a:txBody>
                    <a:bodyPr/>
                    <a:lstStyle/>
                    <a:p>
                      <a:pPr algn="ctr" fontAlgn="ctr"/>
                      <a:r>
                        <a:rPr lang="en-US" altLang="ja-JP" sz="1400" b="0" i="0" u="none" strike="noStrike" dirty="0">
                          <a:solidFill>
                            <a:srgbClr val="939FB9"/>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20</a:t>
                      </a: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357012221"/>
                  </a:ext>
                </a:extLst>
              </a:tr>
            </a:tbl>
          </a:graphicData>
        </a:graphic>
      </p:graphicFrame>
      <p:grpSp>
        <p:nvGrpSpPr>
          <p:cNvPr id="69" name="グループ化 68">
            <a:extLst>
              <a:ext uri="{FF2B5EF4-FFF2-40B4-BE49-F238E27FC236}">
                <a16:creationId xmlns:a16="http://schemas.microsoft.com/office/drawing/2014/main" id="{D6AEACEA-B5EE-50B8-810F-D6D6A6301A00}"/>
              </a:ext>
            </a:extLst>
          </p:cNvPr>
          <p:cNvGrpSpPr/>
          <p:nvPr/>
        </p:nvGrpSpPr>
        <p:grpSpPr>
          <a:xfrm>
            <a:off x="1358404" y="4521528"/>
            <a:ext cx="274124" cy="1048880"/>
            <a:chOff x="913328" y="2697444"/>
            <a:chExt cx="338542" cy="1700900"/>
          </a:xfrm>
        </p:grpSpPr>
        <p:cxnSp>
          <p:nvCxnSpPr>
            <p:cNvPr id="78" name="直線コネクタ 77">
              <a:extLst>
                <a:ext uri="{FF2B5EF4-FFF2-40B4-BE49-F238E27FC236}">
                  <a16:creationId xmlns:a16="http://schemas.microsoft.com/office/drawing/2014/main" id="{5263F4CD-AEC2-B53C-5055-9B15FA89DF64}"/>
                </a:ext>
              </a:extLst>
            </p:cNvPr>
            <p:cNvCxnSpPr>
              <a:cxnSpLocks/>
            </p:cNvCxnSpPr>
            <p:nvPr/>
          </p:nvCxnSpPr>
          <p:spPr>
            <a:xfrm>
              <a:off x="913328" y="3724268"/>
              <a:ext cx="333449" cy="0"/>
            </a:xfrm>
            <a:prstGeom prst="line">
              <a:avLst/>
            </a:prstGeom>
            <a:ln w="63500">
              <a:solidFill>
                <a:srgbClr val="3FD03F"/>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9AECB06-3030-DA07-7B01-2A7E5C61FE56}"/>
                </a:ext>
              </a:extLst>
            </p:cNvPr>
            <p:cNvCxnSpPr>
              <a:cxnSpLocks/>
            </p:cNvCxnSpPr>
            <p:nvPr/>
          </p:nvCxnSpPr>
          <p:spPr>
            <a:xfrm>
              <a:off x="918421" y="3037625"/>
              <a:ext cx="333449" cy="0"/>
            </a:xfrm>
            <a:prstGeom prst="line">
              <a:avLst/>
            </a:prstGeom>
            <a:ln w="635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7019A44-68A1-64B7-6031-29456616CCC3}"/>
                </a:ext>
              </a:extLst>
            </p:cNvPr>
            <p:cNvCxnSpPr>
              <a:cxnSpLocks/>
            </p:cNvCxnSpPr>
            <p:nvPr/>
          </p:nvCxnSpPr>
          <p:spPr>
            <a:xfrm>
              <a:off x="918421" y="3377806"/>
              <a:ext cx="333449" cy="0"/>
            </a:xfrm>
            <a:prstGeom prst="line">
              <a:avLst/>
            </a:prstGeom>
            <a:ln w="63500">
              <a:solidFill>
                <a:srgbClr val="FFE972"/>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7A81B6DE-36C9-53DE-FC49-2278DEDE3CC3}"/>
                </a:ext>
              </a:extLst>
            </p:cNvPr>
            <p:cNvCxnSpPr>
              <a:cxnSpLocks/>
            </p:cNvCxnSpPr>
            <p:nvPr/>
          </p:nvCxnSpPr>
          <p:spPr>
            <a:xfrm>
              <a:off x="918421" y="4071697"/>
              <a:ext cx="333449" cy="0"/>
            </a:xfrm>
            <a:prstGeom prst="line">
              <a:avLst/>
            </a:prstGeom>
            <a:ln w="63500">
              <a:solidFill>
                <a:srgbClr val="0D87FF"/>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3A4B4B3C-DCC9-801A-BA1D-BD6B648C85C2}"/>
                </a:ext>
              </a:extLst>
            </p:cNvPr>
            <p:cNvCxnSpPr>
              <a:cxnSpLocks/>
            </p:cNvCxnSpPr>
            <p:nvPr/>
          </p:nvCxnSpPr>
          <p:spPr>
            <a:xfrm>
              <a:off x="918421" y="4398344"/>
              <a:ext cx="333449" cy="0"/>
            </a:xfrm>
            <a:prstGeom prst="line">
              <a:avLst/>
            </a:prstGeom>
            <a:ln w="635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442E8C9B-9AA3-593D-D655-2B7E9262DFD8}"/>
                </a:ext>
              </a:extLst>
            </p:cNvPr>
            <p:cNvCxnSpPr>
              <a:cxnSpLocks/>
            </p:cNvCxnSpPr>
            <p:nvPr/>
          </p:nvCxnSpPr>
          <p:spPr>
            <a:xfrm>
              <a:off x="918421" y="2697444"/>
              <a:ext cx="333449"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正方形/長方形 54">
            <a:extLst>
              <a:ext uri="{FF2B5EF4-FFF2-40B4-BE49-F238E27FC236}">
                <a16:creationId xmlns:a16="http://schemas.microsoft.com/office/drawing/2014/main" id="{080637A6-9B44-8966-EC13-DA120E066682}"/>
              </a:ext>
            </a:extLst>
          </p:cNvPr>
          <p:cNvSpPr/>
          <p:nvPr/>
        </p:nvSpPr>
        <p:spPr>
          <a:xfrm>
            <a:off x="2951125" y="2030423"/>
            <a:ext cx="3805727" cy="3447044"/>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82" name="正方形/長方形 81">
            <a:extLst>
              <a:ext uri="{FF2B5EF4-FFF2-40B4-BE49-F238E27FC236}">
                <a16:creationId xmlns:a16="http://schemas.microsoft.com/office/drawing/2014/main" id="{DFA992FF-494A-BCA6-8A4B-655BB4F81890}"/>
              </a:ext>
            </a:extLst>
          </p:cNvPr>
          <p:cNvSpPr>
            <a:spLocks noChangeAspect="1"/>
          </p:cNvSpPr>
          <p:nvPr/>
        </p:nvSpPr>
        <p:spPr>
          <a:xfrm>
            <a:off x="3712016" y="5135660"/>
            <a:ext cx="189000" cy="189000"/>
          </a:xfrm>
          <a:prstGeom prst="rect">
            <a:avLst/>
          </a:prstGeom>
          <a:solidFill>
            <a:srgbClr val="5B9BD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90" name="正方形/長方形 89">
            <a:extLst>
              <a:ext uri="{FF2B5EF4-FFF2-40B4-BE49-F238E27FC236}">
                <a16:creationId xmlns:a16="http://schemas.microsoft.com/office/drawing/2014/main" id="{3819AE89-4B2E-E2CE-4600-A77EE86710DC}"/>
              </a:ext>
            </a:extLst>
          </p:cNvPr>
          <p:cNvSpPr>
            <a:spLocks noChangeAspect="1"/>
          </p:cNvSpPr>
          <p:nvPr/>
        </p:nvSpPr>
        <p:spPr>
          <a:xfrm>
            <a:off x="3712016" y="5496113"/>
            <a:ext cx="189000" cy="189000"/>
          </a:xfrm>
          <a:prstGeom prst="rect">
            <a:avLst/>
          </a:prstGeom>
          <a:solidFill>
            <a:srgbClr val="ED7D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1" name="グループ化 40">
            <a:extLst>
              <a:ext uri="{FF2B5EF4-FFF2-40B4-BE49-F238E27FC236}">
                <a16:creationId xmlns:a16="http://schemas.microsoft.com/office/drawing/2014/main" id="{462BEB7A-3408-C8EF-8AB4-79E51E6CAF57}"/>
              </a:ext>
            </a:extLst>
          </p:cNvPr>
          <p:cNvGrpSpPr/>
          <p:nvPr/>
        </p:nvGrpSpPr>
        <p:grpSpPr>
          <a:xfrm>
            <a:off x="5367232" y="1774101"/>
            <a:ext cx="3114167" cy="675104"/>
            <a:chOff x="2585717" y="510803"/>
            <a:chExt cx="1826696" cy="396000"/>
          </a:xfrm>
        </p:grpSpPr>
        <p:grpSp>
          <p:nvGrpSpPr>
            <p:cNvPr id="42" name="グループ化 41">
              <a:extLst>
                <a:ext uri="{FF2B5EF4-FFF2-40B4-BE49-F238E27FC236}">
                  <a16:creationId xmlns:a16="http://schemas.microsoft.com/office/drawing/2014/main" id="{EAF897C7-4E80-6D65-1155-D2E9F003EDBD}"/>
                </a:ext>
              </a:extLst>
            </p:cNvPr>
            <p:cNvGrpSpPr>
              <a:grpSpLocks noChangeAspect="1"/>
            </p:cNvGrpSpPr>
            <p:nvPr/>
          </p:nvGrpSpPr>
          <p:grpSpPr>
            <a:xfrm>
              <a:off x="2585717" y="510803"/>
              <a:ext cx="167957" cy="396000"/>
              <a:chOff x="6938558" y="1046354"/>
              <a:chExt cx="298839" cy="704587"/>
            </a:xfrm>
          </p:grpSpPr>
          <p:grpSp>
            <p:nvGrpSpPr>
              <p:cNvPr id="195" name="グループ化 194">
                <a:extLst>
                  <a:ext uri="{FF2B5EF4-FFF2-40B4-BE49-F238E27FC236}">
                    <a16:creationId xmlns:a16="http://schemas.microsoft.com/office/drawing/2014/main" id="{F584BA6D-EC31-5E7E-2953-DEF17CC94792}"/>
                  </a:ext>
                </a:extLst>
              </p:cNvPr>
              <p:cNvGrpSpPr/>
              <p:nvPr/>
            </p:nvGrpSpPr>
            <p:grpSpPr>
              <a:xfrm>
                <a:off x="6955769" y="1046354"/>
                <a:ext cx="281628" cy="646461"/>
                <a:chOff x="6955769" y="1046354"/>
                <a:chExt cx="281628" cy="646461"/>
              </a:xfrm>
            </p:grpSpPr>
            <p:grpSp>
              <p:nvGrpSpPr>
                <p:cNvPr id="197" name="グループ化 196">
                  <a:extLst>
                    <a:ext uri="{FF2B5EF4-FFF2-40B4-BE49-F238E27FC236}">
                      <a16:creationId xmlns:a16="http://schemas.microsoft.com/office/drawing/2014/main" id="{4B380C44-6945-75B2-2568-8E4BCBBD85A2}"/>
                    </a:ext>
                  </a:extLst>
                </p:cNvPr>
                <p:cNvGrpSpPr/>
                <p:nvPr/>
              </p:nvGrpSpPr>
              <p:grpSpPr>
                <a:xfrm>
                  <a:off x="6955769" y="1046354"/>
                  <a:ext cx="281628" cy="606592"/>
                  <a:chOff x="1546420" y="2363733"/>
                  <a:chExt cx="281628" cy="606592"/>
                </a:xfrm>
                <a:solidFill>
                  <a:schemeClr val="bg1">
                    <a:lumMod val="85000"/>
                  </a:schemeClr>
                </a:solidFill>
              </p:grpSpPr>
              <p:cxnSp>
                <p:nvCxnSpPr>
                  <p:cNvPr id="199" name="直線コネクタ 198">
                    <a:extLst>
                      <a:ext uri="{FF2B5EF4-FFF2-40B4-BE49-F238E27FC236}">
                        <a16:creationId xmlns:a16="http://schemas.microsoft.com/office/drawing/2014/main" id="{517ACAD9-6DE4-3649-5C58-19E6B1734EE0}"/>
                      </a:ext>
                    </a:extLst>
                  </p:cNvPr>
                  <p:cNvCxnSpPr>
                    <a:cxnSpLocks/>
                  </p:cNvCxnSpPr>
                  <p:nvPr/>
                </p:nvCxnSpPr>
                <p:spPr>
                  <a:xfrm>
                    <a:off x="1586490" y="2823906"/>
                    <a:ext cx="0" cy="146419"/>
                  </a:xfrm>
                  <a:prstGeom prst="line">
                    <a:avLst/>
                  </a:prstGeom>
                  <a:grpFill/>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88AB77BD-9990-B40B-1900-5CD1B655C1F3}"/>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a:extLst>
                      <a:ext uri="{FF2B5EF4-FFF2-40B4-BE49-F238E27FC236}">
                        <a16:creationId xmlns:a16="http://schemas.microsoft.com/office/drawing/2014/main" id="{985ED759-9875-C7B8-141C-EF100A15B79E}"/>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a:extLst>
                      <a:ext uri="{FF2B5EF4-FFF2-40B4-BE49-F238E27FC236}">
                        <a16:creationId xmlns:a16="http://schemas.microsoft.com/office/drawing/2014/main" id="{EFD411C3-A132-F716-4360-B2664DF63AC2}"/>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a:extLst>
                      <a:ext uri="{FF2B5EF4-FFF2-40B4-BE49-F238E27FC236}">
                        <a16:creationId xmlns:a16="http://schemas.microsoft.com/office/drawing/2014/main" id="{A83EF265-4F34-FB4B-CA27-094E7CF02978}"/>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04" name="グループ化 203">
                    <a:extLst>
                      <a:ext uri="{FF2B5EF4-FFF2-40B4-BE49-F238E27FC236}">
                        <a16:creationId xmlns:a16="http://schemas.microsoft.com/office/drawing/2014/main" id="{8E64F5FA-0E4F-BCE2-9EED-7643F19BBACC}"/>
                      </a:ext>
                    </a:extLst>
                  </p:cNvPr>
                  <p:cNvGrpSpPr>
                    <a:grpSpLocks noChangeAspect="1"/>
                  </p:cNvGrpSpPr>
                  <p:nvPr/>
                </p:nvGrpSpPr>
                <p:grpSpPr>
                  <a:xfrm>
                    <a:off x="1546420" y="2363733"/>
                    <a:ext cx="281628" cy="573840"/>
                    <a:chOff x="2802466" y="1449885"/>
                    <a:chExt cx="1404885" cy="2862576"/>
                  </a:xfrm>
                  <a:grpFill/>
                </p:grpSpPr>
                <p:cxnSp>
                  <p:nvCxnSpPr>
                    <p:cNvPr id="205" name="直線コネクタ 204">
                      <a:extLst>
                        <a:ext uri="{FF2B5EF4-FFF2-40B4-BE49-F238E27FC236}">
                          <a16:creationId xmlns:a16="http://schemas.microsoft.com/office/drawing/2014/main" id="{A6A06C55-0830-ED09-B82F-B53003C74EF8}"/>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C05E3460-14C3-5D1B-2E99-F42CA41120FE}"/>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8A56BD9-FBE1-788F-3A01-327D60701FC7}"/>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8" name="直線コネクタ 207">
                      <a:extLst>
                        <a:ext uri="{FF2B5EF4-FFF2-40B4-BE49-F238E27FC236}">
                          <a16:creationId xmlns:a16="http://schemas.microsoft.com/office/drawing/2014/main" id="{C8189892-151D-2351-12AD-195981BB8441}"/>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3EC8A03C-36D5-3576-06FF-3A73518080F0}"/>
                        </a:ext>
                      </a:extLst>
                    </p:cNvPr>
                    <p:cNvCxnSpPr/>
                    <p:nvPr/>
                  </p:nvCxnSpPr>
                  <p:spPr>
                    <a:xfrm flipH="1" flipV="1">
                      <a:off x="2976037" y="1563098"/>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0" name="楕円 209">
                      <a:extLst>
                        <a:ext uri="{FF2B5EF4-FFF2-40B4-BE49-F238E27FC236}">
                          <a16:creationId xmlns:a16="http://schemas.microsoft.com/office/drawing/2014/main" id="{E92A79DA-BE07-FEC9-7730-D33872B0A905}"/>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1" name="楕円 210">
                      <a:extLst>
                        <a:ext uri="{FF2B5EF4-FFF2-40B4-BE49-F238E27FC236}">
                          <a16:creationId xmlns:a16="http://schemas.microsoft.com/office/drawing/2014/main" id="{F19F1B9D-B6B9-18F9-EE09-A973A3355F2E}"/>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2" name="楕円 211">
                      <a:extLst>
                        <a:ext uri="{FF2B5EF4-FFF2-40B4-BE49-F238E27FC236}">
                          <a16:creationId xmlns:a16="http://schemas.microsoft.com/office/drawing/2014/main" id="{8F34177E-232A-362B-048D-8FE893A62506}"/>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3" name="楕円 212">
                      <a:extLst>
                        <a:ext uri="{FF2B5EF4-FFF2-40B4-BE49-F238E27FC236}">
                          <a16:creationId xmlns:a16="http://schemas.microsoft.com/office/drawing/2014/main" id="{541B3711-5CFB-5CAB-E4FC-DB8FC1EC3CEF}"/>
                        </a:ext>
                      </a:extLst>
                    </p:cNvPr>
                    <p:cNvSpPr>
                      <a:spLocks noChangeAspect="1"/>
                    </p:cNvSpPr>
                    <p:nvPr/>
                  </p:nvSpPr>
                  <p:spPr>
                    <a:xfrm>
                      <a:off x="2802466" y="2439932"/>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4" name="楕円 213">
                      <a:extLst>
                        <a:ext uri="{FF2B5EF4-FFF2-40B4-BE49-F238E27FC236}">
                          <a16:creationId xmlns:a16="http://schemas.microsoft.com/office/drawing/2014/main" id="{AA701C5B-B43C-2366-0506-74D1A2974BD5}"/>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215" name="楕円 214">
                      <a:extLst>
                        <a:ext uri="{FF2B5EF4-FFF2-40B4-BE49-F238E27FC236}">
                          <a16:creationId xmlns:a16="http://schemas.microsoft.com/office/drawing/2014/main" id="{9E468F24-7B26-2DA0-6CE6-9F7773FE5951}"/>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98" name="直線コネクタ 197">
                  <a:extLst>
                    <a:ext uri="{FF2B5EF4-FFF2-40B4-BE49-F238E27FC236}">
                      <a16:creationId xmlns:a16="http://schemas.microsoft.com/office/drawing/2014/main" id="{6DE5EE19-5851-2933-2939-25A32F69BEB0}"/>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96" name="ひし形 195">
                <a:extLst>
                  <a:ext uri="{FF2B5EF4-FFF2-40B4-BE49-F238E27FC236}">
                    <a16:creationId xmlns:a16="http://schemas.microsoft.com/office/drawing/2014/main" id="{167BE18E-5FB7-F348-D473-C9030B5DDEB5}"/>
                  </a:ext>
                </a:extLst>
              </p:cNvPr>
              <p:cNvSpPr>
                <a:spLocks noChangeAspect="1"/>
              </p:cNvSpPr>
              <p:nvPr/>
            </p:nvSpPr>
            <p:spPr>
              <a:xfrm>
                <a:off x="6938558" y="1635723"/>
                <a:ext cx="115218" cy="115218"/>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4" name="グループ化 43">
              <a:extLst>
                <a:ext uri="{FF2B5EF4-FFF2-40B4-BE49-F238E27FC236}">
                  <a16:creationId xmlns:a16="http://schemas.microsoft.com/office/drawing/2014/main" id="{8E3D460E-F0B7-CC83-AAF0-4B771719B703}"/>
                </a:ext>
              </a:extLst>
            </p:cNvPr>
            <p:cNvGrpSpPr>
              <a:grpSpLocks noChangeAspect="1"/>
            </p:cNvGrpSpPr>
            <p:nvPr/>
          </p:nvGrpSpPr>
          <p:grpSpPr>
            <a:xfrm>
              <a:off x="2917465" y="510803"/>
              <a:ext cx="167957" cy="396000"/>
              <a:chOff x="6938558" y="1046354"/>
              <a:chExt cx="298839" cy="704587"/>
            </a:xfrm>
          </p:grpSpPr>
          <p:grpSp>
            <p:nvGrpSpPr>
              <p:cNvPr id="174" name="グループ化 173">
                <a:extLst>
                  <a:ext uri="{FF2B5EF4-FFF2-40B4-BE49-F238E27FC236}">
                    <a16:creationId xmlns:a16="http://schemas.microsoft.com/office/drawing/2014/main" id="{D53AA9B6-3BEB-A9B5-E21F-F2192706F05B}"/>
                  </a:ext>
                </a:extLst>
              </p:cNvPr>
              <p:cNvGrpSpPr/>
              <p:nvPr/>
            </p:nvGrpSpPr>
            <p:grpSpPr>
              <a:xfrm>
                <a:off x="6955769" y="1046354"/>
                <a:ext cx="281628" cy="646461"/>
                <a:chOff x="6955769" y="1046354"/>
                <a:chExt cx="281628" cy="646461"/>
              </a:xfrm>
            </p:grpSpPr>
            <p:grpSp>
              <p:nvGrpSpPr>
                <p:cNvPr id="176" name="グループ化 175">
                  <a:extLst>
                    <a:ext uri="{FF2B5EF4-FFF2-40B4-BE49-F238E27FC236}">
                      <a16:creationId xmlns:a16="http://schemas.microsoft.com/office/drawing/2014/main" id="{860AEEC3-336E-0F51-B183-21947D18BFE3}"/>
                    </a:ext>
                  </a:extLst>
                </p:cNvPr>
                <p:cNvGrpSpPr/>
                <p:nvPr/>
              </p:nvGrpSpPr>
              <p:grpSpPr>
                <a:xfrm>
                  <a:off x="6955769" y="1046354"/>
                  <a:ext cx="281628" cy="606592"/>
                  <a:chOff x="1546420" y="2363733"/>
                  <a:chExt cx="281628" cy="606592"/>
                </a:xfrm>
                <a:solidFill>
                  <a:schemeClr val="bg1">
                    <a:lumMod val="85000"/>
                  </a:schemeClr>
                </a:solidFill>
              </p:grpSpPr>
              <p:cxnSp>
                <p:nvCxnSpPr>
                  <p:cNvPr id="178" name="直線コネクタ 177">
                    <a:extLst>
                      <a:ext uri="{FF2B5EF4-FFF2-40B4-BE49-F238E27FC236}">
                        <a16:creationId xmlns:a16="http://schemas.microsoft.com/office/drawing/2014/main" id="{AE5590BC-5924-36C9-EB23-8B0655A3EFFC}"/>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42F487CC-08D4-3A80-380D-D38D291E6B10}"/>
                      </a:ext>
                    </a:extLst>
                  </p:cNvPr>
                  <p:cNvCxnSpPr>
                    <a:cxnSpLocks/>
                  </p:cNvCxnSpPr>
                  <p:nvPr/>
                </p:nvCxnSpPr>
                <p:spPr>
                  <a:xfrm>
                    <a:off x="1587662" y="2623233"/>
                    <a:ext cx="0" cy="146419"/>
                  </a:xfrm>
                  <a:prstGeom prst="line">
                    <a:avLst/>
                  </a:prstGeom>
                  <a:grp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7E9F22DA-D87D-1B4B-CFFD-899C9CE3BF4B}"/>
                      </a:ext>
                    </a:extLst>
                  </p:cNvPr>
                  <p:cNvCxnSpPr>
                    <a:cxnSpLocks/>
                  </p:cNvCxnSpPr>
                  <p:nvPr/>
                </p:nvCxnSpPr>
                <p:spPr>
                  <a:xfrm>
                    <a:off x="1587662" y="242627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1149F77F-ADFF-75F8-38AE-F672F563C686}"/>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761F75E-2BE7-73B2-A20B-3ADF4BD35C52}"/>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3" name="グループ化 182">
                    <a:extLst>
                      <a:ext uri="{FF2B5EF4-FFF2-40B4-BE49-F238E27FC236}">
                        <a16:creationId xmlns:a16="http://schemas.microsoft.com/office/drawing/2014/main" id="{2A65A32B-446F-4BDD-C336-01880769E197}"/>
                      </a:ext>
                    </a:extLst>
                  </p:cNvPr>
                  <p:cNvGrpSpPr>
                    <a:grpSpLocks noChangeAspect="1"/>
                  </p:cNvGrpSpPr>
                  <p:nvPr/>
                </p:nvGrpSpPr>
                <p:grpSpPr>
                  <a:xfrm>
                    <a:off x="1546420" y="2363733"/>
                    <a:ext cx="281628" cy="573840"/>
                    <a:chOff x="2802466" y="1449885"/>
                    <a:chExt cx="1404885" cy="2862576"/>
                  </a:xfrm>
                  <a:grpFill/>
                </p:grpSpPr>
                <p:cxnSp>
                  <p:nvCxnSpPr>
                    <p:cNvPr id="184" name="直線コネクタ 183">
                      <a:extLst>
                        <a:ext uri="{FF2B5EF4-FFF2-40B4-BE49-F238E27FC236}">
                          <a16:creationId xmlns:a16="http://schemas.microsoft.com/office/drawing/2014/main" id="{3F487EA4-3CBF-3E93-DB26-6025CFABD013}"/>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5" name="直線コネクタ 184">
                      <a:extLst>
                        <a:ext uri="{FF2B5EF4-FFF2-40B4-BE49-F238E27FC236}">
                          <a16:creationId xmlns:a16="http://schemas.microsoft.com/office/drawing/2014/main" id="{0E13B140-5E49-FDA3-63CE-D94C692D8930}"/>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6" name="直線コネクタ 185">
                      <a:extLst>
                        <a:ext uri="{FF2B5EF4-FFF2-40B4-BE49-F238E27FC236}">
                          <a16:creationId xmlns:a16="http://schemas.microsoft.com/office/drawing/2014/main" id="{041BA492-1C4D-75B5-AE3F-EB4BFCC36C6F}"/>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87B2841F-7727-873E-952F-A1DB1FCB1F00}"/>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8" name="直線コネクタ 187">
                      <a:extLst>
                        <a:ext uri="{FF2B5EF4-FFF2-40B4-BE49-F238E27FC236}">
                          <a16:creationId xmlns:a16="http://schemas.microsoft.com/office/drawing/2014/main" id="{7D44B214-3F9A-2356-4834-ECA4FB305FDA}"/>
                        </a:ext>
                      </a:extLst>
                    </p:cNvPr>
                    <p:cNvCxnSpPr/>
                    <p:nvPr/>
                  </p:nvCxnSpPr>
                  <p:spPr>
                    <a:xfrm flipH="1" flipV="1">
                      <a:off x="2976039" y="1563098"/>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89" name="楕円 188">
                      <a:extLst>
                        <a:ext uri="{FF2B5EF4-FFF2-40B4-BE49-F238E27FC236}">
                          <a16:creationId xmlns:a16="http://schemas.microsoft.com/office/drawing/2014/main" id="{64FFBB34-BD11-B680-F9EC-E25ACA199CA4}"/>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0" name="楕円 189">
                      <a:extLst>
                        <a:ext uri="{FF2B5EF4-FFF2-40B4-BE49-F238E27FC236}">
                          <a16:creationId xmlns:a16="http://schemas.microsoft.com/office/drawing/2014/main" id="{48E08DCF-0270-FC24-F023-FE3946AB4531}"/>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1" name="楕円 190">
                      <a:extLst>
                        <a:ext uri="{FF2B5EF4-FFF2-40B4-BE49-F238E27FC236}">
                          <a16:creationId xmlns:a16="http://schemas.microsoft.com/office/drawing/2014/main" id="{8CC30F76-316F-2BDD-1418-286CF3EFEA9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2" name="楕円 191">
                      <a:extLst>
                        <a:ext uri="{FF2B5EF4-FFF2-40B4-BE49-F238E27FC236}">
                          <a16:creationId xmlns:a16="http://schemas.microsoft.com/office/drawing/2014/main" id="{8A108313-3A21-926C-A008-F3307D93C04A}"/>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3" name="楕円 192">
                      <a:extLst>
                        <a:ext uri="{FF2B5EF4-FFF2-40B4-BE49-F238E27FC236}">
                          <a16:creationId xmlns:a16="http://schemas.microsoft.com/office/drawing/2014/main" id="{28DDAAAC-8334-1325-270E-377C7ACDCB10}"/>
                        </a:ext>
                      </a:extLst>
                    </p:cNvPr>
                    <p:cNvSpPr>
                      <a:spLocks noChangeAspect="1"/>
                    </p:cNvSpPr>
                    <p:nvPr/>
                  </p:nvSpPr>
                  <p:spPr>
                    <a:xfrm>
                      <a:off x="3845469" y="1881515"/>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94" name="楕円 193">
                      <a:extLst>
                        <a:ext uri="{FF2B5EF4-FFF2-40B4-BE49-F238E27FC236}">
                          <a16:creationId xmlns:a16="http://schemas.microsoft.com/office/drawing/2014/main" id="{9E3082E8-A80D-AA01-550C-CE6A12E803C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77" name="直線コネクタ 176">
                  <a:extLst>
                    <a:ext uri="{FF2B5EF4-FFF2-40B4-BE49-F238E27FC236}">
                      <a16:creationId xmlns:a16="http://schemas.microsoft.com/office/drawing/2014/main" id="{36FB55EE-F199-6D41-A8C2-06F1A630395F}"/>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5" name="ひし形 174">
                <a:extLst>
                  <a:ext uri="{FF2B5EF4-FFF2-40B4-BE49-F238E27FC236}">
                    <a16:creationId xmlns:a16="http://schemas.microsoft.com/office/drawing/2014/main" id="{332081FF-D44B-0412-0A36-17BA40004A69}"/>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nvGrpSpPr>
            <p:cNvPr id="45" name="グループ化 44">
              <a:extLst>
                <a:ext uri="{FF2B5EF4-FFF2-40B4-BE49-F238E27FC236}">
                  <a16:creationId xmlns:a16="http://schemas.microsoft.com/office/drawing/2014/main" id="{F5EAC77F-2CF6-6622-4FC2-FA0D4B23FF22}"/>
                </a:ext>
              </a:extLst>
            </p:cNvPr>
            <p:cNvGrpSpPr>
              <a:grpSpLocks noChangeAspect="1"/>
            </p:cNvGrpSpPr>
            <p:nvPr/>
          </p:nvGrpSpPr>
          <p:grpSpPr>
            <a:xfrm>
              <a:off x="3249213" y="510803"/>
              <a:ext cx="167957" cy="396000"/>
              <a:chOff x="7977178" y="1053822"/>
              <a:chExt cx="298839" cy="704587"/>
            </a:xfrm>
          </p:grpSpPr>
          <p:grpSp>
            <p:nvGrpSpPr>
              <p:cNvPr id="151" name="グループ化 150">
                <a:extLst>
                  <a:ext uri="{FF2B5EF4-FFF2-40B4-BE49-F238E27FC236}">
                    <a16:creationId xmlns:a16="http://schemas.microsoft.com/office/drawing/2014/main" id="{ECDD7FFD-5D11-F4BD-6346-D84F18543AAC}"/>
                  </a:ext>
                </a:extLst>
              </p:cNvPr>
              <p:cNvGrpSpPr/>
              <p:nvPr/>
            </p:nvGrpSpPr>
            <p:grpSpPr>
              <a:xfrm>
                <a:off x="7977178" y="1053822"/>
                <a:ext cx="298839" cy="704587"/>
                <a:chOff x="6938558" y="1046354"/>
                <a:chExt cx="298839" cy="704587"/>
              </a:xfrm>
            </p:grpSpPr>
            <p:grpSp>
              <p:nvGrpSpPr>
                <p:cNvPr id="154" name="グループ化 153">
                  <a:extLst>
                    <a:ext uri="{FF2B5EF4-FFF2-40B4-BE49-F238E27FC236}">
                      <a16:creationId xmlns:a16="http://schemas.microsoft.com/office/drawing/2014/main" id="{5BFB98FD-511B-EB58-5718-4071A6EB1FAD}"/>
                    </a:ext>
                  </a:extLst>
                </p:cNvPr>
                <p:cNvGrpSpPr/>
                <p:nvPr/>
              </p:nvGrpSpPr>
              <p:grpSpPr>
                <a:xfrm>
                  <a:off x="6955769" y="1046354"/>
                  <a:ext cx="281628" cy="646461"/>
                  <a:chOff x="6955769" y="1046354"/>
                  <a:chExt cx="281628" cy="646461"/>
                </a:xfrm>
              </p:grpSpPr>
              <p:grpSp>
                <p:nvGrpSpPr>
                  <p:cNvPr id="156" name="グループ化 155">
                    <a:extLst>
                      <a:ext uri="{FF2B5EF4-FFF2-40B4-BE49-F238E27FC236}">
                        <a16:creationId xmlns:a16="http://schemas.microsoft.com/office/drawing/2014/main" id="{0459D243-ED9F-3197-887E-56D5094D0302}"/>
                      </a:ext>
                    </a:extLst>
                  </p:cNvPr>
                  <p:cNvGrpSpPr/>
                  <p:nvPr/>
                </p:nvGrpSpPr>
                <p:grpSpPr>
                  <a:xfrm>
                    <a:off x="6955769" y="1046354"/>
                    <a:ext cx="281628" cy="606592"/>
                    <a:chOff x="1546420" y="2363733"/>
                    <a:chExt cx="281628" cy="606592"/>
                  </a:xfrm>
                  <a:solidFill>
                    <a:schemeClr val="bg1">
                      <a:lumMod val="85000"/>
                    </a:schemeClr>
                  </a:solidFill>
                </p:grpSpPr>
                <p:cxnSp>
                  <p:nvCxnSpPr>
                    <p:cNvPr id="158" name="直線コネクタ 157">
                      <a:extLst>
                        <a:ext uri="{FF2B5EF4-FFF2-40B4-BE49-F238E27FC236}">
                          <a16:creationId xmlns:a16="http://schemas.microsoft.com/office/drawing/2014/main" id="{9FF3A2DF-D5BC-11C1-86C3-4F0884E56DD3}"/>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7E6EAA1C-1E71-5CFE-563E-094BD3F6EFEE}"/>
                        </a:ext>
                      </a:extLst>
                    </p:cNvPr>
                    <p:cNvCxnSpPr>
                      <a:cxnSpLocks/>
                    </p:cNvCxnSpPr>
                    <p:nvPr/>
                  </p:nvCxnSpPr>
                  <p:spPr>
                    <a:xfrm>
                      <a:off x="1587662" y="2623233"/>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69FEF6F5-353D-1CD5-32B3-8D58642A08BC}"/>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FBFA8295-FD55-1E1B-A898-5B2FBAF169BF}"/>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3" name="グループ化 162">
                      <a:extLst>
                        <a:ext uri="{FF2B5EF4-FFF2-40B4-BE49-F238E27FC236}">
                          <a16:creationId xmlns:a16="http://schemas.microsoft.com/office/drawing/2014/main" id="{7160E0D9-5673-BEB9-C329-6F5414D5F127}"/>
                        </a:ext>
                      </a:extLst>
                    </p:cNvPr>
                    <p:cNvGrpSpPr>
                      <a:grpSpLocks noChangeAspect="1"/>
                    </p:cNvGrpSpPr>
                    <p:nvPr/>
                  </p:nvGrpSpPr>
                  <p:grpSpPr>
                    <a:xfrm>
                      <a:off x="1546420" y="2363733"/>
                      <a:ext cx="281628" cy="573840"/>
                      <a:chOff x="2802466" y="1449885"/>
                      <a:chExt cx="1404885" cy="2862576"/>
                    </a:xfrm>
                    <a:grpFill/>
                  </p:grpSpPr>
                  <p:cxnSp>
                    <p:nvCxnSpPr>
                      <p:cNvPr id="164" name="直線コネクタ 163">
                        <a:extLst>
                          <a:ext uri="{FF2B5EF4-FFF2-40B4-BE49-F238E27FC236}">
                            <a16:creationId xmlns:a16="http://schemas.microsoft.com/office/drawing/2014/main" id="{F4854192-E92E-C414-82A5-08033C393445}"/>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5A250E2D-E99F-E6B6-4506-3BFB80419E97}"/>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73A736C2-2701-A052-5F59-CD479695A6E2}"/>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424A1F79-6566-C753-8938-6BBA92CA74C5}"/>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8" name="楕円 167">
                        <a:extLst>
                          <a:ext uri="{FF2B5EF4-FFF2-40B4-BE49-F238E27FC236}">
                            <a16:creationId xmlns:a16="http://schemas.microsoft.com/office/drawing/2014/main" id="{971AED11-A578-FE72-CA18-D27B6FA19049}"/>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69" name="楕円 168">
                        <a:extLst>
                          <a:ext uri="{FF2B5EF4-FFF2-40B4-BE49-F238E27FC236}">
                            <a16:creationId xmlns:a16="http://schemas.microsoft.com/office/drawing/2014/main" id="{D49B1313-0619-4C0B-23BB-14AC918908C0}"/>
                          </a:ext>
                        </a:extLst>
                      </p:cNvPr>
                      <p:cNvSpPr>
                        <a:spLocks noChangeAspect="1"/>
                      </p:cNvSpPr>
                      <p:nvPr/>
                    </p:nvSpPr>
                    <p:spPr>
                      <a:xfrm>
                        <a:off x="2802947" y="344793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0" name="楕円 169">
                        <a:extLst>
                          <a:ext uri="{FF2B5EF4-FFF2-40B4-BE49-F238E27FC236}">
                            <a16:creationId xmlns:a16="http://schemas.microsoft.com/office/drawing/2014/main" id="{2A60EB15-689C-6A8F-3321-070E631072F3}"/>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1" name="楕円 170">
                        <a:extLst>
                          <a:ext uri="{FF2B5EF4-FFF2-40B4-BE49-F238E27FC236}">
                            <a16:creationId xmlns:a16="http://schemas.microsoft.com/office/drawing/2014/main" id="{D5536808-D223-C084-F06F-A36B212760EE}"/>
                          </a:ext>
                        </a:extLst>
                      </p:cNvPr>
                      <p:cNvSpPr>
                        <a:spLocks noChangeAspect="1"/>
                      </p:cNvSpPr>
                      <p:nvPr/>
                    </p:nvSpPr>
                    <p:spPr>
                      <a:xfrm>
                        <a:off x="2802466" y="2439932"/>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2" name="楕円 171">
                        <a:extLst>
                          <a:ext uri="{FF2B5EF4-FFF2-40B4-BE49-F238E27FC236}">
                            <a16:creationId xmlns:a16="http://schemas.microsoft.com/office/drawing/2014/main" id="{AEFCB7F0-2E15-64FA-0F22-6BD3E7C8FB63}"/>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73" name="楕円 172">
                        <a:extLst>
                          <a:ext uri="{FF2B5EF4-FFF2-40B4-BE49-F238E27FC236}">
                            <a16:creationId xmlns:a16="http://schemas.microsoft.com/office/drawing/2014/main" id="{EF17C618-74FC-1F87-E22C-F695B4322A7E}"/>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57" name="直線コネクタ 156">
                    <a:extLst>
                      <a:ext uri="{FF2B5EF4-FFF2-40B4-BE49-F238E27FC236}">
                        <a16:creationId xmlns:a16="http://schemas.microsoft.com/office/drawing/2014/main" id="{13252881-49AA-6F4B-1921-5E151B74D6CC}"/>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5" name="ひし形 154">
                  <a:extLst>
                    <a:ext uri="{FF2B5EF4-FFF2-40B4-BE49-F238E27FC236}">
                      <a16:creationId xmlns:a16="http://schemas.microsoft.com/office/drawing/2014/main" id="{E8152C7D-EF76-CEA5-172F-3B3C5319AFA3}"/>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52" name="直線コネクタ 151">
                <a:extLst>
                  <a:ext uri="{FF2B5EF4-FFF2-40B4-BE49-F238E27FC236}">
                    <a16:creationId xmlns:a16="http://schemas.microsoft.com/office/drawing/2014/main" id="{88390F42-8E18-6D36-3B31-088D7609AE9D}"/>
                  </a:ext>
                </a:extLst>
              </p:cNvPr>
              <p:cNvCxnSpPr>
                <a:cxnSpLocks/>
              </p:cNvCxnSpPr>
              <p:nvPr/>
            </p:nvCxnSpPr>
            <p:spPr>
              <a:xfrm>
                <a:off x="8035631" y="1067547"/>
                <a:ext cx="0" cy="21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FC68985B-5D6C-D83C-B62E-2D31955358E7}"/>
                  </a:ext>
                </a:extLst>
              </p:cNvPr>
              <p:cNvCxnSpPr/>
              <p:nvPr/>
            </p:nvCxnSpPr>
            <p:spPr>
              <a:xfrm flipH="1" flipV="1">
                <a:off x="8029184" y="1073977"/>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35BFCA95-B2E7-64A9-7D53-281E3C6A65CD}"/>
                </a:ext>
              </a:extLst>
            </p:cNvPr>
            <p:cNvGrpSpPr>
              <a:grpSpLocks noChangeAspect="1"/>
            </p:cNvGrpSpPr>
            <p:nvPr/>
          </p:nvGrpSpPr>
          <p:grpSpPr>
            <a:xfrm>
              <a:off x="3580961" y="510803"/>
              <a:ext cx="167957" cy="396000"/>
              <a:chOff x="8544640" y="1040239"/>
              <a:chExt cx="298839" cy="704587"/>
            </a:xfrm>
          </p:grpSpPr>
          <p:grpSp>
            <p:nvGrpSpPr>
              <p:cNvPr id="129" name="グループ化 128">
                <a:extLst>
                  <a:ext uri="{FF2B5EF4-FFF2-40B4-BE49-F238E27FC236}">
                    <a16:creationId xmlns:a16="http://schemas.microsoft.com/office/drawing/2014/main" id="{44B096BB-1E8B-2ACD-B1F6-C48CC4775C47}"/>
                  </a:ext>
                </a:extLst>
              </p:cNvPr>
              <p:cNvGrpSpPr/>
              <p:nvPr/>
            </p:nvGrpSpPr>
            <p:grpSpPr>
              <a:xfrm>
                <a:off x="8544640" y="1040239"/>
                <a:ext cx="298839" cy="704587"/>
                <a:chOff x="6938558" y="1046354"/>
                <a:chExt cx="298839" cy="704587"/>
              </a:xfrm>
            </p:grpSpPr>
            <p:grpSp>
              <p:nvGrpSpPr>
                <p:cNvPr id="132" name="グループ化 131">
                  <a:extLst>
                    <a:ext uri="{FF2B5EF4-FFF2-40B4-BE49-F238E27FC236}">
                      <a16:creationId xmlns:a16="http://schemas.microsoft.com/office/drawing/2014/main" id="{84C6E5F3-99B1-E7CA-A1AC-7893001BB5F1}"/>
                    </a:ext>
                  </a:extLst>
                </p:cNvPr>
                <p:cNvGrpSpPr/>
                <p:nvPr/>
              </p:nvGrpSpPr>
              <p:grpSpPr>
                <a:xfrm>
                  <a:off x="6955769" y="1046354"/>
                  <a:ext cx="281628" cy="646461"/>
                  <a:chOff x="6955769" y="1046354"/>
                  <a:chExt cx="281628" cy="646461"/>
                </a:xfrm>
              </p:grpSpPr>
              <p:grpSp>
                <p:nvGrpSpPr>
                  <p:cNvPr id="134" name="グループ化 133">
                    <a:extLst>
                      <a:ext uri="{FF2B5EF4-FFF2-40B4-BE49-F238E27FC236}">
                        <a16:creationId xmlns:a16="http://schemas.microsoft.com/office/drawing/2014/main" id="{74D24D21-C74C-2FA7-4D42-B2EA93DBC163}"/>
                      </a:ext>
                    </a:extLst>
                  </p:cNvPr>
                  <p:cNvGrpSpPr/>
                  <p:nvPr/>
                </p:nvGrpSpPr>
                <p:grpSpPr>
                  <a:xfrm>
                    <a:off x="6955769" y="1046354"/>
                    <a:ext cx="281628" cy="606592"/>
                    <a:chOff x="1546420" y="2363733"/>
                    <a:chExt cx="281628" cy="606592"/>
                  </a:xfrm>
                  <a:solidFill>
                    <a:schemeClr val="bg1">
                      <a:lumMod val="85000"/>
                    </a:schemeClr>
                  </a:solidFill>
                </p:grpSpPr>
                <p:cxnSp>
                  <p:nvCxnSpPr>
                    <p:cNvPr id="136" name="直線コネクタ 135">
                      <a:extLst>
                        <a:ext uri="{FF2B5EF4-FFF2-40B4-BE49-F238E27FC236}">
                          <a16:creationId xmlns:a16="http://schemas.microsoft.com/office/drawing/2014/main" id="{D3B3869F-5434-827B-7534-15913EF67E5D}"/>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70E68F37-6A80-C7C4-0836-CB239CA71FB3}"/>
                        </a:ext>
                      </a:extLst>
                    </p:cNvPr>
                    <p:cNvCxnSpPr>
                      <a:cxnSpLocks/>
                    </p:cNvCxnSpPr>
                    <p:nvPr/>
                  </p:nvCxnSpPr>
                  <p:spPr>
                    <a:xfrm>
                      <a:off x="1793123" y="2516357"/>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D1BFED9D-3916-0859-C66A-DEE4F631037A}"/>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9" name="グループ化 138">
                      <a:extLst>
                        <a:ext uri="{FF2B5EF4-FFF2-40B4-BE49-F238E27FC236}">
                          <a16:creationId xmlns:a16="http://schemas.microsoft.com/office/drawing/2014/main" id="{0E67EC21-C0E1-195B-B428-A39852CBDCF6}"/>
                        </a:ext>
                      </a:extLst>
                    </p:cNvPr>
                    <p:cNvGrpSpPr>
                      <a:grpSpLocks noChangeAspect="1"/>
                    </p:cNvGrpSpPr>
                    <p:nvPr/>
                  </p:nvGrpSpPr>
                  <p:grpSpPr>
                    <a:xfrm>
                      <a:off x="1546420" y="2363733"/>
                      <a:ext cx="281628" cy="573840"/>
                      <a:chOff x="2802466" y="1449885"/>
                      <a:chExt cx="1404885" cy="2862576"/>
                    </a:xfrm>
                    <a:grpFill/>
                  </p:grpSpPr>
                  <p:cxnSp>
                    <p:nvCxnSpPr>
                      <p:cNvPr id="140" name="直線コネクタ 139">
                        <a:extLst>
                          <a:ext uri="{FF2B5EF4-FFF2-40B4-BE49-F238E27FC236}">
                            <a16:creationId xmlns:a16="http://schemas.microsoft.com/office/drawing/2014/main" id="{AA95139F-A2F2-BB38-354B-B7A5168D92FD}"/>
                          </a:ext>
                        </a:extLst>
                      </p:cNvPr>
                      <p:cNvCxnSpPr/>
                      <p:nvPr/>
                    </p:nvCxnSpPr>
                    <p:spPr>
                      <a:xfrm flipH="1" flipV="1">
                        <a:off x="3018047" y="3593724"/>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4EDCE3E7-0100-399A-3F81-CBBFE5DC751C}"/>
                          </a:ext>
                        </a:extLst>
                      </p:cNvPr>
                      <p:cNvCxnSpPr/>
                      <p:nvPr/>
                    </p:nvCxnSpPr>
                    <p:spPr>
                      <a:xfrm flipV="1">
                        <a:off x="2985761" y="3115556"/>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FF752442-D872-38C6-A667-625160502477}"/>
                          </a:ext>
                        </a:extLst>
                      </p:cNvPr>
                      <p:cNvCxnSpPr/>
                      <p:nvPr/>
                    </p:nvCxnSpPr>
                    <p:spPr>
                      <a:xfrm flipH="1" flipV="1">
                        <a:off x="2985761" y="2585717"/>
                        <a:ext cx="1023489"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8778EEE4-0B8C-388F-B2C8-1721E77788BB}"/>
                          </a:ext>
                        </a:extLst>
                      </p:cNvPr>
                      <p:cNvCxnSpPr/>
                      <p:nvPr/>
                    </p:nvCxnSpPr>
                    <p:spPr>
                      <a:xfrm flipV="1">
                        <a:off x="2976039" y="2092937"/>
                        <a:ext cx="1056777" cy="533401"/>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5" name="楕円 144">
                        <a:extLst>
                          <a:ext uri="{FF2B5EF4-FFF2-40B4-BE49-F238E27FC236}">
                            <a16:creationId xmlns:a16="http://schemas.microsoft.com/office/drawing/2014/main" id="{4CE42EDE-28EF-EA5C-FED9-23D4A2DFC672}"/>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6" name="楕円 145">
                        <a:extLst>
                          <a:ext uri="{FF2B5EF4-FFF2-40B4-BE49-F238E27FC236}">
                            <a16:creationId xmlns:a16="http://schemas.microsoft.com/office/drawing/2014/main" id="{B125D058-033A-3162-04CB-7BEFB098A58C}"/>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7" name="楕円 146">
                        <a:extLst>
                          <a:ext uri="{FF2B5EF4-FFF2-40B4-BE49-F238E27FC236}">
                            <a16:creationId xmlns:a16="http://schemas.microsoft.com/office/drawing/2014/main" id="{E5C3B44B-1B3E-985F-9F14-7CF6B9BC4E1C}"/>
                          </a:ext>
                        </a:extLst>
                      </p:cNvPr>
                      <p:cNvSpPr>
                        <a:spLocks noChangeAspect="1"/>
                      </p:cNvSpPr>
                      <p:nvPr/>
                    </p:nvSpPr>
                    <p:spPr>
                      <a:xfrm>
                        <a:off x="3843976" y="2933496"/>
                        <a:ext cx="36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8" name="楕円 147">
                        <a:extLst>
                          <a:ext uri="{FF2B5EF4-FFF2-40B4-BE49-F238E27FC236}">
                            <a16:creationId xmlns:a16="http://schemas.microsoft.com/office/drawing/2014/main" id="{3F71553D-2C62-0972-601F-400588F9D2B6}"/>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49" name="楕円 148">
                        <a:extLst>
                          <a:ext uri="{FF2B5EF4-FFF2-40B4-BE49-F238E27FC236}">
                            <a16:creationId xmlns:a16="http://schemas.microsoft.com/office/drawing/2014/main" id="{FD085F31-0D46-0949-8B87-F56854858B7A}"/>
                          </a:ext>
                        </a:extLst>
                      </p:cNvPr>
                      <p:cNvSpPr>
                        <a:spLocks noChangeAspect="1"/>
                      </p:cNvSpPr>
                      <p:nvPr/>
                    </p:nvSpPr>
                    <p:spPr>
                      <a:xfrm>
                        <a:off x="3845469" y="188151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50" name="楕円 149">
                        <a:extLst>
                          <a:ext uri="{FF2B5EF4-FFF2-40B4-BE49-F238E27FC236}">
                            <a16:creationId xmlns:a16="http://schemas.microsoft.com/office/drawing/2014/main" id="{B98BDE9D-9FD2-DDCA-E710-B2E71D037644}"/>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35" name="直線コネクタ 134">
                    <a:extLst>
                      <a:ext uri="{FF2B5EF4-FFF2-40B4-BE49-F238E27FC236}">
                        <a16:creationId xmlns:a16="http://schemas.microsoft.com/office/drawing/2014/main" id="{CBE87EF1-227C-2BB8-B5B1-3D0FDE12CF75}"/>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3" name="ひし形 132">
                  <a:extLst>
                    <a:ext uri="{FF2B5EF4-FFF2-40B4-BE49-F238E27FC236}">
                      <a16:creationId xmlns:a16="http://schemas.microsoft.com/office/drawing/2014/main" id="{66DD68F4-2911-D647-289A-2857DEFD251C}"/>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30" name="直線コネクタ 129">
                <a:extLst>
                  <a:ext uri="{FF2B5EF4-FFF2-40B4-BE49-F238E27FC236}">
                    <a16:creationId xmlns:a16="http://schemas.microsoft.com/office/drawing/2014/main" id="{A69D7798-8AA2-8569-074A-E9E100018A25}"/>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1" name="直線コネクタ 130">
                <a:extLst>
                  <a:ext uri="{FF2B5EF4-FFF2-40B4-BE49-F238E27FC236}">
                    <a16:creationId xmlns:a16="http://schemas.microsoft.com/office/drawing/2014/main" id="{74AC9751-70A5-9CB3-A7D8-F547AD6A37AF}"/>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469381E5-B797-BD72-5E80-BFF1DCC8BBCD}"/>
                </a:ext>
              </a:extLst>
            </p:cNvPr>
            <p:cNvGrpSpPr>
              <a:grpSpLocks noChangeAspect="1"/>
            </p:cNvGrpSpPr>
            <p:nvPr/>
          </p:nvGrpSpPr>
          <p:grpSpPr>
            <a:xfrm>
              <a:off x="3912709" y="510803"/>
              <a:ext cx="167957" cy="396000"/>
              <a:chOff x="9130835" y="1075949"/>
              <a:chExt cx="298839" cy="704587"/>
            </a:xfrm>
          </p:grpSpPr>
          <p:grpSp>
            <p:nvGrpSpPr>
              <p:cNvPr id="106" name="グループ化 105">
                <a:extLst>
                  <a:ext uri="{FF2B5EF4-FFF2-40B4-BE49-F238E27FC236}">
                    <a16:creationId xmlns:a16="http://schemas.microsoft.com/office/drawing/2014/main" id="{11191F91-CD11-CA50-88FA-4F45AA03D4FE}"/>
                  </a:ext>
                </a:extLst>
              </p:cNvPr>
              <p:cNvGrpSpPr/>
              <p:nvPr/>
            </p:nvGrpSpPr>
            <p:grpSpPr>
              <a:xfrm>
                <a:off x="9130835" y="1075949"/>
                <a:ext cx="298839" cy="704587"/>
                <a:chOff x="8544640" y="1040239"/>
                <a:chExt cx="298839" cy="704587"/>
              </a:xfrm>
            </p:grpSpPr>
            <p:grpSp>
              <p:nvGrpSpPr>
                <p:cNvPr id="108" name="グループ化 107">
                  <a:extLst>
                    <a:ext uri="{FF2B5EF4-FFF2-40B4-BE49-F238E27FC236}">
                      <a16:creationId xmlns:a16="http://schemas.microsoft.com/office/drawing/2014/main" id="{33B632E5-CA50-A1D6-5492-711934D939D0}"/>
                    </a:ext>
                  </a:extLst>
                </p:cNvPr>
                <p:cNvGrpSpPr/>
                <p:nvPr/>
              </p:nvGrpSpPr>
              <p:grpSpPr>
                <a:xfrm>
                  <a:off x="8544640" y="1040239"/>
                  <a:ext cx="298839" cy="704587"/>
                  <a:chOff x="6938558" y="1046354"/>
                  <a:chExt cx="298839" cy="704587"/>
                </a:xfrm>
              </p:grpSpPr>
              <p:grpSp>
                <p:nvGrpSpPr>
                  <p:cNvPr id="111" name="グループ化 110">
                    <a:extLst>
                      <a:ext uri="{FF2B5EF4-FFF2-40B4-BE49-F238E27FC236}">
                        <a16:creationId xmlns:a16="http://schemas.microsoft.com/office/drawing/2014/main" id="{DBDB186F-9B51-BA5F-C41E-562B4A7D75D1}"/>
                      </a:ext>
                    </a:extLst>
                  </p:cNvPr>
                  <p:cNvGrpSpPr/>
                  <p:nvPr/>
                </p:nvGrpSpPr>
                <p:grpSpPr>
                  <a:xfrm>
                    <a:off x="6955769" y="1046354"/>
                    <a:ext cx="281628" cy="646461"/>
                    <a:chOff x="6955769" y="1046354"/>
                    <a:chExt cx="281628" cy="646461"/>
                  </a:xfrm>
                </p:grpSpPr>
                <p:grpSp>
                  <p:nvGrpSpPr>
                    <p:cNvPr id="113" name="グループ化 112">
                      <a:extLst>
                        <a:ext uri="{FF2B5EF4-FFF2-40B4-BE49-F238E27FC236}">
                          <a16:creationId xmlns:a16="http://schemas.microsoft.com/office/drawing/2014/main" id="{793649C9-EF15-81D3-12DB-9C464C045756}"/>
                        </a:ext>
                      </a:extLst>
                    </p:cNvPr>
                    <p:cNvGrpSpPr/>
                    <p:nvPr/>
                  </p:nvGrpSpPr>
                  <p:grpSpPr>
                    <a:xfrm>
                      <a:off x="6955769" y="1046354"/>
                      <a:ext cx="281628" cy="606592"/>
                      <a:chOff x="1546420" y="2363733"/>
                      <a:chExt cx="281628" cy="606592"/>
                    </a:xfrm>
                    <a:solidFill>
                      <a:schemeClr val="bg1">
                        <a:lumMod val="85000"/>
                      </a:schemeClr>
                    </a:solidFill>
                  </p:grpSpPr>
                  <p:cxnSp>
                    <p:nvCxnSpPr>
                      <p:cNvPr id="115" name="直線コネクタ 114">
                        <a:extLst>
                          <a:ext uri="{FF2B5EF4-FFF2-40B4-BE49-F238E27FC236}">
                            <a16:creationId xmlns:a16="http://schemas.microsoft.com/office/drawing/2014/main" id="{A523DE28-3DE2-B605-20BC-430D75E53DA7}"/>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3553D7D4-E664-A9B2-F738-5272F6312CD1}"/>
                          </a:ext>
                        </a:extLst>
                      </p:cNvPr>
                      <p:cNvCxnSpPr>
                        <a:cxnSpLocks/>
                      </p:cNvCxnSpPr>
                      <p:nvPr/>
                    </p:nvCxnSpPr>
                    <p:spPr>
                      <a:xfrm>
                        <a:off x="1793123" y="2727889"/>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8" name="グループ化 117">
                        <a:extLst>
                          <a:ext uri="{FF2B5EF4-FFF2-40B4-BE49-F238E27FC236}">
                            <a16:creationId xmlns:a16="http://schemas.microsoft.com/office/drawing/2014/main" id="{2F94D121-893D-54BE-951D-50600633AB7F}"/>
                          </a:ext>
                        </a:extLst>
                      </p:cNvPr>
                      <p:cNvGrpSpPr>
                        <a:grpSpLocks noChangeAspect="1"/>
                      </p:cNvGrpSpPr>
                      <p:nvPr/>
                    </p:nvGrpSpPr>
                    <p:grpSpPr>
                      <a:xfrm>
                        <a:off x="1546420" y="2363733"/>
                        <a:ext cx="281628" cy="573840"/>
                        <a:chOff x="2802466" y="1449885"/>
                        <a:chExt cx="1404885" cy="2862576"/>
                      </a:xfrm>
                      <a:grpFill/>
                    </p:grpSpPr>
                    <p:cxnSp>
                      <p:nvCxnSpPr>
                        <p:cNvPr id="119" name="直線コネクタ 118">
                          <a:extLst>
                            <a:ext uri="{FF2B5EF4-FFF2-40B4-BE49-F238E27FC236}">
                              <a16:creationId xmlns:a16="http://schemas.microsoft.com/office/drawing/2014/main" id="{BD82011B-45D9-A194-52A0-4F946BB070DB}"/>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3BB1BD1A-C673-DD33-FEF3-45626FA1DC9B}"/>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1" name="直線コネクタ 120">
                          <a:extLst>
                            <a:ext uri="{FF2B5EF4-FFF2-40B4-BE49-F238E27FC236}">
                              <a16:creationId xmlns:a16="http://schemas.microsoft.com/office/drawing/2014/main" id="{632D5B77-F078-02A4-541F-DD3579A02979}"/>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C26233E3-B134-7677-F0BC-492072EDE33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23" name="楕円 122">
                          <a:extLst>
                            <a:ext uri="{FF2B5EF4-FFF2-40B4-BE49-F238E27FC236}">
                              <a16:creationId xmlns:a16="http://schemas.microsoft.com/office/drawing/2014/main" id="{D39FCAFE-FAF6-8B60-8101-265C5D829461}"/>
                            </a:ext>
                          </a:extLst>
                        </p:cNvPr>
                        <p:cNvSpPr>
                          <a:spLocks noChangeAspect="1"/>
                        </p:cNvSpPr>
                        <p:nvPr/>
                      </p:nvSpPr>
                      <p:spPr>
                        <a:xfrm>
                          <a:off x="3847351" y="3952461"/>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4" name="楕円 123">
                          <a:extLst>
                            <a:ext uri="{FF2B5EF4-FFF2-40B4-BE49-F238E27FC236}">
                              <a16:creationId xmlns:a16="http://schemas.microsoft.com/office/drawing/2014/main" id="{B30C0561-84FE-E7D3-866A-92DABE6770E6}"/>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5" name="楕円 124">
                          <a:extLst>
                            <a:ext uri="{FF2B5EF4-FFF2-40B4-BE49-F238E27FC236}">
                              <a16:creationId xmlns:a16="http://schemas.microsoft.com/office/drawing/2014/main" id="{8EA427B9-F50E-1A49-C827-45A5C6210E46}"/>
                            </a:ext>
                          </a:extLst>
                        </p:cNvPr>
                        <p:cNvSpPr>
                          <a:spLocks noChangeAspect="1"/>
                        </p:cNvSpPr>
                        <p:nvPr/>
                      </p:nvSpPr>
                      <p:spPr>
                        <a:xfrm>
                          <a:off x="3843976" y="2933496"/>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6" name="楕円 125">
                          <a:extLst>
                            <a:ext uri="{FF2B5EF4-FFF2-40B4-BE49-F238E27FC236}">
                              <a16:creationId xmlns:a16="http://schemas.microsoft.com/office/drawing/2014/main" id="{B710E78B-1FB7-C1C2-2D32-FDEECC21558F}"/>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7" name="楕円 126">
                          <a:extLst>
                            <a:ext uri="{FF2B5EF4-FFF2-40B4-BE49-F238E27FC236}">
                              <a16:creationId xmlns:a16="http://schemas.microsoft.com/office/drawing/2014/main" id="{62A68D7D-7EDB-C9C7-7E6F-BFC8E40ACAC2}"/>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28" name="楕円 127">
                          <a:extLst>
                            <a:ext uri="{FF2B5EF4-FFF2-40B4-BE49-F238E27FC236}">
                              <a16:creationId xmlns:a16="http://schemas.microsoft.com/office/drawing/2014/main" id="{D238C305-E235-45A3-9491-332E8CBBF0E5}"/>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114" name="直線コネクタ 113">
                      <a:extLst>
                        <a:ext uri="{FF2B5EF4-FFF2-40B4-BE49-F238E27FC236}">
                          <a16:creationId xmlns:a16="http://schemas.microsoft.com/office/drawing/2014/main" id="{58A40DEA-1D88-146B-86C2-E3F268B85B57}"/>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2" name="ひし形 111">
                    <a:extLst>
                      <a:ext uri="{FF2B5EF4-FFF2-40B4-BE49-F238E27FC236}">
                        <a16:creationId xmlns:a16="http://schemas.microsoft.com/office/drawing/2014/main" id="{9E0F9525-9533-24DC-32B6-46BA6CE65E97}"/>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109" name="直線コネクタ 108">
                  <a:extLst>
                    <a:ext uri="{FF2B5EF4-FFF2-40B4-BE49-F238E27FC236}">
                      <a16:creationId xmlns:a16="http://schemas.microsoft.com/office/drawing/2014/main" id="{482DEA6A-38AB-0822-1982-D8F2724B5C6D}"/>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A60B49E8-9DBE-9B5D-8C18-2B339E160B9A}"/>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7" name="直線コネクタ 106">
                <a:extLst>
                  <a:ext uri="{FF2B5EF4-FFF2-40B4-BE49-F238E27FC236}">
                    <a16:creationId xmlns:a16="http://schemas.microsoft.com/office/drawing/2014/main" id="{390E9098-D4A7-6D77-755C-78F72F6B7B4D}"/>
                  </a:ext>
                </a:extLst>
              </p:cNvPr>
              <p:cNvCxnSpPr>
                <a:cxnSpLocks/>
              </p:cNvCxnSpPr>
              <p:nvPr/>
            </p:nvCxnSpPr>
            <p:spPr>
              <a:xfrm rot="10800000">
                <a:off x="9394749" y="1194992"/>
                <a:ext cx="0" cy="180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90230BC7-9C99-3407-FFB7-770DAA545A7E}"/>
                </a:ext>
              </a:extLst>
            </p:cNvPr>
            <p:cNvGrpSpPr>
              <a:grpSpLocks noChangeAspect="1"/>
            </p:cNvGrpSpPr>
            <p:nvPr/>
          </p:nvGrpSpPr>
          <p:grpSpPr>
            <a:xfrm>
              <a:off x="4244456" y="510803"/>
              <a:ext cx="167957" cy="396000"/>
              <a:chOff x="9721633" y="998937"/>
              <a:chExt cx="298839" cy="704587"/>
            </a:xfrm>
          </p:grpSpPr>
          <p:grpSp>
            <p:nvGrpSpPr>
              <p:cNvPr id="58" name="グループ化 57">
                <a:extLst>
                  <a:ext uri="{FF2B5EF4-FFF2-40B4-BE49-F238E27FC236}">
                    <a16:creationId xmlns:a16="http://schemas.microsoft.com/office/drawing/2014/main" id="{1D192140-3EFA-E63B-330A-B3983A1AC84A}"/>
                  </a:ext>
                </a:extLst>
              </p:cNvPr>
              <p:cNvGrpSpPr/>
              <p:nvPr/>
            </p:nvGrpSpPr>
            <p:grpSpPr>
              <a:xfrm>
                <a:off x="9721633" y="998937"/>
                <a:ext cx="298463" cy="704587"/>
                <a:chOff x="9130835" y="1075949"/>
                <a:chExt cx="298463" cy="704587"/>
              </a:xfrm>
            </p:grpSpPr>
            <p:grpSp>
              <p:nvGrpSpPr>
                <p:cNvPr id="60" name="グループ化 59">
                  <a:extLst>
                    <a:ext uri="{FF2B5EF4-FFF2-40B4-BE49-F238E27FC236}">
                      <a16:creationId xmlns:a16="http://schemas.microsoft.com/office/drawing/2014/main" id="{F38CA8E4-CC6C-7259-EA39-B3AA593CA12B}"/>
                    </a:ext>
                  </a:extLst>
                </p:cNvPr>
                <p:cNvGrpSpPr/>
                <p:nvPr/>
              </p:nvGrpSpPr>
              <p:grpSpPr>
                <a:xfrm>
                  <a:off x="9130835" y="1075949"/>
                  <a:ext cx="298463" cy="704587"/>
                  <a:chOff x="8544640" y="1040239"/>
                  <a:chExt cx="298463" cy="704587"/>
                </a:xfrm>
              </p:grpSpPr>
              <p:grpSp>
                <p:nvGrpSpPr>
                  <p:cNvPr id="62" name="グループ化 61">
                    <a:extLst>
                      <a:ext uri="{FF2B5EF4-FFF2-40B4-BE49-F238E27FC236}">
                        <a16:creationId xmlns:a16="http://schemas.microsoft.com/office/drawing/2014/main" id="{7E56094E-7DD6-92B2-D748-F6BC6FEDD92D}"/>
                      </a:ext>
                    </a:extLst>
                  </p:cNvPr>
                  <p:cNvGrpSpPr/>
                  <p:nvPr/>
                </p:nvGrpSpPr>
                <p:grpSpPr>
                  <a:xfrm>
                    <a:off x="8544640" y="1040239"/>
                    <a:ext cx="298463" cy="704587"/>
                    <a:chOff x="6938558" y="1046354"/>
                    <a:chExt cx="298463" cy="704587"/>
                  </a:xfrm>
                </p:grpSpPr>
                <p:grpSp>
                  <p:nvGrpSpPr>
                    <p:cNvPr id="457" name="グループ化 456">
                      <a:extLst>
                        <a:ext uri="{FF2B5EF4-FFF2-40B4-BE49-F238E27FC236}">
                          <a16:creationId xmlns:a16="http://schemas.microsoft.com/office/drawing/2014/main" id="{4797F936-52B1-407A-C8F3-5EF37CC12AC8}"/>
                        </a:ext>
                      </a:extLst>
                    </p:cNvPr>
                    <p:cNvGrpSpPr/>
                    <p:nvPr/>
                  </p:nvGrpSpPr>
                  <p:grpSpPr>
                    <a:xfrm>
                      <a:off x="6955770" y="1046354"/>
                      <a:ext cx="281251" cy="646461"/>
                      <a:chOff x="6955770" y="1046354"/>
                      <a:chExt cx="281251" cy="646461"/>
                    </a:xfrm>
                  </p:grpSpPr>
                  <p:grpSp>
                    <p:nvGrpSpPr>
                      <p:cNvPr id="463" name="グループ化 462">
                        <a:extLst>
                          <a:ext uri="{FF2B5EF4-FFF2-40B4-BE49-F238E27FC236}">
                            <a16:creationId xmlns:a16="http://schemas.microsoft.com/office/drawing/2014/main" id="{654C19B8-62FC-A4C3-079D-0C216331A357}"/>
                          </a:ext>
                        </a:extLst>
                      </p:cNvPr>
                      <p:cNvGrpSpPr/>
                      <p:nvPr/>
                    </p:nvGrpSpPr>
                    <p:grpSpPr>
                      <a:xfrm>
                        <a:off x="6955770" y="1046354"/>
                        <a:ext cx="281251" cy="606592"/>
                        <a:chOff x="1546421" y="2363733"/>
                        <a:chExt cx="281251" cy="606592"/>
                      </a:xfrm>
                      <a:solidFill>
                        <a:schemeClr val="bg1">
                          <a:lumMod val="85000"/>
                        </a:schemeClr>
                      </a:solidFill>
                    </p:grpSpPr>
                    <p:cxnSp>
                      <p:nvCxnSpPr>
                        <p:cNvPr id="466" name="直線コネクタ 465">
                          <a:extLst>
                            <a:ext uri="{FF2B5EF4-FFF2-40B4-BE49-F238E27FC236}">
                              <a16:creationId xmlns:a16="http://schemas.microsoft.com/office/drawing/2014/main" id="{D34E0223-E97A-1637-D665-4B949356E87B}"/>
                            </a:ext>
                          </a:extLst>
                        </p:cNvPr>
                        <p:cNvCxnSpPr>
                          <a:cxnSpLocks/>
                        </p:cNvCxnSpPr>
                        <p:nvPr/>
                      </p:nvCxnSpPr>
                      <p:spPr>
                        <a:xfrm>
                          <a:off x="1586490" y="2823906"/>
                          <a:ext cx="0" cy="146419"/>
                        </a:xfrm>
                        <a:prstGeom prst="line">
                          <a:avLst/>
                        </a:prstGeom>
                        <a:grp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67" name="グループ化 466">
                          <a:extLst>
                            <a:ext uri="{FF2B5EF4-FFF2-40B4-BE49-F238E27FC236}">
                              <a16:creationId xmlns:a16="http://schemas.microsoft.com/office/drawing/2014/main" id="{3A0370E2-2EF5-DB83-C2DA-232DCB5CAF51}"/>
                            </a:ext>
                          </a:extLst>
                        </p:cNvPr>
                        <p:cNvGrpSpPr>
                          <a:grpSpLocks noChangeAspect="1"/>
                        </p:cNvGrpSpPr>
                        <p:nvPr/>
                      </p:nvGrpSpPr>
                      <p:grpSpPr>
                        <a:xfrm>
                          <a:off x="1546421" y="2363733"/>
                          <a:ext cx="281251" cy="540368"/>
                          <a:chOff x="2802466" y="1449885"/>
                          <a:chExt cx="1403003" cy="2695600"/>
                        </a:xfrm>
                        <a:grpFill/>
                      </p:grpSpPr>
                      <p:cxnSp>
                        <p:nvCxnSpPr>
                          <p:cNvPr id="64" name="直線コネクタ 63">
                            <a:extLst>
                              <a:ext uri="{FF2B5EF4-FFF2-40B4-BE49-F238E27FC236}">
                                <a16:creationId xmlns:a16="http://schemas.microsoft.com/office/drawing/2014/main" id="{5D534381-D4F0-BA93-0FFC-EB7F3E3A0AC3}"/>
                              </a:ext>
                            </a:extLst>
                          </p:cNvPr>
                          <p:cNvCxnSpPr/>
                          <p:nvPr/>
                        </p:nvCxnSpPr>
                        <p:spPr>
                          <a:xfrm flipH="1" flipV="1">
                            <a:off x="3018045" y="3593722"/>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D1910B82-C6F3-F7D8-71BF-A8AFB1160442}"/>
                              </a:ext>
                            </a:extLst>
                          </p:cNvPr>
                          <p:cNvCxnSpPr/>
                          <p:nvPr/>
                        </p:nvCxnSpPr>
                        <p:spPr>
                          <a:xfrm flipV="1">
                            <a:off x="2985760" y="3115554"/>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4A632845-2CEF-7590-E62B-2C85E13978AD}"/>
                              </a:ext>
                            </a:extLst>
                          </p:cNvPr>
                          <p:cNvCxnSpPr/>
                          <p:nvPr/>
                        </p:nvCxnSpPr>
                        <p:spPr>
                          <a:xfrm flipH="1" flipV="1">
                            <a:off x="2985760" y="2585716"/>
                            <a:ext cx="1023490" cy="551763"/>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2D342319-1581-A63F-61BA-6CCA2799FF97}"/>
                              </a:ext>
                            </a:extLst>
                          </p:cNvPr>
                          <p:cNvCxnSpPr/>
                          <p:nvPr/>
                        </p:nvCxnSpPr>
                        <p:spPr>
                          <a:xfrm flipV="1">
                            <a:off x="2976037" y="2092936"/>
                            <a:ext cx="1056778" cy="533400"/>
                          </a:xfrm>
                          <a:prstGeom prst="line">
                            <a:avLst/>
                          </a:prstGeom>
                          <a:grpFill/>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1" name="楕円 100">
                            <a:extLst>
                              <a:ext uri="{FF2B5EF4-FFF2-40B4-BE49-F238E27FC236}">
                                <a16:creationId xmlns:a16="http://schemas.microsoft.com/office/drawing/2014/main" id="{1BA4749B-2CBA-6CB9-CD94-F75254F87895}"/>
                              </a:ext>
                            </a:extLst>
                          </p:cNvPr>
                          <p:cNvSpPr>
                            <a:spLocks noChangeAspect="1"/>
                          </p:cNvSpPr>
                          <p:nvPr/>
                        </p:nvSpPr>
                        <p:spPr>
                          <a:xfrm>
                            <a:off x="2802947" y="3447935"/>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2" name="楕円 101">
                            <a:extLst>
                              <a:ext uri="{FF2B5EF4-FFF2-40B4-BE49-F238E27FC236}">
                                <a16:creationId xmlns:a16="http://schemas.microsoft.com/office/drawing/2014/main" id="{77030B1B-D094-AF95-58D1-46FCC0EF060A}"/>
                              </a:ext>
                            </a:extLst>
                          </p:cNvPr>
                          <p:cNvSpPr>
                            <a:spLocks noChangeAspect="1"/>
                          </p:cNvSpPr>
                          <p:nvPr/>
                        </p:nvSpPr>
                        <p:spPr>
                          <a:xfrm>
                            <a:off x="3843976" y="2933496"/>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3" name="楕円 102">
                            <a:extLst>
                              <a:ext uri="{FF2B5EF4-FFF2-40B4-BE49-F238E27FC236}">
                                <a16:creationId xmlns:a16="http://schemas.microsoft.com/office/drawing/2014/main" id="{62F88CB1-C36E-8D3C-5928-CD7865D2BDAD}"/>
                              </a:ext>
                            </a:extLst>
                          </p:cNvPr>
                          <p:cNvSpPr>
                            <a:spLocks noChangeAspect="1"/>
                          </p:cNvSpPr>
                          <p:nvPr/>
                        </p:nvSpPr>
                        <p:spPr>
                          <a:xfrm>
                            <a:off x="2802466" y="2439932"/>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4" name="楕円 103">
                            <a:extLst>
                              <a:ext uri="{FF2B5EF4-FFF2-40B4-BE49-F238E27FC236}">
                                <a16:creationId xmlns:a16="http://schemas.microsoft.com/office/drawing/2014/main" id="{AF540D3F-F8A9-0707-F9B7-7BB88961A5E8}"/>
                              </a:ext>
                            </a:extLst>
                          </p:cNvPr>
                          <p:cNvSpPr>
                            <a:spLocks noChangeAspect="1"/>
                          </p:cNvSpPr>
                          <p:nvPr/>
                        </p:nvSpPr>
                        <p:spPr>
                          <a:xfrm>
                            <a:off x="3845469" y="188151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sp>
                        <p:nvSpPr>
                          <p:cNvPr id="105" name="楕円 104">
                            <a:extLst>
                              <a:ext uri="{FF2B5EF4-FFF2-40B4-BE49-F238E27FC236}">
                                <a16:creationId xmlns:a16="http://schemas.microsoft.com/office/drawing/2014/main" id="{031A779B-0311-5C27-04ED-B3AC1E1A1C5F}"/>
                              </a:ext>
                            </a:extLst>
                          </p:cNvPr>
                          <p:cNvSpPr>
                            <a:spLocks noChangeAspect="1"/>
                          </p:cNvSpPr>
                          <p:nvPr/>
                        </p:nvSpPr>
                        <p:spPr>
                          <a:xfrm>
                            <a:off x="2802466" y="1449885"/>
                            <a:ext cx="360000" cy="360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cxnSp>
                    <p:nvCxnSpPr>
                      <p:cNvPr id="465" name="直線コネクタ 464">
                        <a:extLst>
                          <a:ext uri="{FF2B5EF4-FFF2-40B4-BE49-F238E27FC236}">
                            <a16:creationId xmlns:a16="http://schemas.microsoft.com/office/drawing/2014/main" id="{348D50E0-3D32-0216-DD60-264269629FAA}"/>
                          </a:ext>
                        </a:extLst>
                      </p:cNvPr>
                      <p:cNvCxnSpPr/>
                      <p:nvPr/>
                    </p:nvCxnSpPr>
                    <p:spPr>
                      <a:xfrm flipV="1">
                        <a:off x="6998984" y="1585888"/>
                        <a:ext cx="211845" cy="106927"/>
                      </a:xfrm>
                      <a:prstGeom prst="line">
                        <a:avLst/>
                      </a:prstGeom>
                      <a:solidFill>
                        <a:schemeClr val="bg1">
                          <a:lumMod val="85000"/>
                        </a:schemeClr>
                      </a:solidFill>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58" name="ひし形 457">
                      <a:extLst>
                        <a:ext uri="{FF2B5EF4-FFF2-40B4-BE49-F238E27FC236}">
                          <a16:creationId xmlns:a16="http://schemas.microsoft.com/office/drawing/2014/main" id="{7236D751-E01F-9209-3896-54E79E979EBE}"/>
                        </a:ext>
                      </a:extLst>
                    </p:cNvPr>
                    <p:cNvSpPr>
                      <a:spLocks noChangeAspect="1"/>
                    </p:cNvSpPr>
                    <p:nvPr/>
                  </p:nvSpPr>
                  <p:spPr>
                    <a:xfrm>
                      <a:off x="6938558" y="1635723"/>
                      <a:ext cx="115218" cy="115218"/>
                    </a:xfrm>
                    <a:prstGeom prst="diamond">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cxnSp>
                <p:nvCxnSpPr>
                  <p:cNvPr id="455" name="直線コネクタ 454">
                    <a:extLst>
                      <a:ext uri="{FF2B5EF4-FFF2-40B4-BE49-F238E27FC236}">
                        <a16:creationId xmlns:a16="http://schemas.microsoft.com/office/drawing/2014/main" id="{C2C80727-6F2B-530D-BB6B-390E58383AC3}"/>
                      </a:ext>
                    </a:extLst>
                  </p:cNvPr>
                  <p:cNvCxnSpPr/>
                  <p:nvPr/>
                </p:nvCxnSpPr>
                <p:spPr>
                  <a:xfrm flipH="1" flipV="1">
                    <a:off x="8596646" y="1062934"/>
                    <a:ext cx="205172" cy="110608"/>
                  </a:xfrm>
                  <a:prstGeom prst="line">
                    <a:avLst/>
                  </a:prstGeom>
                  <a:solidFill>
                    <a:schemeClr val="bg1">
                      <a:lumMod val="85000"/>
                    </a:schemeClr>
                  </a:solidFill>
                  <a:ln w="317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6" name="直線コネクタ 455">
                    <a:extLst>
                      <a:ext uri="{FF2B5EF4-FFF2-40B4-BE49-F238E27FC236}">
                        <a16:creationId xmlns:a16="http://schemas.microsoft.com/office/drawing/2014/main" id="{112917A2-2327-E888-48ED-679F9CAA39C1}"/>
                      </a:ext>
                    </a:extLst>
                  </p:cNvPr>
                  <p:cNvCxnSpPr>
                    <a:cxnSpLocks/>
                  </p:cNvCxnSpPr>
                  <p:nvPr/>
                </p:nvCxnSpPr>
                <p:spPr>
                  <a:xfrm rot="10800000">
                    <a:off x="8603093" y="1057778"/>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1" name="直線コネクタ 60">
                  <a:extLst>
                    <a:ext uri="{FF2B5EF4-FFF2-40B4-BE49-F238E27FC236}">
                      <a16:creationId xmlns:a16="http://schemas.microsoft.com/office/drawing/2014/main" id="{1BB60D91-5E7F-0D80-AA8D-932527AFCFEA}"/>
                    </a:ext>
                  </a:extLst>
                </p:cNvPr>
                <p:cNvCxnSpPr>
                  <a:cxnSpLocks/>
                </p:cNvCxnSpPr>
                <p:nvPr/>
              </p:nvCxnSpPr>
              <p:spPr>
                <a:xfrm>
                  <a:off x="9394749" y="1194992"/>
                  <a:ext cx="0" cy="396000"/>
                </a:xfrm>
                <a:prstGeom prst="line">
                  <a:avLst/>
                </a:prstGeom>
                <a:solidFill>
                  <a:schemeClr val="bg1">
                    <a:lumMod val="85000"/>
                  </a:schemeClr>
                </a:solidFill>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楕円 58">
                <a:extLst>
                  <a:ext uri="{FF2B5EF4-FFF2-40B4-BE49-F238E27FC236}">
                    <a16:creationId xmlns:a16="http://schemas.microsoft.com/office/drawing/2014/main" id="{421B4B55-073A-74D1-CAB4-35557CC786EE}"/>
                  </a:ext>
                </a:extLst>
              </p:cNvPr>
              <p:cNvSpPr>
                <a:spLocks noChangeAspect="1"/>
              </p:cNvSpPr>
              <p:nvPr/>
            </p:nvSpPr>
            <p:spPr>
              <a:xfrm>
                <a:off x="9948305" y="1500610"/>
                <a:ext cx="72167" cy="721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auto">
                  <a:spcBef>
                    <a:spcPts val="0"/>
                  </a:spcBef>
                  <a:spcAft>
                    <a:spcPts val="0"/>
                  </a:spcAft>
                  <a:defRPr/>
                </a:pPr>
                <a:endParaRPr lang="ja-JP" altLang="en-US" sz="750" dirty="0">
                  <a:solidFill>
                    <a:srgbClr val="102961"/>
                  </a:solidFill>
                  <a:latin typeface="Arial" panose="020B0604020202020204" pitchFamily="34" charset="0"/>
                  <a:ea typeface="源真ゴシックP Medium" panose="020B0402020203020207" pitchFamily="50" charset="-128"/>
                  <a:cs typeface="Arial" panose="020B0604020202020204" pitchFamily="34" charset="0"/>
                </a:endParaRPr>
              </a:p>
            </p:txBody>
          </p:sp>
        </p:grpSp>
      </p:grpSp>
      <p:graphicFrame>
        <p:nvGraphicFramePr>
          <p:cNvPr id="222" name="表 221">
            <a:extLst>
              <a:ext uri="{FF2B5EF4-FFF2-40B4-BE49-F238E27FC236}">
                <a16:creationId xmlns:a16="http://schemas.microsoft.com/office/drawing/2014/main" id="{111B82BC-F369-D101-4BF0-ACE619B12ECA}"/>
              </a:ext>
            </a:extLst>
          </p:cNvPr>
          <p:cNvGraphicFramePr>
            <a:graphicFrameLocks noGrp="1"/>
          </p:cNvGraphicFramePr>
          <p:nvPr/>
        </p:nvGraphicFramePr>
        <p:xfrm>
          <a:off x="5082540" y="5079577"/>
          <a:ext cx="3460092" cy="735766"/>
        </p:xfrm>
        <a:graphic>
          <a:graphicData uri="http://schemas.openxmlformats.org/drawingml/2006/table">
            <a:tbl>
              <a:tblPr/>
              <a:tblGrid>
                <a:gridCol w="576682">
                  <a:extLst>
                    <a:ext uri="{9D8B030D-6E8A-4147-A177-3AD203B41FA5}">
                      <a16:colId xmlns:a16="http://schemas.microsoft.com/office/drawing/2014/main" val="3633369998"/>
                    </a:ext>
                  </a:extLst>
                </a:gridCol>
                <a:gridCol w="576682">
                  <a:extLst>
                    <a:ext uri="{9D8B030D-6E8A-4147-A177-3AD203B41FA5}">
                      <a16:colId xmlns:a16="http://schemas.microsoft.com/office/drawing/2014/main" val="1133750072"/>
                    </a:ext>
                  </a:extLst>
                </a:gridCol>
                <a:gridCol w="576682">
                  <a:extLst>
                    <a:ext uri="{9D8B030D-6E8A-4147-A177-3AD203B41FA5}">
                      <a16:colId xmlns:a16="http://schemas.microsoft.com/office/drawing/2014/main" val="1354841100"/>
                    </a:ext>
                  </a:extLst>
                </a:gridCol>
                <a:gridCol w="576682">
                  <a:extLst>
                    <a:ext uri="{9D8B030D-6E8A-4147-A177-3AD203B41FA5}">
                      <a16:colId xmlns:a16="http://schemas.microsoft.com/office/drawing/2014/main" val="4019960396"/>
                    </a:ext>
                  </a:extLst>
                </a:gridCol>
                <a:gridCol w="576682">
                  <a:extLst>
                    <a:ext uri="{9D8B030D-6E8A-4147-A177-3AD203B41FA5}">
                      <a16:colId xmlns:a16="http://schemas.microsoft.com/office/drawing/2014/main" val="4254494507"/>
                    </a:ext>
                  </a:extLst>
                </a:gridCol>
                <a:gridCol w="576682">
                  <a:extLst>
                    <a:ext uri="{9D8B030D-6E8A-4147-A177-3AD203B41FA5}">
                      <a16:colId xmlns:a16="http://schemas.microsoft.com/office/drawing/2014/main" val="2004356609"/>
                    </a:ext>
                  </a:extLst>
                </a:gridCol>
              </a:tblGrid>
              <a:tr h="367883">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25</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31</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29</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27</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24</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3"/>
                          </a:solidFill>
                          <a:effectLst/>
                          <a:latin typeface="Arial" panose="020B0604020202020204" pitchFamily="34" charset="0"/>
                          <a:ea typeface="ＭＳ Ｐゴシック" panose="020B0600070205080204" pitchFamily="50" charset="-128"/>
                          <a:cs typeface="Arial" panose="020B0604020202020204" pitchFamily="34" charset="0"/>
                        </a:rPr>
                        <a:t>21</a:t>
                      </a:r>
                    </a:p>
                  </a:txBody>
                  <a:tcPr marL="5715" marR="5715" marT="5715" marB="0" anchor="ctr">
                    <a:lnL>
                      <a:noFill/>
                    </a:lnL>
                    <a:lnR>
                      <a:noFill/>
                    </a:lnR>
                    <a:lnT>
                      <a:noFill/>
                    </a:lnT>
                    <a:lnB>
                      <a:noFill/>
                    </a:lnB>
                  </a:tcPr>
                </a:tc>
                <a:extLst>
                  <a:ext uri="{0D108BD9-81ED-4DB2-BD59-A6C34878D82A}">
                    <a16:rowId xmlns:a16="http://schemas.microsoft.com/office/drawing/2014/main" val="2623104523"/>
                  </a:ext>
                </a:extLst>
              </a:tr>
              <a:tr h="367883">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413</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120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240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360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480</a:t>
                      </a:r>
                    </a:p>
                  </a:txBody>
                  <a:tcPr marL="5715" marR="5715" marT="5715" marB="0" anchor="ctr">
                    <a:lnL>
                      <a:noFill/>
                    </a:lnL>
                    <a:lnR>
                      <a:noFill/>
                    </a:lnR>
                    <a:lnT>
                      <a:noFill/>
                    </a:lnT>
                    <a:lnB>
                      <a:noFill/>
                    </a:lnB>
                  </a:tcPr>
                </a:tc>
                <a:tc>
                  <a:txBody>
                    <a:bodyPr/>
                    <a:lstStyle/>
                    <a:p>
                      <a:pPr algn="r" fontAlgn="ctr"/>
                      <a:r>
                        <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600</a:t>
                      </a:r>
                    </a:p>
                  </a:txBody>
                  <a:tcPr marL="5715" marR="5715" marT="5715" marB="0" anchor="ctr">
                    <a:lnL>
                      <a:noFill/>
                    </a:lnL>
                    <a:lnR>
                      <a:noFill/>
                    </a:lnR>
                    <a:lnT>
                      <a:noFill/>
                    </a:lnT>
                    <a:lnB>
                      <a:noFill/>
                    </a:lnB>
                  </a:tcPr>
                </a:tc>
                <a:extLst>
                  <a:ext uri="{0D108BD9-81ED-4DB2-BD59-A6C34878D82A}">
                    <a16:rowId xmlns:a16="http://schemas.microsoft.com/office/drawing/2014/main" val="3996899127"/>
                  </a:ext>
                </a:extLst>
              </a:tr>
            </a:tbl>
          </a:graphicData>
        </a:graphic>
      </p:graphicFrame>
      <p:grpSp>
        <p:nvGrpSpPr>
          <p:cNvPr id="299" name="グループ化 298">
            <a:extLst>
              <a:ext uri="{FF2B5EF4-FFF2-40B4-BE49-F238E27FC236}">
                <a16:creationId xmlns:a16="http://schemas.microsoft.com/office/drawing/2014/main" id="{343C9868-C20B-E64E-6CB6-35FEDCDAC6C8}"/>
              </a:ext>
            </a:extLst>
          </p:cNvPr>
          <p:cNvGrpSpPr>
            <a:grpSpLocks noChangeAspect="1"/>
          </p:cNvGrpSpPr>
          <p:nvPr/>
        </p:nvGrpSpPr>
        <p:grpSpPr>
          <a:xfrm>
            <a:off x="547729" y="4143089"/>
            <a:ext cx="621177" cy="1471158"/>
            <a:chOff x="5284540" y="3172909"/>
            <a:chExt cx="401535" cy="950971"/>
          </a:xfrm>
        </p:grpSpPr>
        <p:grpSp>
          <p:nvGrpSpPr>
            <p:cNvPr id="300" name="グループ化 299">
              <a:extLst>
                <a:ext uri="{FF2B5EF4-FFF2-40B4-BE49-F238E27FC236}">
                  <a16:creationId xmlns:a16="http://schemas.microsoft.com/office/drawing/2014/main" id="{E45FBA53-0B92-5899-495D-6D53C105C3CA}"/>
                </a:ext>
              </a:extLst>
            </p:cNvPr>
            <p:cNvGrpSpPr>
              <a:grpSpLocks noChangeAspect="1"/>
            </p:cNvGrpSpPr>
            <p:nvPr/>
          </p:nvGrpSpPr>
          <p:grpSpPr>
            <a:xfrm>
              <a:off x="5353637" y="3230977"/>
              <a:ext cx="291257" cy="816778"/>
              <a:chOff x="1581213" y="2392497"/>
              <a:chExt cx="220266" cy="617697"/>
            </a:xfrm>
            <a:solidFill>
              <a:schemeClr val="bg1">
                <a:lumMod val="65000"/>
              </a:schemeClr>
            </a:solidFill>
          </p:grpSpPr>
          <p:cxnSp>
            <p:nvCxnSpPr>
              <p:cNvPr id="316" name="直線コネクタ 315">
                <a:extLst>
                  <a:ext uri="{FF2B5EF4-FFF2-40B4-BE49-F238E27FC236}">
                    <a16:creationId xmlns:a16="http://schemas.microsoft.com/office/drawing/2014/main" id="{9A42FC89-D0E6-F9D4-6B18-9DA83B0DF6E3}"/>
                  </a:ext>
                </a:extLst>
              </p:cNvPr>
              <p:cNvCxnSpPr>
                <a:cxnSpLocks/>
              </p:cNvCxnSpPr>
              <p:nvPr/>
            </p:nvCxnSpPr>
            <p:spPr>
              <a:xfrm>
                <a:off x="1586490" y="2827716"/>
                <a:ext cx="0" cy="146419"/>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040AC244-6E12-4A6D-694F-6E564CAE68A1}"/>
                  </a:ext>
                </a:extLst>
              </p:cNvPr>
              <p:cNvCxnSpPr>
                <a:cxnSpLocks/>
              </p:cNvCxnSpPr>
              <p:nvPr/>
            </p:nvCxnSpPr>
            <p:spPr>
              <a:xfrm>
                <a:off x="1587662" y="2629302"/>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D92DF5D6-99FC-00ED-30E5-2F229E26A753}"/>
                  </a:ext>
                </a:extLst>
              </p:cNvPr>
              <p:cNvCxnSpPr>
                <a:cxnSpLocks/>
              </p:cNvCxnSpPr>
              <p:nvPr/>
            </p:nvCxnSpPr>
            <p:spPr>
              <a:xfrm>
                <a:off x="1587662" y="2432348"/>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F20FD2A1-8484-02CD-7C5F-2BAFE25C9166}"/>
                  </a:ext>
                </a:extLst>
              </p:cNvPr>
              <p:cNvCxnSpPr>
                <a:cxnSpLocks/>
              </p:cNvCxnSpPr>
              <p:nvPr/>
            </p:nvCxnSpPr>
            <p:spPr>
              <a:xfrm>
                <a:off x="1793123" y="2522426"/>
                <a:ext cx="0" cy="146419"/>
              </a:xfrm>
              <a:prstGeom prst="line">
                <a:avLst/>
              </a:prstGeom>
              <a:grpFill/>
              <a:ln w="101600">
                <a:solidFill>
                  <a:srgbClr val="CFC60D"/>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2A98D4C4-AED1-637B-D273-14B9A3427264}"/>
                  </a:ext>
                </a:extLst>
              </p:cNvPr>
              <p:cNvCxnSpPr>
                <a:cxnSpLocks/>
              </p:cNvCxnSpPr>
              <p:nvPr/>
            </p:nvCxnSpPr>
            <p:spPr>
              <a:xfrm>
                <a:off x="1793123" y="2726916"/>
                <a:ext cx="0" cy="146419"/>
              </a:xfrm>
              <a:prstGeom prst="line">
                <a:avLst/>
              </a:prstGeom>
              <a:grpFill/>
              <a:ln w="101600">
                <a:solidFill>
                  <a:srgbClr val="FF8700"/>
                </a:solidFill>
              </a:ln>
            </p:spPr>
            <p:style>
              <a:lnRef idx="1">
                <a:schemeClr val="accent1"/>
              </a:lnRef>
              <a:fillRef idx="0">
                <a:schemeClr val="accent1"/>
              </a:fillRef>
              <a:effectRef idx="0">
                <a:schemeClr val="accent1"/>
              </a:effectRef>
              <a:fontRef idx="minor">
                <a:schemeClr val="tx1"/>
              </a:fontRef>
            </p:style>
          </p:cxnSp>
          <p:grpSp>
            <p:nvGrpSpPr>
              <p:cNvPr id="339" name="グループ化 338">
                <a:extLst>
                  <a:ext uri="{FF2B5EF4-FFF2-40B4-BE49-F238E27FC236}">
                    <a16:creationId xmlns:a16="http://schemas.microsoft.com/office/drawing/2014/main" id="{FB21D6CA-2F28-991A-19F9-11343DA94394}"/>
                  </a:ext>
                </a:extLst>
              </p:cNvPr>
              <p:cNvGrpSpPr>
                <a:grpSpLocks noChangeAspect="1"/>
              </p:cNvGrpSpPr>
              <p:nvPr/>
            </p:nvGrpSpPr>
            <p:grpSpPr>
              <a:xfrm>
                <a:off x="1581213" y="2392497"/>
                <a:ext cx="220266" cy="617697"/>
                <a:chOff x="2976037" y="1593373"/>
                <a:chExt cx="1098786" cy="3081353"/>
              </a:xfrm>
              <a:grpFill/>
            </p:grpSpPr>
            <p:cxnSp>
              <p:nvCxnSpPr>
                <p:cNvPr id="340" name="直線コネクタ 339">
                  <a:extLst>
                    <a:ext uri="{FF2B5EF4-FFF2-40B4-BE49-F238E27FC236}">
                      <a16:creationId xmlns:a16="http://schemas.microsoft.com/office/drawing/2014/main" id="{C2E7363D-04CC-0BDA-D5C8-5CF1EEB113B9}"/>
                    </a:ext>
                  </a:extLst>
                </p:cNvPr>
                <p:cNvCxnSpPr/>
                <p:nvPr/>
              </p:nvCxnSpPr>
              <p:spPr>
                <a:xfrm flipV="1">
                  <a:off x="3018046" y="4141325"/>
                  <a:ext cx="1056777" cy="533401"/>
                </a:xfrm>
                <a:prstGeom prst="line">
                  <a:avLst/>
                </a:prstGeom>
                <a:grpFill/>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B08832C3-9DE7-67E2-341E-2F46841B3F04}"/>
                    </a:ext>
                  </a:extLst>
                </p:cNvPr>
                <p:cNvCxnSpPr/>
                <p:nvPr/>
              </p:nvCxnSpPr>
              <p:spPr>
                <a:xfrm flipH="1" flipV="1">
                  <a:off x="2976037" y="1593373"/>
                  <a:ext cx="1023490" cy="551763"/>
                </a:xfrm>
                <a:prstGeom prst="line">
                  <a:avLst/>
                </a:prstGeom>
                <a:grpFill/>
                <a:ln w="101600">
                  <a:solidFill>
                    <a:srgbClr val="3FD03F"/>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301" name="グループ化 300">
              <a:extLst>
                <a:ext uri="{FF2B5EF4-FFF2-40B4-BE49-F238E27FC236}">
                  <a16:creationId xmlns:a16="http://schemas.microsoft.com/office/drawing/2014/main" id="{E2303BF8-9F61-A677-8512-72C70234552B}"/>
                </a:ext>
              </a:extLst>
            </p:cNvPr>
            <p:cNvGrpSpPr>
              <a:grpSpLocks noChangeAspect="1"/>
            </p:cNvGrpSpPr>
            <p:nvPr/>
          </p:nvGrpSpPr>
          <p:grpSpPr>
            <a:xfrm>
              <a:off x="5284540" y="3172909"/>
              <a:ext cx="401535" cy="950971"/>
              <a:chOff x="2344866" y="3396678"/>
              <a:chExt cx="662341" cy="1505429"/>
            </a:xfrm>
          </p:grpSpPr>
          <p:sp>
            <p:nvSpPr>
              <p:cNvPr id="302" name="楕円 301">
                <a:extLst>
                  <a:ext uri="{FF2B5EF4-FFF2-40B4-BE49-F238E27FC236}">
                    <a16:creationId xmlns:a16="http://schemas.microsoft.com/office/drawing/2014/main" id="{F317F863-72E5-6FEE-D706-A0AD15F7D8DC}"/>
                  </a:ext>
                </a:extLst>
              </p:cNvPr>
              <p:cNvSpPr>
                <a:spLocks noChangeAspect="1"/>
              </p:cNvSpPr>
              <p:nvPr/>
            </p:nvSpPr>
            <p:spPr>
              <a:xfrm>
                <a:off x="2810826" y="4455988"/>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3" name="楕円 302">
                <a:extLst>
                  <a:ext uri="{FF2B5EF4-FFF2-40B4-BE49-F238E27FC236}">
                    <a16:creationId xmlns:a16="http://schemas.microsoft.com/office/drawing/2014/main" id="{1FD28BB7-E570-DDF2-940F-CCB152CED8A6}"/>
                  </a:ext>
                </a:extLst>
              </p:cNvPr>
              <p:cNvSpPr>
                <a:spLocks noChangeAspect="1"/>
              </p:cNvSpPr>
              <p:nvPr/>
            </p:nvSpPr>
            <p:spPr>
              <a:xfrm>
                <a:off x="2364036" y="424763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4" name="楕円 303">
                <a:extLst>
                  <a:ext uri="{FF2B5EF4-FFF2-40B4-BE49-F238E27FC236}">
                    <a16:creationId xmlns:a16="http://schemas.microsoft.com/office/drawing/2014/main" id="{708C24A8-55CF-3F2C-DDE0-AEBD3AFBE5E3}"/>
                  </a:ext>
                </a:extLst>
              </p:cNvPr>
              <p:cNvSpPr>
                <a:spLocks noChangeAspect="1"/>
              </p:cNvSpPr>
              <p:nvPr/>
            </p:nvSpPr>
            <p:spPr>
              <a:xfrm>
                <a:off x="2813212" y="402750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5" name="楕円 304">
                <a:extLst>
                  <a:ext uri="{FF2B5EF4-FFF2-40B4-BE49-F238E27FC236}">
                    <a16:creationId xmlns:a16="http://schemas.microsoft.com/office/drawing/2014/main" id="{E7C59E65-8C2B-D7DD-A0AD-E4E3EBAEFDCE}"/>
                  </a:ext>
                </a:extLst>
              </p:cNvPr>
              <p:cNvSpPr>
                <a:spLocks noChangeAspect="1"/>
              </p:cNvSpPr>
              <p:nvPr/>
            </p:nvSpPr>
            <p:spPr>
              <a:xfrm>
                <a:off x="2367639" y="3823764"/>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6" name="楕円 305">
                <a:extLst>
                  <a:ext uri="{FF2B5EF4-FFF2-40B4-BE49-F238E27FC236}">
                    <a16:creationId xmlns:a16="http://schemas.microsoft.com/office/drawing/2014/main" id="{9105DA5F-B166-AA51-B872-C987EB70AF31}"/>
                  </a:ext>
                </a:extLst>
              </p:cNvPr>
              <p:cNvSpPr>
                <a:spLocks noChangeAspect="1"/>
              </p:cNvSpPr>
              <p:nvPr/>
            </p:nvSpPr>
            <p:spPr>
              <a:xfrm>
                <a:off x="2813840" y="3588946"/>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7" name="楕円 306">
                <a:extLst>
                  <a:ext uri="{FF2B5EF4-FFF2-40B4-BE49-F238E27FC236}">
                    <a16:creationId xmlns:a16="http://schemas.microsoft.com/office/drawing/2014/main" id="{7C48E2EC-2D33-8F18-7FDF-5BFD9E4D3586}"/>
                  </a:ext>
                </a:extLst>
              </p:cNvPr>
              <p:cNvSpPr>
                <a:spLocks noChangeAspect="1"/>
              </p:cNvSpPr>
              <p:nvPr/>
            </p:nvSpPr>
            <p:spPr>
              <a:xfrm>
                <a:off x="2367639" y="3415052"/>
                <a:ext cx="193367" cy="1933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8" name="ひし形 307">
                <a:extLst>
                  <a:ext uri="{FF2B5EF4-FFF2-40B4-BE49-F238E27FC236}">
                    <a16:creationId xmlns:a16="http://schemas.microsoft.com/office/drawing/2014/main" id="{E5904154-080F-278E-0054-40B3366CF18B}"/>
                  </a:ext>
                </a:extLst>
              </p:cNvPr>
              <p:cNvSpPr>
                <a:spLocks noChangeAspect="1"/>
              </p:cNvSpPr>
              <p:nvPr/>
            </p:nvSpPr>
            <p:spPr>
              <a:xfrm>
                <a:off x="2344866" y="4660416"/>
                <a:ext cx="241691" cy="241691"/>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endParaRPr lang="ja-JP" altLang="en-US" sz="180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09" name="正方形/長方形 308">
                <a:extLst>
                  <a:ext uri="{FF2B5EF4-FFF2-40B4-BE49-F238E27FC236}">
                    <a16:creationId xmlns:a16="http://schemas.microsoft.com/office/drawing/2014/main" id="{2916803B-E7DD-CDF4-3BB2-66A6AE28FF58}"/>
                  </a:ext>
                </a:extLst>
              </p:cNvPr>
              <p:cNvSpPr/>
              <p:nvPr/>
            </p:nvSpPr>
            <p:spPr>
              <a:xfrm>
                <a:off x="2381040" y="467150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1</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0" name="正方形/長方形 309">
                <a:extLst>
                  <a:ext uri="{FF2B5EF4-FFF2-40B4-BE49-F238E27FC236}">
                    <a16:creationId xmlns:a16="http://schemas.microsoft.com/office/drawing/2014/main" id="{C518C7FE-7403-43CB-871A-FE5F53F29A34}"/>
                  </a:ext>
                </a:extLst>
              </p:cNvPr>
              <p:cNvSpPr/>
              <p:nvPr/>
            </p:nvSpPr>
            <p:spPr>
              <a:xfrm>
                <a:off x="2821657" y="444020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2</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1" name="正方形/長方形 310">
                <a:extLst>
                  <a:ext uri="{FF2B5EF4-FFF2-40B4-BE49-F238E27FC236}">
                    <a16:creationId xmlns:a16="http://schemas.microsoft.com/office/drawing/2014/main" id="{3E37CC57-D76F-2203-CFF8-183D528B0EBB}"/>
                  </a:ext>
                </a:extLst>
              </p:cNvPr>
              <p:cNvSpPr/>
              <p:nvPr/>
            </p:nvSpPr>
            <p:spPr>
              <a:xfrm>
                <a:off x="2381040" y="4232476"/>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3</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2" name="正方形/長方形 311">
                <a:extLst>
                  <a:ext uri="{FF2B5EF4-FFF2-40B4-BE49-F238E27FC236}">
                    <a16:creationId xmlns:a16="http://schemas.microsoft.com/office/drawing/2014/main" id="{CF0A9EC7-1F86-78E1-6E00-D973C8E32A18}"/>
                  </a:ext>
                </a:extLst>
              </p:cNvPr>
              <p:cNvSpPr/>
              <p:nvPr/>
            </p:nvSpPr>
            <p:spPr>
              <a:xfrm>
                <a:off x="2818092" y="4016502"/>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4</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3" name="正方形/長方形 312">
                <a:extLst>
                  <a:ext uri="{FF2B5EF4-FFF2-40B4-BE49-F238E27FC236}">
                    <a16:creationId xmlns:a16="http://schemas.microsoft.com/office/drawing/2014/main" id="{30A79892-A142-912C-80C1-F30D52C51FE8}"/>
                  </a:ext>
                </a:extLst>
              </p:cNvPr>
              <p:cNvSpPr/>
              <p:nvPr/>
            </p:nvSpPr>
            <p:spPr>
              <a:xfrm>
                <a:off x="2377475" y="3808771"/>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5</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4" name="正方形/長方形 313">
                <a:extLst>
                  <a:ext uri="{FF2B5EF4-FFF2-40B4-BE49-F238E27FC236}">
                    <a16:creationId xmlns:a16="http://schemas.microsoft.com/office/drawing/2014/main" id="{EE1C3880-D4DB-787D-9D05-606B62D7CE84}"/>
                  </a:ext>
                </a:extLst>
              </p:cNvPr>
              <p:cNvSpPr/>
              <p:nvPr/>
            </p:nvSpPr>
            <p:spPr>
              <a:xfrm>
                <a:off x="2818092" y="3575837"/>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6</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315" name="正方形/長方形 314">
                <a:extLst>
                  <a:ext uri="{FF2B5EF4-FFF2-40B4-BE49-F238E27FC236}">
                    <a16:creationId xmlns:a16="http://schemas.microsoft.com/office/drawing/2014/main" id="{D5D0391A-B7B1-1087-D94E-EB94ADAC0F11}"/>
                  </a:ext>
                </a:extLst>
              </p:cNvPr>
              <p:cNvSpPr/>
              <p:nvPr/>
            </p:nvSpPr>
            <p:spPr>
              <a:xfrm>
                <a:off x="2377475" y="3396678"/>
                <a:ext cx="166408" cy="203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54000" rtlCol="0" anchor="ctr" anchorCtr="0"/>
              <a:lstStyle/>
              <a:p>
                <a:pPr algn="ctr"/>
                <a:r>
                  <a:rPr lang="en-US" altLang="ja-JP" sz="1800" dirty="0">
                    <a:latin typeface="Arial" panose="020B0604020202020204" pitchFamily="34" charset="0"/>
                    <a:ea typeface="ＭＳ Ｐゴシック" panose="020B0600070205080204" pitchFamily="50" charset="-128"/>
                    <a:cs typeface="Arial" panose="020B0604020202020204" pitchFamily="34" charset="0"/>
                  </a:rPr>
                  <a:t>7</a:t>
                </a:r>
                <a:endParaRPr lang="ja-JP" altLang="en-US" sz="1800" dirty="0">
                  <a:latin typeface="Arial" panose="020B0604020202020204" pitchFamily="34" charset="0"/>
                  <a:ea typeface="ＭＳ Ｐゴシック" panose="020B0600070205080204" pitchFamily="50" charset="-128"/>
                  <a:cs typeface="Arial" panose="020B0604020202020204" pitchFamily="34" charset="0"/>
                </a:endParaRPr>
              </a:p>
            </p:txBody>
          </p:sp>
        </p:grpSp>
      </p:grpSp>
      <p:grpSp>
        <p:nvGrpSpPr>
          <p:cNvPr id="7" name="グループ化 6">
            <a:extLst>
              <a:ext uri="{FF2B5EF4-FFF2-40B4-BE49-F238E27FC236}">
                <a16:creationId xmlns:a16="http://schemas.microsoft.com/office/drawing/2014/main" id="{B7A4B3ED-4F2E-8110-F0E0-54F22CB4094C}"/>
              </a:ext>
            </a:extLst>
          </p:cNvPr>
          <p:cNvGrpSpPr/>
          <p:nvPr/>
        </p:nvGrpSpPr>
        <p:grpSpPr>
          <a:xfrm>
            <a:off x="5015098" y="2357034"/>
            <a:ext cx="3904279" cy="1201667"/>
            <a:chOff x="6686797" y="1999711"/>
            <a:chExt cx="5205705" cy="1602223"/>
          </a:xfrm>
        </p:grpSpPr>
        <p:grpSp>
          <p:nvGrpSpPr>
            <p:cNvPr id="221" name="グループ化 220">
              <a:extLst>
                <a:ext uri="{FF2B5EF4-FFF2-40B4-BE49-F238E27FC236}">
                  <a16:creationId xmlns:a16="http://schemas.microsoft.com/office/drawing/2014/main" id="{9BA836A1-E780-554F-BB92-3DE1697A93FC}"/>
                </a:ext>
              </a:extLst>
            </p:cNvPr>
            <p:cNvGrpSpPr>
              <a:grpSpLocks noChangeAspect="1"/>
            </p:cNvGrpSpPr>
            <p:nvPr/>
          </p:nvGrpSpPr>
          <p:grpSpPr>
            <a:xfrm>
              <a:off x="6686797" y="2648678"/>
              <a:ext cx="4619208" cy="953256"/>
              <a:chOff x="2128626" y="6993071"/>
              <a:chExt cx="2397821" cy="754374"/>
            </a:xfrm>
          </p:grpSpPr>
          <p:sp>
            <p:nvSpPr>
              <p:cNvPr id="216" name="右中かっこ 215">
                <a:extLst>
                  <a:ext uri="{FF2B5EF4-FFF2-40B4-BE49-F238E27FC236}">
                    <a16:creationId xmlns:a16="http://schemas.microsoft.com/office/drawing/2014/main" id="{C7B8C0D1-ED26-16F1-13C7-6782FBBF3F9B}"/>
                  </a:ext>
                </a:extLst>
              </p:cNvPr>
              <p:cNvSpPr/>
              <p:nvPr/>
            </p:nvSpPr>
            <p:spPr>
              <a:xfrm rot="16200000">
                <a:off x="4151710" y="6718424"/>
                <a:ext cx="100090" cy="64938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ja-JP" altLang="en-US" sz="1350" dirty="0">
                  <a:latin typeface="Arial" panose="020B0604020202020204" pitchFamily="34" charset="0"/>
                  <a:ea typeface="ＭＳ Ｐゴシック" panose="020B0600070205080204" pitchFamily="50" charset="-128"/>
                  <a:cs typeface="Arial" panose="020B0604020202020204" pitchFamily="34" charset="0"/>
                </a:endParaRPr>
              </a:p>
            </p:txBody>
          </p:sp>
          <p:sp>
            <p:nvSpPr>
              <p:cNvPr id="218" name="正方形/長方形 217">
                <a:extLst>
                  <a:ext uri="{FF2B5EF4-FFF2-40B4-BE49-F238E27FC236}">
                    <a16:creationId xmlns:a16="http://schemas.microsoft.com/office/drawing/2014/main" id="{5627774C-D73F-72A9-C529-3CA8C99B8683}"/>
                  </a:ext>
                </a:extLst>
              </p:cNvPr>
              <p:cNvSpPr/>
              <p:nvPr/>
            </p:nvSpPr>
            <p:spPr>
              <a:xfrm>
                <a:off x="2128626" y="7021991"/>
                <a:ext cx="1224346" cy="337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容量満杯リンクを</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利用する</a:t>
                </a:r>
                <a:endParaRPr lang="ja-JP" altLang="en-US"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19" name="フリーフォーム: 図形 218">
                <a:extLst>
                  <a:ext uri="{FF2B5EF4-FFF2-40B4-BE49-F238E27FC236}">
                    <a16:creationId xmlns:a16="http://schemas.microsoft.com/office/drawing/2014/main" id="{F6AC5575-2B11-0E9D-8A56-AB147F87019D}"/>
                  </a:ext>
                </a:extLst>
              </p:cNvPr>
              <p:cNvSpPr/>
              <p:nvPr/>
            </p:nvSpPr>
            <p:spPr>
              <a:xfrm>
                <a:off x="2606916" y="7515035"/>
                <a:ext cx="158115" cy="232410"/>
              </a:xfrm>
              <a:custGeom>
                <a:avLst/>
                <a:gdLst>
                  <a:gd name="connsiteX0" fmla="*/ 148590 w 156210"/>
                  <a:gd name="connsiteY0" fmla="*/ 0 h 232410"/>
                  <a:gd name="connsiteX1" fmla="*/ 156210 w 156210"/>
                  <a:gd name="connsiteY1" fmla="*/ 106680 h 232410"/>
                  <a:gd name="connsiteX2" fmla="*/ 0 w 156210"/>
                  <a:gd name="connsiteY2" fmla="*/ 232410 h 232410"/>
                  <a:gd name="connsiteX0" fmla="*/ 158115 w 158115"/>
                  <a:gd name="connsiteY0" fmla="*/ 0 h 232410"/>
                  <a:gd name="connsiteX1" fmla="*/ 156210 w 158115"/>
                  <a:gd name="connsiteY1" fmla="*/ 106680 h 232410"/>
                  <a:gd name="connsiteX2" fmla="*/ 0 w 158115"/>
                  <a:gd name="connsiteY2" fmla="*/ 232410 h 232410"/>
                  <a:gd name="connsiteX0" fmla="*/ 158115 w 158115"/>
                  <a:gd name="connsiteY0" fmla="*/ 0 h 232410"/>
                  <a:gd name="connsiteX1" fmla="*/ 156210 w 158115"/>
                  <a:gd name="connsiteY1" fmla="*/ 106680 h 232410"/>
                  <a:gd name="connsiteX2" fmla="*/ 0 w 158115"/>
                  <a:gd name="connsiteY2" fmla="*/ 232410 h 232410"/>
                </a:gdLst>
                <a:ahLst/>
                <a:cxnLst>
                  <a:cxn ang="0">
                    <a:pos x="connsiteX0" y="connsiteY0"/>
                  </a:cxn>
                  <a:cxn ang="0">
                    <a:pos x="connsiteX1" y="connsiteY1"/>
                  </a:cxn>
                  <a:cxn ang="0">
                    <a:pos x="connsiteX2" y="connsiteY2"/>
                  </a:cxn>
                </a:cxnLst>
                <a:rect l="l" t="t" r="r" b="b"/>
                <a:pathLst>
                  <a:path w="158115" h="232410">
                    <a:moveTo>
                      <a:pt x="158115" y="0"/>
                    </a:moveTo>
                    <a:lnTo>
                      <a:pt x="156210" y="106680"/>
                    </a:lnTo>
                    <a:lnTo>
                      <a:pt x="0" y="23241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a:latin typeface="Arial" panose="020B0604020202020204" pitchFamily="34" charset="0"/>
                  <a:cs typeface="Arial" panose="020B0604020202020204" pitchFamily="34" charset="0"/>
                </a:endParaRPr>
              </a:p>
            </p:txBody>
          </p:sp>
        </p:grpSp>
        <p:sp>
          <p:nvSpPr>
            <p:cNvPr id="2" name="正方形/長方形 1">
              <a:extLst>
                <a:ext uri="{FF2B5EF4-FFF2-40B4-BE49-F238E27FC236}">
                  <a16:creationId xmlns:a16="http://schemas.microsoft.com/office/drawing/2014/main" id="{C3CD89C1-5891-C651-FF13-3AD2A818F195}"/>
                </a:ext>
              </a:extLst>
            </p:cNvPr>
            <p:cNvSpPr/>
            <p:nvPr/>
          </p:nvSpPr>
          <p:spPr>
            <a:xfrm>
              <a:off x="9633062" y="1999711"/>
              <a:ext cx="2259440" cy="295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容量満杯リンクを</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algn="ctr"/>
              <a:r>
                <a:rPr lang="ja-JP" altLang="en-US" sz="1350">
                  <a:solidFill>
                    <a:schemeClr val="tx1"/>
                  </a:solidFill>
                  <a:latin typeface="Arial" panose="020B0604020202020204" pitchFamily="34" charset="0"/>
                  <a:ea typeface="ＭＳ Ｐゴシック" panose="020B0600070205080204" pitchFamily="50" charset="-128"/>
                  <a:cs typeface="Arial" panose="020B0604020202020204" pitchFamily="34" charset="0"/>
                </a:rPr>
                <a:t>避けて迂回する</a:t>
              </a:r>
              <a:endParaRPr lang="en-US" altLang="ja-JP" sz="135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p:txBody>
        </p:sp>
      </p:grpSp>
      <p:sp>
        <p:nvSpPr>
          <p:cNvPr id="9" name="タイトル 2">
            <a:extLst>
              <a:ext uri="{FF2B5EF4-FFF2-40B4-BE49-F238E27FC236}">
                <a16:creationId xmlns:a16="http://schemas.microsoft.com/office/drawing/2014/main" id="{A44DC270-6589-AF89-451E-4967FFC94CD6}"/>
              </a:ext>
            </a:extLst>
          </p:cNvPr>
          <p:cNvSpPr>
            <a:spLocks noGrp="1"/>
          </p:cNvSpPr>
          <p:nvPr>
            <p:ph type="title"/>
          </p:nvPr>
        </p:nvSpPr>
        <p:spPr>
          <a:xfrm>
            <a:off x="667814" y="345156"/>
            <a:ext cx="8040968" cy="790691"/>
          </a:xfrm>
        </p:spPr>
        <p:txBody>
          <a:bodyPr>
            <a:noAutofit/>
          </a:bodyPr>
          <a:lstStyle/>
          <a:p>
            <a:r>
              <a:rPr lang="en-US" altLang="ja-JP" sz="2800" dirty="0">
                <a:latin typeface="+mj-ea"/>
              </a:rPr>
              <a:t>(5)</a:t>
            </a:r>
            <a:r>
              <a:rPr lang="ja-JP" altLang="en-US" sz="2800">
                <a:latin typeface="+mj-ea"/>
              </a:rPr>
              <a:t> 運営費用の多くの部分は，容量が満杯のリンクを使う</a:t>
            </a:r>
            <a:r>
              <a:rPr lang="en-US" altLang="ja-JP" sz="2800" dirty="0">
                <a:latin typeface="+mj-ea"/>
              </a:rPr>
              <a:t>OD</a:t>
            </a:r>
            <a:r>
              <a:rPr lang="ja-JP" altLang="en-US" sz="2800">
                <a:latin typeface="+mj-ea"/>
              </a:rPr>
              <a:t>の高い運賃で賄われる</a:t>
            </a:r>
            <a:endParaRPr kumimoji="1" lang="ja-JP" altLang="en-US" sz="2800" dirty="0">
              <a:latin typeface="+mj-ea"/>
            </a:endParaRPr>
          </a:p>
        </p:txBody>
      </p:sp>
      <p:sp>
        <p:nvSpPr>
          <p:cNvPr id="11" name="正方形/長方形 10">
            <a:extLst>
              <a:ext uri="{FF2B5EF4-FFF2-40B4-BE49-F238E27FC236}">
                <a16:creationId xmlns:a16="http://schemas.microsoft.com/office/drawing/2014/main" id="{AD03596A-7076-8543-4D75-82B2E1D86C84}"/>
              </a:ext>
            </a:extLst>
          </p:cNvPr>
          <p:cNvSpPr/>
          <p:nvPr/>
        </p:nvSpPr>
        <p:spPr>
          <a:xfrm>
            <a:off x="5312068" y="3583292"/>
            <a:ext cx="394070" cy="1079256"/>
          </a:xfrm>
          <a:prstGeom prst="rect">
            <a:avLst/>
          </a:prstGeom>
          <a:noFill/>
          <a:ln w="57150" cap="rnd">
            <a:solidFill>
              <a:srgbClr val="10296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2" name="正方形/長方形 11">
            <a:extLst>
              <a:ext uri="{FF2B5EF4-FFF2-40B4-BE49-F238E27FC236}">
                <a16:creationId xmlns:a16="http://schemas.microsoft.com/office/drawing/2014/main" id="{F5CF0E05-9604-6377-F839-8AF2BD0F535F}"/>
              </a:ext>
            </a:extLst>
          </p:cNvPr>
          <p:cNvSpPr/>
          <p:nvPr/>
        </p:nvSpPr>
        <p:spPr>
          <a:xfrm>
            <a:off x="5659219" y="3655286"/>
            <a:ext cx="1124832" cy="307277"/>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大きな</a:t>
            </a:r>
            <a:endParaRPr lang="en-US" altLang="ja-JP"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運賃負担</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3" name="正方形/長方形 2">
            <a:extLst>
              <a:ext uri="{FF2B5EF4-FFF2-40B4-BE49-F238E27FC236}">
                <a16:creationId xmlns:a16="http://schemas.microsoft.com/office/drawing/2014/main" id="{45AD221F-4787-F373-BF2F-1C589F4D0E83}"/>
              </a:ext>
            </a:extLst>
          </p:cNvPr>
          <p:cNvSpPr/>
          <p:nvPr/>
        </p:nvSpPr>
        <p:spPr>
          <a:xfrm>
            <a:off x="5840540" y="4314650"/>
            <a:ext cx="2796602" cy="347898"/>
          </a:xfrm>
          <a:prstGeom prst="rect">
            <a:avLst/>
          </a:prstGeom>
          <a:noFill/>
          <a:ln w="5715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4" name="正方形/長方形 3">
            <a:extLst>
              <a:ext uri="{FF2B5EF4-FFF2-40B4-BE49-F238E27FC236}">
                <a16:creationId xmlns:a16="http://schemas.microsoft.com/office/drawing/2014/main" id="{161105D7-A3E0-7497-F58F-268C1123CC0B}"/>
              </a:ext>
            </a:extLst>
          </p:cNvPr>
          <p:cNvSpPr/>
          <p:nvPr/>
        </p:nvSpPr>
        <p:spPr>
          <a:xfrm>
            <a:off x="7377161" y="3960263"/>
            <a:ext cx="1332980" cy="297829"/>
          </a:xfrm>
          <a:prstGeom prst="rect">
            <a:avLst/>
          </a:prstGeom>
          <a:solidFill>
            <a:schemeClr val="bg1">
              <a:alpha val="80000"/>
            </a:schemeClr>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小さな負担</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3" name="正方形/長方形 12">
            <a:extLst>
              <a:ext uri="{FF2B5EF4-FFF2-40B4-BE49-F238E27FC236}">
                <a16:creationId xmlns:a16="http://schemas.microsoft.com/office/drawing/2014/main" id="{8CE3162F-7835-5518-A599-9CC1670A5FD5}"/>
              </a:ext>
            </a:extLst>
          </p:cNvPr>
          <p:cNvSpPr/>
          <p:nvPr/>
        </p:nvSpPr>
        <p:spPr>
          <a:xfrm>
            <a:off x="5173096" y="4937546"/>
            <a:ext cx="3613388" cy="473486"/>
          </a:xfrm>
          <a:prstGeom prst="rect">
            <a:avLst/>
          </a:prstGeom>
          <a:solidFill>
            <a:srgbClr val="DEE2EA"/>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2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他の</a:t>
            </a:r>
            <a:r>
              <a:rPr lang="en-US" altLang="ja-JP" sz="2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OD</a:t>
            </a:r>
            <a:r>
              <a:rPr lang="ja-JP" altLang="en-US" sz="21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の運賃は安くなる</a:t>
            </a:r>
            <a:endParaRPr lang="en-US" altLang="ja-JP" sz="21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4" name="矢印: 上向き折線 13">
            <a:extLst>
              <a:ext uri="{FF2B5EF4-FFF2-40B4-BE49-F238E27FC236}">
                <a16:creationId xmlns:a16="http://schemas.microsoft.com/office/drawing/2014/main" id="{646D2BEE-1CE1-E24B-B837-808A96F9C2B0}"/>
              </a:ext>
            </a:extLst>
          </p:cNvPr>
          <p:cNvSpPr/>
          <p:nvPr/>
        </p:nvSpPr>
        <p:spPr>
          <a:xfrm rot="10800000" flipH="1">
            <a:off x="6635362" y="3693487"/>
            <a:ext cx="714257" cy="602516"/>
          </a:xfrm>
          <a:prstGeom prst="bentUpArrow">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75" indent="-257175">
              <a:buFont typeface="Arial" panose="020B0604020202020204" pitchFamily="34" charset="0"/>
              <a:buChar char="•"/>
            </a:pP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6" name="正方形/長方形 15">
            <a:extLst>
              <a:ext uri="{FF2B5EF4-FFF2-40B4-BE49-F238E27FC236}">
                <a16:creationId xmlns:a16="http://schemas.microsoft.com/office/drawing/2014/main" id="{6C733C22-DF90-31B2-93BA-15A0C1FEFB75}"/>
              </a:ext>
            </a:extLst>
          </p:cNvPr>
          <p:cNvSpPr/>
          <p:nvPr/>
        </p:nvSpPr>
        <p:spPr>
          <a:xfrm>
            <a:off x="10690" y="1548558"/>
            <a:ext cx="3358397" cy="357140"/>
          </a:xfrm>
          <a:prstGeom prst="rect">
            <a:avLst/>
          </a:prstGeom>
          <a:solidFill>
            <a:srgbClr val="102961"/>
          </a:solid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chemeClr val="bg1"/>
                </a:solidFill>
                <a:latin typeface="+mj-ea"/>
                <a:ea typeface="+mj-ea"/>
                <a:cs typeface="源真ゴシックP Medium" panose="020B0402020203020207" pitchFamily="50" charset="-128"/>
              </a:rPr>
              <a:t>例</a:t>
            </a:r>
            <a:r>
              <a:rPr lang="ja-JP" altLang="en-US" sz="2000">
                <a:solidFill>
                  <a:schemeClr val="bg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③</a:t>
            </a:r>
            <a:r>
              <a:rPr lang="ja-JP" altLang="en-US" sz="2000">
                <a:solidFill>
                  <a:schemeClr val="bg1"/>
                </a:solidFill>
                <a:latin typeface="+mj-ea"/>
                <a:ea typeface="+mj-ea"/>
                <a:cs typeface="源真ゴシックP Medium" panose="020B0402020203020207" pitchFamily="50" charset="-128"/>
              </a:rPr>
              <a:t> </a:t>
            </a:r>
            <a:r>
              <a:rPr lang="en-US" altLang="ja-JP" sz="2100" dirty="0">
                <a:solidFill>
                  <a:schemeClr val="bg1"/>
                </a:solidFill>
                <a:latin typeface="+mj-ea"/>
                <a:ea typeface="+mj-ea"/>
                <a:cs typeface="源真ゴシックP Medium" panose="020B0402020203020207" pitchFamily="50" charset="-128"/>
              </a:rPr>
              <a:t>100 [trips/day]</a:t>
            </a:r>
            <a:endParaRPr lang="ja-JP" altLang="en-US" sz="2100" dirty="0">
              <a:solidFill>
                <a:schemeClr val="bg1"/>
              </a:solidFill>
              <a:latin typeface="+mj-ea"/>
              <a:ea typeface="+mj-ea"/>
              <a:cs typeface="源真ゴシックP Medium" panose="020B0402020203020207" pitchFamily="50" charset="-128"/>
            </a:endParaRPr>
          </a:p>
        </p:txBody>
      </p:sp>
      <p:sp>
        <p:nvSpPr>
          <p:cNvPr id="17" name="スライド番号プレースホルダー 5">
            <a:extLst>
              <a:ext uri="{FF2B5EF4-FFF2-40B4-BE49-F238E27FC236}">
                <a16:creationId xmlns:a16="http://schemas.microsoft.com/office/drawing/2014/main" id="{6C68EBB1-1F7F-AD10-FA4E-CF5D5A118F68}"/>
              </a:ext>
            </a:extLst>
          </p:cNvPr>
          <p:cNvSpPr>
            <a:spLocks noGrp="1"/>
          </p:cNvSpPr>
          <p:nvPr>
            <p:ph type="sldNum" sz="quarter" idx="12"/>
          </p:nvPr>
        </p:nvSpPr>
        <p:spPr>
          <a:xfrm>
            <a:off x="6514857" y="6334268"/>
            <a:ext cx="2193925" cy="457200"/>
          </a:xfrm>
        </p:spPr>
        <p:txBody>
          <a:bodyPr/>
          <a:lstStyle/>
          <a:p>
            <a:fld id="{43745D1C-21E8-0B48-AB47-5761836E0A2C}" type="slidenum">
              <a:rPr lang="ja-JP" altLang="en-US"/>
              <a:pPr/>
              <a:t>57</a:t>
            </a:fld>
            <a:endParaRPr lang="ja-JP" altLang="en-US"/>
          </a:p>
        </p:txBody>
      </p:sp>
      <p:graphicFrame>
        <p:nvGraphicFramePr>
          <p:cNvPr id="10" name="表 9">
            <a:extLst>
              <a:ext uri="{FF2B5EF4-FFF2-40B4-BE49-F238E27FC236}">
                <a16:creationId xmlns:a16="http://schemas.microsoft.com/office/drawing/2014/main" id="{480CFFF2-89F8-3040-37F1-57BB8C862EBA}"/>
              </a:ext>
            </a:extLst>
          </p:cNvPr>
          <p:cNvGraphicFramePr>
            <a:graphicFrameLocks noGrp="1"/>
          </p:cNvGraphicFramePr>
          <p:nvPr>
            <p:extLst>
              <p:ext uri="{D42A27DB-BD31-4B8C-83A1-F6EECF244321}">
                <p14:modId xmlns:p14="http://schemas.microsoft.com/office/powerpoint/2010/main" val="3696557922"/>
              </p:ext>
            </p:extLst>
          </p:nvPr>
        </p:nvGraphicFramePr>
        <p:xfrm>
          <a:off x="4028433" y="5043150"/>
          <a:ext cx="1003725" cy="735764"/>
        </p:xfrm>
        <a:graphic>
          <a:graphicData uri="http://schemas.openxmlformats.org/drawingml/2006/table">
            <a:tbl>
              <a:tblPr/>
              <a:tblGrid>
                <a:gridCol w="1003725">
                  <a:extLst>
                    <a:ext uri="{9D8B030D-6E8A-4147-A177-3AD203B41FA5}">
                      <a16:colId xmlns:a16="http://schemas.microsoft.com/office/drawing/2014/main" val="3383328827"/>
                    </a:ext>
                  </a:extLst>
                </a:gridCol>
              </a:tblGrid>
              <a:tr h="488280">
                <a:tc>
                  <a:txBody>
                    <a:bodyPr/>
                    <a:lstStyle/>
                    <a:p>
                      <a:pPr algn="l" fontAlgn="ctr"/>
                      <a:r>
                        <a:rPr lang="ja-JP" altLang="en-US" sz="1400" b="0" i="0" u="none" strike="noStrike">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rPr>
                        <a:t>所要時間と乗継抵抗</a:t>
                      </a:r>
                      <a:endParaRPr lang="zh-TW" altLang="en-US" sz="1400" b="0" i="0" u="none" strike="noStrike" dirty="0">
                        <a:solidFill>
                          <a:schemeClr val="tx1">
                            <a:lumMod val="60000"/>
                            <a:lumOff val="4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3684435758"/>
                  </a:ext>
                </a:extLst>
              </a:tr>
              <a:tr h="24748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rPr>
                        <a:t>金銭的運賃</a:t>
                      </a:r>
                      <a:endParaRPr lang="en-US" altLang="ja-JP" sz="1400" b="0" i="0" u="none" strike="noStrike" dirty="0">
                        <a:solidFill>
                          <a:schemeClr val="accent1">
                            <a:lumMod val="50000"/>
                          </a:schemeClr>
                        </a:solidFill>
                        <a:effectLst/>
                        <a:latin typeface="Arial" panose="020B0604020202020204" pitchFamily="34" charset="0"/>
                        <a:ea typeface="ＭＳ Ｐゴシック" panose="020B0600070205080204" pitchFamily="50" charset="-128"/>
                        <a:cs typeface="Arial" panose="020B0604020202020204" pitchFamily="34" charset="0"/>
                      </a:endParaRPr>
                    </a:p>
                  </a:txBody>
                  <a:tcPr marL="5715" marR="5715" marT="5715" marB="0" anchor="ctr">
                    <a:lnL>
                      <a:noFill/>
                    </a:lnL>
                    <a:lnR>
                      <a:noFill/>
                    </a:lnR>
                    <a:lnT>
                      <a:noFill/>
                    </a:lnT>
                    <a:lnB>
                      <a:noFill/>
                    </a:lnB>
                  </a:tcPr>
                </a:tc>
                <a:extLst>
                  <a:ext uri="{0D108BD9-81ED-4DB2-BD59-A6C34878D82A}">
                    <a16:rowId xmlns:a16="http://schemas.microsoft.com/office/drawing/2014/main" val="1181208481"/>
                  </a:ext>
                </a:extLst>
              </a:tr>
            </a:tbl>
          </a:graphicData>
        </a:graphic>
      </p:graphicFrame>
      <p:sp>
        <p:nvSpPr>
          <p:cNvPr id="18" name="正方形/長方形 17">
            <a:extLst>
              <a:ext uri="{FF2B5EF4-FFF2-40B4-BE49-F238E27FC236}">
                <a16:creationId xmlns:a16="http://schemas.microsoft.com/office/drawing/2014/main" id="{FE3E2A94-3E9A-11C4-A959-A1EDAF662735}"/>
              </a:ext>
            </a:extLst>
          </p:cNvPr>
          <p:cNvSpPr/>
          <p:nvPr/>
        </p:nvSpPr>
        <p:spPr>
          <a:xfrm>
            <a:off x="4316553" y="1817250"/>
            <a:ext cx="1194733" cy="434535"/>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容量満杯リンク</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19" name="正方形/長方形 18">
            <a:extLst>
              <a:ext uri="{FF2B5EF4-FFF2-40B4-BE49-F238E27FC236}">
                <a16:creationId xmlns:a16="http://schemas.microsoft.com/office/drawing/2014/main" id="{8D261BD9-FE1D-2FDD-C890-4A2A808C340A}"/>
              </a:ext>
            </a:extLst>
          </p:cNvPr>
          <p:cNvSpPr/>
          <p:nvPr/>
        </p:nvSpPr>
        <p:spPr>
          <a:xfrm>
            <a:off x="1310988" y="2966052"/>
            <a:ext cx="1556420" cy="606129"/>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ja-JP"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2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破線は最低運行頻度での運行を示す</a:t>
            </a:r>
            <a:endParaRPr lang="ja-JP" altLang="en-US" sz="12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0" name="正方形/長方形 19">
            <a:extLst>
              <a:ext uri="{FF2B5EF4-FFF2-40B4-BE49-F238E27FC236}">
                <a16:creationId xmlns:a16="http://schemas.microsoft.com/office/drawing/2014/main" id="{53830007-1D3F-0BC7-54E8-79346D9269F8}"/>
              </a:ext>
            </a:extLst>
          </p:cNvPr>
          <p:cNvSpPr/>
          <p:nvPr/>
        </p:nvSpPr>
        <p:spPr>
          <a:xfrm>
            <a:off x="1162399" y="3923728"/>
            <a:ext cx="197358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各リンクの</a:t>
            </a:r>
            <a:endPar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p>
            <a:pPr algn="ctr"/>
            <a:r>
              <a:rPr lang="ja-JP" altLang="en-US">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容量利用率</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1" name="正方形/長方形 20">
            <a:extLst>
              <a:ext uri="{FF2B5EF4-FFF2-40B4-BE49-F238E27FC236}">
                <a16:creationId xmlns:a16="http://schemas.microsoft.com/office/drawing/2014/main" id="{FCB3EF31-650C-D2E5-3161-18ACD45AABAC}"/>
              </a:ext>
            </a:extLst>
          </p:cNvPr>
          <p:cNvSpPr/>
          <p:nvPr/>
        </p:nvSpPr>
        <p:spPr>
          <a:xfrm>
            <a:off x="1260077" y="2051834"/>
            <a:ext cx="1573970" cy="29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最適</a:t>
            </a:r>
            <a:r>
              <a:rPr lang="en-US" altLang="ja-JP"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NW</a:t>
            </a:r>
            <a:r>
              <a:rPr lang="ja-JP" altLang="en-US" sz="180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形状</a:t>
            </a:r>
            <a:endParaRPr lang="ja-JP" altLang="en-US" sz="1800" dirty="0">
              <a:solidFill>
                <a:srgbClr val="102961"/>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sp>
        <p:nvSpPr>
          <p:cNvPr id="22" name="正方形/長方形 21">
            <a:extLst>
              <a:ext uri="{FF2B5EF4-FFF2-40B4-BE49-F238E27FC236}">
                <a16:creationId xmlns:a16="http://schemas.microsoft.com/office/drawing/2014/main" id="{AF397D43-DCAB-1A22-CB02-4E1E8D2ADF44}"/>
              </a:ext>
            </a:extLst>
          </p:cNvPr>
          <p:cNvSpPr/>
          <p:nvPr/>
        </p:nvSpPr>
        <p:spPr>
          <a:xfrm>
            <a:off x="1962006" y="4278347"/>
            <a:ext cx="1797808" cy="434535"/>
          </a:xfrm>
          <a:prstGeom prst="rect">
            <a:avLst/>
          </a:prstGeom>
          <a:noFill/>
          <a:ln w="571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80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←満杯のリンク</a:t>
            </a:r>
            <a:endParaRPr lang="ja-JP" altLang="en-US" sz="1800" dirty="0">
              <a:solidFill>
                <a:srgbClr val="FF0000"/>
              </a:solidFill>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p:txBody>
      </p:sp>
      <p:graphicFrame>
        <p:nvGraphicFramePr>
          <p:cNvPr id="23" name="表 22">
            <a:extLst>
              <a:ext uri="{FF2B5EF4-FFF2-40B4-BE49-F238E27FC236}">
                <a16:creationId xmlns:a16="http://schemas.microsoft.com/office/drawing/2014/main" id="{BFC31ACF-E467-B0CF-E02F-ECDB906FBD84}"/>
              </a:ext>
            </a:extLst>
          </p:cNvPr>
          <p:cNvGraphicFramePr>
            <a:graphicFrameLocks noGrp="1" noChangeAspect="1"/>
          </p:cNvGraphicFramePr>
          <p:nvPr>
            <p:extLst>
              <p:ext uri="{D42A27DB-BD31-4B8C-83A1-F6EECF244321}">
                <p14:modId xmlns:p14="http://schemas.microsoft.com/office/powerpoint/2010/main" val="3234427961"/>
              </p:ext>
            </p:extLst>
          </p:nvPr>
        </p:nvGraphicFramePr>
        <p:xfrm>
          <a:off x="1929709" y="2404278"/>
          <a:ext cx="868183" cy="551405"/>
        </p:xfrm>
        <a:graphic>
          <a:graphicData uri="http://schemas.openxmlformats.org/drawingml/2006/table">
            <a:tbl>
              <a:tblPr/>
              <a:tblGrid>
                <a:gridCol w="868183">
                  <a:extLst>
                    <a:ext uri="{9D8B030D-6E8A-4147-A177-3AD203B41FA5}">
                      <a16:colId xmlns:a16="http://schemas.microsoft.com/office/drawing/2014/main" val="3326693117"/>
                    </a:ext>
                  </a:extLst>
                </a:gridCol>
              </a:tblGrid>
              <a:tr h="332330">
                <a:tc>
                  <a:txBody>
                    <a:bodyPr/>
                    <a:lstStyle/>
                    <a:p>
                      <a:pPr algn="ctr" fontAlgn="ct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大型交通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2590242"/>
                  </a:ext>
                </a:extLst>
              </a:tr>
              <a:tr h="168361">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lang="ja-JP" altLang="en-US" sz="1400" b="0" i="0" u="none" strike="noStrike">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rPr>
                        <a:t>小型交通</a:t>
                      </a:r>
                      <a:endParaRPr lang="en-US" altLang="ja-JP" sz="1400" b="0" i="0" u="none" strike="noStrike" dirty="0">
                        <a:solidFill>
                          <a:srgbClr val="102961"/>
                        </a:solidFill>
                        <a:effectLst/>
                        <a:latin typeface="源真ゴシックP Medium" panose="020B0402020203020207" pitchFamily="50" charset="-128"/>
                        <a:ea typeface="源真ゴシックP Medium" panose="020B0402020203020207" pitchFamily="50" charset="-128"/>
                        <a:cs typeface="源真ゴシックP Medium" panose="020B0402020203020207" pitchFamily="50" charset="-128"/>
                      </a:endParaRPr>
                    </a:p>
                  </a:txBody>
                  <a:tcPr marL="5715" marR="5715" marT="5715" marB="0" anchor="ctr">
                    <a:lnL>
                      <a:noFill/>
                    </a:lnL>
                    <a:lnR>
                      <a:noFill/>
                    </a:lnR>
                    <a:lnT>
                      <a:noFill/>
                    </a:lnT>
                    <a:lnB>
                      <a:noFill/>
                    </a:lnB>
                    <a:solidFill>
                      <a:srgbClr val="FFFFFF"/>
                    </a:solidFill>
                  </a:tcPr>
                </a:tc>
                <a:extLst>
                  <a:ext uri="{0D108BD9-81ED-4DB2-BD59-A6C34878D82A}">
                    <a16:rowId xmlns:a16="http://schemas.microsoft.com/office/drawing/2014/main" val="614968459"/>
                  </a:ext>
                </a:extLst>
              </a:tr>
            </a:tbl>
          </a:graphicData>
        </a:graphic>
      </p:graphicFrame>
    </p:spTree>
    <p:extLst>
      <p:ext uri="{BB962C8B-B14F-4D97-AF65-F5344CB8AC3E}">
        <p14:creationId xmlns:p14="http://schemas.microsoft.com/office/powerpoint/2010/main" val="17555177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63FE74-EEE4-9D95-F92B-E79D2DB4FA6A}"/>
              </a:ext>
            </a:extLst>
          </p:cNvPr>
          <p:cNvSpPr>
            <a:spLocks noGrp="1"/>
          </p:cNvSpPr>
          <p:nvPr>
            <p:ph type="title"/>
          </p:nvPr>
        </p:nvSpPr>
        <p:spPr>
          <a:xfrm>
            <a:off x="457200" y="274638"/>
            <a:ext cx="8229600" cy="927438"/>
          </a:xfrm>
        </p:spPr>
        <p:txBody>
          <a:bodyPr>
            <a:normAutofit fontScale="90000"/>
          </a:bodyPr>
          <a:lstStyle/>
          <a:p>
            <a:r>
              <a:rPr kumimoji="1" lang="ja-JP" altLang="en-US"/>
              <a:t>公共交通サービスの「改善」とは？</a:t>
            </a:r>
          </a:p>
        </p:txBody>
      </p:sp>
      <p:sp>
        <p:nvSpPr>
          <p:cNvPr id="3" name="コンテンツ プレースホルダー 2">
            <a:extLst>
              <a:ext uri="{FF2B5EF4-FFF2-40B4-BE49-F238E27FC236}">
                <a16:creationId xmlns:a16="http://schemas.microsoft.com/office/drawing/2014/main" id="{3EBC2D82-9152-F4D5-DDA4-135D5713FC96}"/>
              </a:ext>
            </a:extLst>
          </p:cNvPr>
          <p:cNvSpPr>
            <a:spLocks noGrp="1"/>
          </p:cNvSpPr>
          <p:nvPr>
            <p:ph idx="1"/>
          </p:nvPr>
        </p:nvSpPr>
        <p:spPr>
          <a:xfrm>
            <a:off x="457200" y="1202076"/>
            <a:ext cx="8229600" cy="4110487"/>
          </a:xfrm>
        </p:spPr>
        <p:txBody>
          <a:bodyPr>
            <a:normAutofit fontScale="92500" lnSpcReduction="10000"/>
          </a:bodyPr>
          <a:lstStyle/>
          <a:p>
            <a:r>
              <a:rPr kumimoji="1" lang="ja-JP" altLang="en-US"/>
              <a:t>お客様への「サービス」と考えれば・・・</a:t>
            </a:r>
            <a:endParaRPr kumimoji="1" lang="en-US" altLang="ja-JP" dirty="0"/>
          </a:p>
          <a:p>
            <a:pPr lvl="1"/>
            <a:r>
              <a:rPr lang="ja-JP" altLang="en-US"/>
              <a:t>（現在の）利用者の希望に合わせたサービス改善を図ることは有効</a:t>
            </a:r>
            <a:endParaRPr lang="en-US" altLang="ja-JP" dirty="0"/>
          </a:p>
          <a:p>
            <a:pPr lvl="1"/>
            <a:r>
              <a:rPr lang="ja-JP" altLang="en-US"/>
              <a:t>利用回数や支払額を増やしてもらえる？</a:t>
            </a:r>
            <a:endParaRPr lang="en-US" altLang="ja-JP" dirty="0"/>
          </a:p>
          <a:p>
            <a:pPr marL="457200" lvl="1" indent="0">
              <a:buNone/>
            </a:pPr>
            <a:r>
              <a:rPr lang="ja-JP" altLang="en-US"/>
              <a:t>便利の人はより便利に，不便な人は置き去りに</a:t>
            </a:r>
            <a:endParaRPr lang="en-US" altLang="ja-JP" dirty="0"/>
          </a:p>
          <a:p>
            <a:r>
              <a:rPr lang="ja-JP" altLang="en-US"/>
              <a:t>社会の共通資産であれば・・・</a:t>
            </a:r>
            <a:endParaRPr lang="en-US" altLang="ja-JP" dirty="0"/>
          </a:p>
          <a:p>
            <a:pPr lvl="1"/>
            <a:r>
              <a:rPr lang="ja-JP" altLang="en-US"/>
              <a:t>現在利用できない人の利用を増やすことが重要</a:t>
            </a:r>
            <a:endParaRPr lang="en-US" altLang="ja-JP" dirty="0"/>
          </a:p>
          <a:p>
            <a:pPr lvl="2"/>
            <a:r>
              <a:rPr lang="ja-JP" altLang="en-US"/>
              <a:t>若干不便な状況の人への割引などでの支援</a:t>
            </a:r>
            <a:endParaRPr lang="en-US" altLang="ja-JP" dirty="0"/>
          </a:p>
          <a:p>
            <a:pPr lvl="1"/>
            <a:r>
              <a:rPr lang="ja-JP" altLang="en-US"/>
              <a:t>利用者の希望に合わせすぎないことも必要？</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EAFF7254-1E7E-C3D2-A5B5-BB1DD49D05FB}"/>
              </a:ext>
            </a:extLst>
          </p:cNvPr>
          <p:cNvSpPr>
            <a:spLocks noGrp="1"/>
          </p:cNvSpPr>
          <p:nvPr>
            <p:ph type="sldNum" sz="quarter" idx="12"/>
          </p:nvPr>
        </p:nvSpPr>
        <p:spPr/>
        <p:txBody>
          <a:bodyPr/>
          <a:lstStyle/>
          <a:p>
            <a:fld id="{DAE8594C-6D3F-7542-86DF-96927638C157}" type="slidenum">
              <a:rPr lang="ja-JP" altLang="en-US" smtClean="0"/>
              <a:pPr/>
              <a:t>58</a:t>
            </a:fld>
            <a:endParaRPr lang="ja-JP" altLang="en-US"/>
          </a:p>
        </p:txBody>
      </p:sp>
    </p:spTree>
    <p:extLst>
      <p:ext uri="{BB962C8B-B14F-4D97-AF65-F5344CB8AC3E}">
        <p14:creationId xmlns:p14="http://schemas.microsoft.com/office/powerpoint/2010/main" val="2553197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5F821D-4191-62B6-9291-0EE9491C2AED}"/>
              </a:ext>
            </a:extLst>
          </p:cNvPr>
          <p:cNvSpPr>
            <a:spLocks noGrp="1"/>
          </p:cNvSpPr>
          <p:nvPr>
            <p:ph type="title"/>
          </p:nvPr>
        </p:nvSpPr>
        <p:spPr/>
        <p:txBody>
          <a:bodyPr>
            <a:normAutofit/>
          </a:bodyPr>
          <a:lstStyle/>
          <a:p>
            <a:r>
              <a:rPr kumimoji="1" lang="ja-JP" altLang="en-US"/>
              <a:t>公共交通網の「最適化」研究</a:t>
            </a:r>
          </a:p>
        </p:txBody>
      </p:sp>
      <p:sp>
        <p:nvSpPr>
          <p:cNvPr id="3" name="コンテンツ プレースホルダー 2">
            <a:extLst>
              <a:ext uri="{FF2B5EF4-FFF2-40B4-BE49-F238E27FC236}">
                <a16:creationId xmlns:a16="http://schemas.microsoft.com/office/drawing/2014/main" id="{98424DF8-8941-3C6C-BF05-02D6B8BA9523}"/>
              </a:ext>
            </a:extLst>
          </p:cNvPr>
          <p:cNvSpPr>
            <a:spLocks noGrp="1"/>
          </p:cNvSpPr>
          <p:nvPr>
            <p:ph idx="1"/>
          </p:nvPr>
        </p:nvSpPr>
        <p:spPr>
          <a:xfrm>
            <a:off x="457200" y="1600201"/>
            <a:ext cx="8229600" cy="2704672"/>
          </a:xfrm>
        </p:spPr>
        <p:txBody>
          <a:bodyPr/>
          <a:lstStyle/>
          <a:p>
            <a:pPr marL="0" indent="0">
              <a:buNone/>
            </a:pPr>
            <a:r>
              <a:rPr lang="en-US" altLang="ja-JP" dirty="0">
                <a:solidFill>
                  <a:schemeClr val="tx1">
                    <a:lumMod val="50000"/>
                    <a:lumOff val="50000"/>
                  </a:schemeClr>
                </a:solidFill>
              </a:rPr>
              <a:t>1.</a:t>
            </a:r>
            <a:r>
              <a:rPr lang="ja-JP" altLang="en-US">
                <a:solidFill>
                  <a:schemeClr val="tx1">
                    <a:lumMod val="50000"/>
                    <a:lumOff val="50000"/>
                  </a:schemeClr>
                </a:solidFill>
              </a:rPr>
              <a:t>　都市内バス路線と運賃を同時に最適化する</a:t>
            </a:r>
          </a:p>
          <a:p>
            <a:endParaRPr lang="en-US" altLang="ja-JP" dirty="0"/>
          </a:p>
          <a:p>
            <a:pPr marL="0" indent="0">
              <a:buNone/>
            </a:pPr>
            <a:r>
              <a:rPr lang="en-US" altLang="ja-JP" dirty="0"/>
              <a:t>2.</a:t>
            </a:r>
            <a:r>
              <a:rPr lang="ja-JP" altLang="en-US"/>
              <a:t>　環境制約を考えつつ，都市間の交通網を最適化する</a:t>
            </a:r>
            <a:endParaRPr lang="en-US" altLang="ja-JP" dirty="0"/>
          </a:p>
        </p:txBody>
      </p:sp>
      <p:sp>
        <p:nvSpPr>
          <p:cNvPr id="4" name="スライド番号プレースホルダー 3">
            <a:extLst>
              <a:ext uri="{FF2B5EF4-FFF2-40B4-BE49-F238E27FC236}">
                <a16:creationId xmlns:a16="http://schemas.microsoft.com/office/drawing/2014/main" id="{C6838074-CB07-C243-B2A5-B4E80F02FAF6}"/>
              </a:ext>
            </a:extLst>
          </p:cNvPr>
          <p:cNvSpPr>
            <a:spLocks noGrp="1"/>
          </p:cNvSpPr>
          <p:nvPr>
            <p:ph type="sldNum" sz="quarter" idx="12"/>
          </p:nvPr>
        </p:nvSpPr>
        <p:spPr/>
        <p:txBody>
          <a:bodyPr/>
          <a:lstStyle/>
          <a:p>
            <a:fld id="{DAE8594C-6D3F-7542-86DF-96927638C157}" type="slidenum">
              <a:rPr lang="ja-JP" altLang="en-US" smtClean="0"/>
              <a:pPr/>
              <a:t>59</a:t>
            </a:fld>
            <a:endParaRPr lang="ja-JP" altLang="en-US"/>
          </a:p>
        </p:txBody>
      </p:sp>
    </p:spTree>
    <p:extLst>
      <p:ext uri="{BB962C8B-B14F-4D97-AF65-F5344CB8AC3E}">
        <p14:creationId xmlns:p14="http://schemas.microsoft.com/office/powerpoint/2010/main" val="235356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6A95C15-9B88-4725-B064-6A51A8629BD6}"/>
              </a:ext>
            </a:extLst>
          </p:cNvPr>
          <p:cNvGrpSpPr/>
          <p:nvPr/>
        </p:nvGrpSpPr>
        <p:grpSpPr>
          <a:xfrm>
            <a:off x="653796" y="2053400"/>
            <a:ext cx="8001000" cy="2990850"/>
            <a:chOff x="653796" y="3021775"/>
            <a:chExt cx="8001000" cy="2990850"/>
          </a:xfrm>
        </p:grpSpPr>
        <p:grpSp>
          <p:nvGrpSpPr>
            <p:cNvPr id="5" name="グループ化 4">
              <a:extLst>
                <a:ext uri="{FF2B5EF4-FFF2-40B4-BE49-F238E27FC236}">
                  <a16:creationId xmlns:a16="http://schemas.microsoft.com/office/drawing/2014/main" id="{3375029B-EC12-4953-88C5-667D7D074D80}"/>
                </a:ext>
              </a:extLst>
            </p:cNvPr>
            <p:cNvGrpSpPr/>
            <p:nvPr/>
          </p:nvGrpSpPr>
          <p:grpSpPr>
            <a:xfrm>
              <a:off x="1752346" y="4672775"/>
              <a:ext cx="5786438" cy="1339850"/>
              <a:chOff x="1752346" y="4672775"/>
              <a:chExt cx="5786438" cy="1339850"/>
            </a:xfrm>
          </p:grpSpPr>
          <p:grpSp>
            <p:nvGrpSpPr>
              <p:cNvPr id="19" name="Group 3"/>
              <p:cNvGrpSpPr>
                <a:grpSpLocks/>
              </p:cNvGrpSpPr>
              <p:nvPr/>
            </p:nvGrpSpPr>
            <p:grpSpPr bwMode="auto">
              <a:xfrm>
                <a:off x="1752346" y="4672775"/>
                <a:ext cx="1339850" cy="1339850"/>
                <a:chOff x="0" y="0"/>
                <a:chExt cx="1200" cy="1200"/>
              </a:xfrm>
            </p:grpSpPr>
            <p:pic>
              <p:nvPicPr>
                <p:cNvPr id="219152" name="Picture 1"/>
                <p:cNvPicPr>
                  <a:picLocks noChangeAspect="1" noChangeArrowheads="1"/>
                </p:cNvPicPr>
                <p:nvPr/>
              </p:nvPicPr>
              <p:blipFill>
                <a:blip r:embed="rId3"/>
                <a:srcRect/>
                <a:stretch>
                  <a:fillRect/>
                </a:stretch>
              </p:blipFill>
              <p:spPr bwMode="auto">
                <a:xfrm>
                  <a:off x="0" y="0"/>
                  <a:ext cx="1200" cy="1200"/>
                </a:xfrm>
                <a:prstGeom prst="rect">
                  <a:avLst/>
                </a:prstGeom>
                <a:noFill/>
                <a:ln w="9525">
                  <a:noFill/>
                  <a:miter lim="800000"/>
                  <a:headEnd/>
                  <a:tailEnd/>
                </a:ln>
              </p:spPr>
            </p:pic>
            <p:pic>
              <p:nvPicPr>
                <p:cNvPr id="219153" name="Picture 2"/>
                <p:cNvPicPr>
                  <a:picLocks noChangeAspect="1" noChangeArrowheads="1"/>
                </p:cNvPicPr>
                <p:nvPr/>
              </p:nvPicPr>
              <p:blipFill>
                <a:blip r:embed="rId4"/>
                <a:srcRect/>
                <a:stretch>
                  <a:fillRect/>
                </a:stretch>
              </p:blipFill>
              <p:spPr bwMode="auto">
                <a:xfrm>
                  <a:off x="232" y="440"/>
                  <a:ext cx="752" cy="480"/>
                </a:xfrm>
                <a:prstGeom prst="rect">
                  <a:avLst/>
                </a:prstGeom>
                <a:noFill/>
                <a:ln w="9525">
                  <a:noFill/>
                  <a:miter lim="800000"/>
                  <a:headEnd/>
                  <a:tailEnd/>
                </a:ln>
              </p:spPr>
            </p:pic>
          </p:grpSp>
          <p:grpSp>
            <p:nvGrpSpPr>
              <p:cNvPr id="22" name="Group 6"/>
              <p:cNvGrpSpPr>
                <a:grpSpLocks/>
              </p:cNvGrpSpPr>
              <p:nvPr/>
            </p:nvGrpSpPr>
            <p:grpSpPr bwMode="auto">
              <a:xfrm>
                <a:off x="3235077" y="4672775"/>
                <a:ext cx="1338263" cy="1339850"/>
                <a:chOff x="0" y="0"/>
                <a:chExt cx="1200" cy="1200"/>
              </a:xfrm>
            </p:grpSpPr>
            <p:pic>
              <p:nvPicPr>
                <p:cNvPr id="219150" name="Picture 4"/>
                <p:cNvPicPr>
                  <a:picLocks noChangeAspect="1" noChangeArrowheads="1"/>
                </p:cNvPicPr>
                <p:nvPr/>
              </p:nvPicPr>
              <p:blipFill>
                <a:blip r:embed="rId3"/>
                <a:srcRect/>
                <a:stretch>
                  <a:fillRect/>
                </a:stretch>
              </p:blipFill>
              <p:spPr bwMode="auto">
                <a:xfrm>
                  <a:off x="0" y="0"/>
                  <a:ext cx="1200" cy="1200"/>
                </a:xfrm>
                <a:prstGeom prst="rect">
                  <a:avLst/>
                </a:prstGeom>
                <a:noFill/>
                <a:ln w="9525">
                  <a:noFill/>
                  <a:miter lim="800000"/>
                  <a:headEnd/>
                  <a:tailEnd/>
                </a:ln>
              </p:spPr>
            </p:pic>
            <p:pic>
              <p:nvPicPr>
                <p:cNvPr id="219151" name="Picture 5"/>
                <p:cNvPicPr>
                  <a:picLocks noChangeAspect="1" noChangeArrowheads="1"/>
                </p:cNvPicPr>
                <p:nvPr/>
              </p:nvPicPr>
              <p:blipFill>
                <a:blip r:embed="rId5"/>
                <a:srcRect/>
                <a:stretch>
                  <a:fillRect/>
                </a:stretch>
              </p:blipFill>
              <p:spPr bwMode="auto">
                <a:xfrm>
                  <a:off x="224" y="440"/>
                  <a:ext cx="752" cy="480"/>
                </a:xfrm>
                <a:prstGeom prst="rect">
                  <a:avLst/>
                </a:prstGeom>
                <a:noFill/>
                <a:ln w="9525">
                  <a:noFill/>
                  <a:miter lim="800000"/>
                  <a:headEnd/>
                  <a:tailEnd/>
                </a:ln>
              </p:spPr>
            </p:pic>
          </p:grpSp>
          <p:grpSp>
            <p:nvGrpSpPr>
              <p:cNvPr id="25" name="Group 9"/>
              <p:cNvGrpSpPr>
                <a:grpSpLocks/>
              </p:cNvGrpSpPr>
              <p:nvPr/>
            </p:nvGrpSpPr>
            <p:grpSpPr bwMode="auto">
              <a:xfrm>
                <a:off x="4716210" y="4672775"/>
                <a:ext cx="1339850" cy="1339850"/>
                <a:chOff x="0" y="0"/>
                <a:chExt cx="1200" cy="1200"/>
              </a:xfrm>
            </p:grpSpPr>
            <p:pic>
              <p:nvPicPr>
                <p:cNvPr id="219148" name="Picture 7"/>
                <p:cNvPicPr>
                  <a:picLocks noChangeAspect="1" noChangeArrowheads="1"/>
                </p:cNvPicPr>
                <p:nvPr/>
              </p:nvPicPr>
              <p:blipFill>
                <a:blip r:embed="rId3"/>
                <a:srcRect/>
                <a:stretch>
                  <a:fillRect/>
                </a:stretch>
              </p:blipFill>
              <p:spPr bwMode="auto">
                <a:xfrm>
                  <a:off x="0" y="0"/>
                  <a:ext cx="1200" cy="1200"/>
                </a:xfrm>
                <a:prstGeom prst="rect">
                  <a:avLst/>
                </a:prstGeom>
                <a:noFill/>
                <a:ln w="9525">
                  <a:noFill/>
                  <a:miter lim="800000"/>
                  <a:headEnd/>
                  <a:tailEnd/>
                </a:ln>
              </p:spPr>
            </p:pic>
            <p:pic>
              <p:nvPicPr>
                <p:cNvPr id="219149" name="Picture 8"/>
                <p:cNvPicPr>
                  <a:picLocks noChangeAspect="1" noChangeArrowheads="1"/>
                </p:cNvPicPr>
                <p:nvPr/>
              </p:nvPicPr>
              <p:blipFill>
                <a:blip r:embed="rId6"/>
                <a:srcRect/>
                <a:stretch>
                  <a:fillRect/>
                </a:stretch>
              </p:blipFill>
              <p:spPr bwMode="auto">
                <a:xfrm>
                  <a:off x="224" y="440"/>
                  <a:ext cx="752" cy="480"/>
                </a:xfrm>
                <a:prstGeom prst="rect">
                  <a:avLst/>
                </a:prstGeom>
                <a:noFill/>
                <a:ln w="9525">
                  <a:noFill/>
                  <a:miter lim="800000"/>
                  <a:headEnd/>
                  <a:tailEnd/>
                </a:ln>
              </p:spPr>
            </p:pic>
          </p:grpSp>
          <p:grpSp>
            <p:nvGrpSpPr>
              <p:cNvPr id="28" name="Group 12"/>
              <p:cNvGrpSpPr>
                <a:grpSpLocks/>
              </p:cNvGrpSpPr>
              <p:nvPr/>
            </p:nvGrpSpPr>
            <p:grpSpPr bwMode="auto">
              <a:xfrm>
                <a:off x="6198934" y="4672775"/>
                <a:ext cx="1339850" cy="1339850"/>
                <a:chOff x="0" y="0"/>
                <a:chExt cx="1200" cy="1200"/>
              </a:xfrm>
            </p:grpSpPr>
            <p:pic>
              <p:nvPicPr>
                <p:cNvPr id="219146" name="Picture 10"/>
                <p:cNvPicPr>
                  <a:picLocks noChangeAspect="1" noChangeArrowheads="1"/>
                </p:cNvPicPr>
                <p:nvPr/>
              </p:nvPicPr>
              <p:blipFill>
                <a:blip r:embed="rId3"/>
                <a:srcRect/>
                <a:stretch>
                  <a:fillRect/>
                </a:stretch>
              </p:blipFill>
              <p:spPr bwMode="auto">
                <a:xfrm>
                  <a:off x="0" y="0"/>
                  <a:ext cx="1200" cy="1200"/>
                </a:xfrm>
                <a:prstGeom prst="rect">
                  <a:avLst/>
                </a:prstGeom>
                <a:noFill/>
                <a:ln w="9525">
                  <a:noFill/>
                  <a:miter lim="800000"/>
                  <a:headEnd/>
                  <a:tailEnd/>
                </a:ln>
              </p:spPr>
            </p:pic>
            <p:pic>
              <p:nvPicPr>
                <p:cNvPr id="219147" name="Picture 11"/>
                <p:cNvPicPr>
                  <a:picLocks noChangeAspect="1" noChangeArrowheads="1"/>
                </p:cNvPicPr>
                <p:nvPr/>
              </p:nvPicPr>
              <p:blipFill>
                <a:blip r:embed="rId7"/>
                <a:srcRect/>
                <a:stretch>
                  <a:fillRect/>
                </a:stretch>
              </p:blipFill>
              <p:spPr bwMode="auto">
                <a:xfrm>
                  <a:off x="224" y="440"/>
                  <a:ext cx="752" cy="480"/>
                </a:xfrm>
                <a:prstGeom prst="rect">
                  <a:avLst/>
                </a:prstGeom>
                <a:noFill/>
                <a:ln w="9525">
                  <a:noFill/>
                  <a:miter lim="800000"/>
                  <a:headEnd/>
                  <a:tailEnd/>
                </a:ln>
              </p:spPr>
            </p:pic>
          </p:grpSp>
        </p:grpSp>
        <p:grpSp>
          <p:nvGrpSpPr>
            <p:cNvPr id="4" name="グループ化 3">
              <a:extLst>
                <a:ext uri="{FF2B5EF4-FFF2-40B4-BE49-F238E27FC236}">
                  <a16:creationId xmlns:a16="http://schemas.microsoft.com/office/drawing/2014/main" id="{893DFFA6-4FA6-4C0C-A35A-81275017810C}"/>
                </a:ext>
              </a:extLst>
            </p:cNvPr>
            <p:cNvGrpSpPr/>
            <p:nvPr/>
          </p:nvGrpSpPr>
          <p:grpSpPr>
            <a:xfrm>
              <a:off x="653796" y="3021775"/>
              <a:ext cx="8001000" cy="1490673"/>
              <a:chOff x="653796" y="3021775"/>
              <a:chExt cx="8001000" cy="1490673"/>
            </a:xfrm>
          </p:grpSpPr>
          <p:pic>
            <p:nvPicPr>
              <p:cNvPr id="219138" name="Picture 14"/>
              <p:cNvPicPr>
                <a:picLocks noChangeAspect="1" noChangeArrowheads="1"/>
              </p:cNvPicPr>
              <p:nvPr/>
            </p:nvPicPr>
            <p:blipFill>
              <a:blip r:embed="rId8"/>
              <a:srcRect/>
              <a:stretch>
                <a:fillRect/>
              </a:stretch>
            </p:blipFill>
            <p:spPr bwMode="auto">
              <a:xfrm>
                <a:off x="653796" y="3021775"/>
                <a:ext cx="8001000" cy="527050"/>
              </a:xfrm>
              <a:prstGeom prst="rect">
                <a:avLst/>
              </a:prstGeom>
              <a:noFill/>
              <a:ln w="9525">
                <a:noFill/>
                <a:miter lim="800000"/>
                <a:headEnd/>
                <a:tailEnd/>
              </a:ln>
            </p:spPr>
          </p:pic>
          <p:grpSp>
            <p:nvGrpSpPr>
              <p:cNvPr id="3" name="グループ化 2">
                <a:extLst>
                  <a:ext uri="{FF2B5EF4-FFF2-40B4-BE49-F238E27FC236}">
                    <a16:creationId xmlns:a16="http://schemas.microsoft.com/office/drawing/2014/main" id="{AB21673C-8441-4CE4-9C9A-11D3CD7ADC6A}"/>
                  </a:ext>
                </a:extLst>
              </p:cNvPr>
              <p:cNvGrpSpPr/>
              <p:nvPr/>
            </p:nvGrpSpPr>
            <p:grpSpPr>
              <a:xfrm>
                <a:off x="1565023" y="3906012"/>
                <a:ext cx="6178548" cy="606436"/>
                <a:chOff x="1565023" y="3906012"/>
                <a:chExt cx="6178548" cy="606436"/>
              </a:xfrm>
            </p:grpSpPr>
            <p:pic>
              <p:nvPicPr>
                <p:cNvPr id="31" name="Picture 15"/>
                <p:cNvPicPr>
                  <a:picLocks noChangeAspect="1" noChangeArrowheads="1"/>
                </p:cNvPicPr>
                <p:nvPr/>
              </p:nvPicPr>
              <p:blipFill>
                <a:blip r:embed="rId9"/>
                <a:srcRect/>
                <a:stretch>
                  <a:fillRect/>
                </a:stretch>
              </p:blipFill>
              <p:spPr bwMode="auto">
                <a:xfrm>
                  <a:off x="4787646" y="3906012"/>
                  <a:ext cx="706438" cy="490538"/>
                </a:xfrm>
                <a:prstGeom prst="rect">
                  <a:avLst/>
                </a:prstGeom>
                <a:noFill/>
                <a:ln w="9525">
                  <a:noFill/>
                  <a:miter lim="800000"/>
                  <a:headEnd/>
                  <a:tailEnd/>
                </a:ln>
              </p:spPr>
            </p:pic>
            <p:pic>
              <p:nvPicPr>
                <p:cNvPr id="32" name="Picture 16"/>
                <p:cNvPicPr>
                  <a:picLocks noChangeAspect="1" noChangeArrowheads="1"/>
                </p:cNvPicPr>
                <p:nvPr/>
              </p:nvPicPr>
              <p:blipFill>
                <a:blip r:embed="rId10"/>
                <a:srcRect/>
                <a:stretch>
                  <a:fillRect/>
                </a:stretch>
              </p:blipFill>
              <p:spPr bwMode="auto">
                <a:xfrm>
                  <a:off x="5636959" y="3906023"/>
                  <a:ext cx="2106612" cy="606425"/>
                </a:xfrm>
                <a:prstGeom prst="rect">
                  <a:avLst/>
                </a:prstGeom>
                <a:noFill/>
                <a:ln w="9525">
                  <a:noFill/>
                  <a:miter lim="800000"/>
                  <a:headEnd/>
                  <a:tailEnd/>
                </a:ln>
              </p:spPr>
            </p:pic>
            <p:pic>
              <p:nvPicPr>
                <p:cNvPr id="33" name="Picture 17"/>
                <p:cNvPicPr>
                  <a:picLocks noChangeAspect="1" noChangeArrowheads="1"/>
                </p:cNvPicPr>
                <p:nvPr/>
              </p:nvPicPr>
              <p:blipFill rotWithShape="1">
                <a:blip r:embed="rId11"/>
                <a:srcRect r="22612"/>
                <a:stretch/>
              </p:blipFill>
              <p:spPr bwMode="auto">
                <a:xfrm>
                  <a:off x="1565023" y="3906023"/>
                  <a:ext cx="3151187" cy="606425"/>
                </a:xfrm>
                <a:prstGeom prst="rect">
                  <a:avLst/>
                </a:prstGeom>
                <a:noFill/>
                <a:ln w="9525">
                  <a:noFill/>
                  <a:miter lim="800000"/>
                  <a:headEnd/>
                  <a:tailEnd/>
                </a:ln>
              </p:spPr>
            </p:pic>
          </p:grpSp>
        </p:grpSp>
      </p:grpSp>
      <p:pic>
        <p:nvPicPr>
          <p:cNvPr id="23" name="Picture 2">
            <a:extLst>
              <a:ext uri="{FF2B5EF4-FFF2-40B4-BE49-F238E27FC236}">
                <a16:creationId xmlns:a16="http://schemas.microsoft.com/office/drawing/2014/main" id="{3F268A76-05A6-4FBA-B7E9-899AC428CD9B}"/>
              </a:ext>
            </a:extLst>
          </p:cNvPr>
          <p:cNvPicPr>
            <a:picLocks noChangeAspect="1" noChangeArrowheads="1"/>
          </p:cNvPicPr>
          <p:nvPr/>
        </p:nvPicPr>
        <p:blipFill>
          <a:blip r:embed="rId12"/>
          <a:srcRect/>
          <a:stretch>
            <a:fillRect/>
          </a:stretch>
        </p:blipFill>
        <p:spPr bwMode="auto">
          <a:xfrm>
            <a:off x="393703" y="312749"/>
            <a:ext cx="8358188" cy="866775"/>
          </a:xfrm>
          <a:prstGeom prst="rect">
            <a:avLst/>
          </a:prstGeom>
          <a:noFill/>
          <a:ln w="9525">
            <a:noFill/>
            <a:miter lim="800000"/>
            <a:headEnd/>
            <a:tailEnd/>
          </a:ln>
        </p:spPr>
      </p:pic>
      <p:sp>
        <p:nvSpPr>
          <p:cNvPr id="2" name="スライド番号プレースホルダー 3">
            <a:extLst>
              <a:ext uri="{FF2B5EF4-FFF2-40B4-BE49-F238E27FC236}">
                <a16:creationId xmlns:a16="http://schemas.microsoft.com/office/drawing/2014/main" id="{A116BE4A-A7B9-A4EF-ADD5-410C21E90BA8}"/>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6</a:t>
            </a:fld>
            <a:endParaRPr lang="ja-JP" altLang="en-US"/>
          </a:p>
        </p:txBody>
      </p:sp>
    </p:spTree>
    <p:extLst>
      <p:ext uri="{BB962C8B-B14F-4D97-AF65-F5344CB8AC3E}">
        <p14:creationId xmlns:p14="http://schemas.microsoft.com/office/powerpoint/2010/main" val="308987924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F2C373-23E7-13AD-31A3-9E4EAAC232CC}"/>
              </a:ext>
            </a:extLst>
          </p:cNvPr>
          <p:cNvSpPr>
            <a:spLocks noGrp="1" noChangeArrowheads="1"/>
          </p:cNvSpPr>
          <p:nvPr>
            <p:ph type="ctrTitle"/>
          </p:nvPr>
        </p:nvSpPr>
        <p:spPr bwMode="auto">
          <a:xfrm>
            <a:off x="555516" y="1590493"/>
            <a:ext cx="8032968" cy="194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20000"/>
              </a:lnSpc>
              <a:spcBef>
                <a:spcPct val="0"/>
              </a:spcBef>
              <a:spcAft>
                <a:spcPct val="0"/>
              </a:spcAft>
              <a:buClrTx/>
              <a:buSzTx/>
              <a:buFontTx/>
              <a:buNone/>
              <a:tabLst/>
            </a:pPr>
            <a:r>
              <a:rPr kumimoji="0" lang="en-US" altLang="ja-JP" sz="3400" dirty="0">
                <a:solidFill>
                  <a:srgbClr val="202124"/>
                </a:solidFill>
                <a:latin typeface="+mn-ea"/>
              </a:rPr>
              <a:t>[D08-3] </a:t>
            </a:r>
            <a:br>
              <a:rPr kumimoji="0" lang="en-US" altLang="ja-JP" sz="3400" dirty="0">
                <a:solidFill>
                  <a:srgbClr val="202124"/>
                </a:solidFill>
                <a:latin typeface="+mn-ea"/>
              </a:rPr>
            </a:br>
            <a:r>
              <a:rPr kumimoji="0" lang="ja-JP" altLang="en-US" sz="3400" dirty="0">
                <a:solidFill>
                  <a:srgbClr val="202124"/>
                </a:solidFill>
                <a:latin typeface="+mn-ea"/>
              </a:rPr>
              <a:t>環境</a:t>
            </a:r>
            <a:r>
              <a:rPr kumimoji="0" lang="ja-JP" altLang="en-US" sz="3400" dirty="0">
                <a:solidFill>
                  <a:srgbClr val="202124"/>
                </a:solidFill>
                <a:latin typeface="Wingdings" panose="05000000000000000000" pitchFamily="2" charset="2"/>
              </a:rPr>
              <a:t>制約下</a:t>
            </a:r>
            <a:r>
              <a:rPr kumimoji="0" lang="ja-JP" altLang="en-US" sz="3400" dirty="0">
                <a:solidFill>
                  <a:srgbClr val="202124"/>
                </a:solidFill>
                <a:latin typeface="+mn-ea"/>
              </a:rPr>
              <a:t>の都市間旅客交通網の最適化</a:t>
            </a:r>
            <a:br>
              <a:rPr kumimoji="0" lang="en-US" altLang="ja-JP" sz="3400" dirty="0">
                <a:solidFill>
                  <a:srgbClr val="202124"/>
                </a:solidFill>
                <a:latin typeface="+mn-ea"/>
              </a:rPr>
            </a:br>
            <a:r>
              <a:rPr kumimoji="0" lang="ja-JP" altLang="en-US" sz="3400" dirty="0">
                <a:solidFill>
                  <a:srgbClr val="202124"/>
                </a:solidFill>
                <a:latin typeface="+mn-ea"/>
              </a:rPr>
              <a:t>－複数の交通モードの役割に着目して－</a:t>
            </a:r>
            <a:endParaRPr kumimoji="0" lang="ja-JP" altLang="ja-JP" sz="3400" i="0" u="none" strike="noStrike" cap="none" normalizeH="0" baseline="0" dirty="0">
              <a:ln>
                <a:noFill/>
              </a:ln>
              <a:solidFill>
                <a:schemeClr val="tx1"/>
              </a:solidFill>
              <a:effectLst/>
              <a:latin typeface="+mn-ea"/>
            </a:endParaRPr>
          </a:p>
        </p:txBody>
      </p:sp>
      <p:sp>
        <p:nvSpPr>
          <p:cNvPr id="5" name="字幕 2">
            <a:extLst>
              <a:ext uri="{FF2B5EF4-FFF2-40B4-BE49-F238E27FC236}">
                <a16:creationId xmlns:a16="http://schemas.microsoft.com/office/drawing/2014/main" id="{AF50E38C-4943-368E-4DAA-E3C23465734D}"/>
              </a:ext>
            </a:extLst>
          </p:cNvPr>
          <p:cNvSpPr>
            <a:spLocks noGrp="1"/>
          </p:cNvSpPr>
          <p:nvPr>
            <p:ph type="subTitle" idx="1"/>
          </p:nvPr>
        </p:nvSpPr>
        <p:spPr>
          <a:xfrm>
            <a:off x="1084507" y="617457"/>
            <a:ext cx="6974986" cy="810094"/>
          </a:xfrm>
        </p:spPr>
        <p:txBody>
          <a:bodyPr wrap="none">
            <a:spAutoFit/>
          </a:bodyPr>
          <a:lstStyle>
            <a:lvl1pPr marL="0" indent="0" algn="ctr">
              <a:lnSpc>
                <a:spcPct val="100000"/>
              </a:lnSpc>
              <a:spcBef>
                <a:spcPts val="0"/>
              </a:spcBef>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20000"/>
              </a:lnSpc>
            </a:pPr>
            <a:r>
              <a:rPr lang="en-US" altLang="ja-JP" sz="2000" dirty="0"/>
              <a:t>2024 </a:t>
            </a:r>
            <a:r>
              <a:rPr lang="ja-JP" altLang="en-US" sz="2000" dirty="0"/>
              <a:t>年 </a:t>
            </a:r>
            <a:r>
              <a:rPr lang="en-US" altLang="ja-JP" sz="2000" dirty="0"/>
              <a:t>5 </a:t>
            </a:r>
            <a:r>
              <a:rPr lang="ja-JP" altLang="en-US" sz="2000" dirty="0"/>
              <a:t>月 </a:t>
            </a:r>
            <a:r>
              <a:rPr lang="en-US" altLang="ja-JP" sz="2000" dirty="0"/>
              <a:t>26 </a:t>
            </a:r>
            <a:r>
              <a:rPr lang="ja-JP" altLang="en-US" sz="2000" dirty="0"/>
              <a:t>日  第</a:t>
            </a:r>
            <a:r>
              <a:rPr lang="en-US" altLang="ja-JP" sz="2000" dirty="0"/>
              <a:t>69</a:t>
            </a:r>
            <a:r>
              <a:rPr lang="ja-JP" altLang="en-US" sz="2000" dirty="0"/>
              <a:t>回土木計画学研究発表会・春大会</a:t>
            </a:r>
            <a:br>
              <a:rPr lang="en-US" altLang="ja-JP" sz="2000" dirty="0"/>
            </a:br>
            <a:r>
              <a:rPr lang="ja-JP" altLang="en-US" sz="2000" dirty="0"/>
              <a:t>於　北海道大学 札幌キャンパス</a:t>
            </a:r>
            <a:endParaRPr kumimoji="1" lang="ja-JP" altLang="en-US" sz="2000" dirty="0"/>
          </a:p>
        </p:txBody>
      </p:sp>
    </p:spTree>
    <p:extLst>
      <p:ext uri="{BB962C8B-B14F-4D97-AF65-F5344CB8AC3E}">
        <p14:creationId xmlns:p14="http://schemas.microsoft.com/office/powerpoint/2010/main" val="2008271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6C06-6F3A-B620-17E6-42BEDC4385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CEEFA7E-AE35-8F44-47C6-9E5BDAC7ED32}"/>
              </a:ext>
            </a:extLst>
          </p:cNvPr>
          <p:cNvSpPr>
            <a:spLocks noGrp="1"/>
          </p:cNvSpPr>
          <p:nvPr>
            <p:ph type="title"/>
          </p:nvPr>
        </p:nvSpPr>
        <p:spPr>
          <a:xfrm>
            <a:off x="596086" y="-147031"/>
            <a:ext cx="8229600" cy="1143000"/>
          </a:xfrm>
        </p:spPr>
        <p:txBody>
          <a:bodyPr/>
          <a:lstStyle/>
          <a:p>
            <a:r>
              <a:rPr kumimoji="1" lang="ja-JP" altLang="en-US" dirty="0"/>
              <a:t>背景と目的</a:t>
            </a:r>
          </a:p>
        </p:txBody>
      </p:sp>
      <p:sp>
        <p:nvSpPr>
          <p:cNvPr id="3" name="コンテンツ プレースホルダー 2">
            <a:extLst>
              <a:ext uri="{FF2B5EF4-FFF2-40B4-BE49-F238E27FC236}">
                <a16:creationId xmlns:a16="http://schemas.microsoft.com/office/drawing/2014/main" id="{484C8CC5-67C3-082F-39F4-B4165DF8B26B}"/>
              </a:ext>
            </a:extLst>
          </p:cNvPr>
          <p:cNvSpPr>
            <a:spLocks noGrp="1"/>
          </p:cNvSpPr>
          <p:nvPr>
            <p:ph idx="1"/>
          </p:nvPr>
        </p:nvSpPr>
        <p:spPr>
          <a:xfrm>
            <a:off x="113588" y="786555"/>
            <a:ext cx="8229600" cy="4525963"/>
          </a:xfrm>
        </p:spPr>
        <p:txBody>
          <a:bodyPr/>
          <a:lstStyle/>
          <a:p>
            <a:pPr marL="285750" indent="-285750">
              <a:spcAft>
                <a:spcPts val="300"/>
              </a:spcAft>
              <a:buFont typeface="Wingdings" panose="05000000000000000000" pitchFamily="2" charset="2"/>
              <a:buChar char="Ø"/>
            </a:pPr>
            <a:r>
              <a:rPr kumimoji="1" lang="ja-JP" altLang="en-US"/>
              <a:t>都市間旅客交通を担う</a:t>
            </a:r>
            <a:r>
              <a:rPr lang="ja-JP" altLang="en-US"/>
              <a:t>モード</a:t>
            </a:r>
            <a:endParaRPr kumimoji="1" lang="ja-JP" altLang="en-US"/>
          </a:p>
        </p:txBody>
      </p:sp>
      <p:sp>
        <p:nvSpPr>
          <p:cNvPr id="6" name="スライド番号プレースホルダー 5">
            <a:extLst>
              <a:ext uri="{FF2B5EF4-FFF2-40B4-BE49-F238E27FC236}">
                <a16:creationId xmlns:a16="http://schemas.microsoft.com/office/drawing/2014/main" id="{FE9F65C7-26B7-3FBB-F28F-EB6103BA5B36}"/>
              </a:ext>
            </a:extLst>
          </p:cNvPr>
          <p:cNvSpPr>
            <a:spLocks noGrp="1"/>
          </p:cNvSpPr>
          <p:nvPr>
            <p:ph type="sldNum" sz="quarter" idx="12"/>
          </p:nvPr>
        </p:nvSpPr>
        <p:spPr>
          <a:xfrm>
            <a:off x="4891200" y="640511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7" name="テキスト ボックス 6">
            <a:extLst>
              <a:ext uri="{FF2B5EF4-FFF2-40B4-BE49-F238E27FC236}">
                <a16:creationId xmlns:a16="http://schemas.microsoft.com/office/drawing/2014/main" id="{986E3251-9833-F7ED-0560-E1B3638DB949}"/>
              </a:ext>
            </a:extLst>
          </p:cNvPr>
          <p:cNvSpPr txBox="1"/>
          <p:nvPr/>
        </p:nvSpPr>
        <p:spPr>
          <a:xfrm>
            <a:off x="288000" y="1704766"/>
            <a:ext cx="2772000" cy="1404000"/>
          </a:xfrm>
          <a:prstGeom prst="rect">
            <a:avLst/>
          </a:prstGeom>
          <a:solidFill>
            <a:schemeClr val="accent4">
              <a:lumMod val="20000"/>
              <a:lumOff val="80000"/>
            </a:schemeClr>
          </a:solidFill>
        </p:spPr>
        <p:txBody>
          <a:bodyPr wrap="square" lIns="144000" tIns="144000" rIns="144000" bIns="144000" rtlCol="0" anchor="ctr" anchorCtr="0">
            <a:spAutoFit/>
          </a:bodyPr>
          <a:lstStyle/>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高速</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かつ都市間</a:t>
            </a: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直行</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で</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長距離</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を輸送</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1</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人当たりの運行費用が</a:t>
            </a: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非常に大きい</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9" name="テキスト ボックス 18">
            <a:extLst>
              <a:ext uri="{FF2B5EF4-FFF2-40B4-BE49-F238E27FC236}">
                <a16:creationId xmlns:a16="http://schemas.microsoft.com/office/drawing/2014/main" id="{AB5946F5-A888-8075-20CF-4DA2D8781B36}"/>
              </a:ext>
            </a:extLst>
          </p:cNvPr>
          <p:cNvSpPr txBox="1"/>
          <p:nvPr/>
        </p:nvSpPr>
        <p:spPr>
          <a:xfrm>
            <a:off x="3186000" y="1704766"/>
            <a:ext cx="2772000" cy="1404000"/>
          </a:xfrm>
          <a:prstGeom prst="rect">
            <a:avLst/>
          </a:prstGeom>
          <a:solidFill>
            <a:srgbClr val="FFF2D9"/>
          </a:solidFill>
        </p:spPr>
        <p:txBody>
          <a:bodyPr wrap="square" lIns="144000" tIns="144000" rIns="144000" bIns="144000" rtlCol="0" anchor="ctr" anchorCtr="0">
            <a:spAutoFit/>
          </a:bodyPr>
          <a:lstStyle/>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在来型鉄道に比べ，</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非常に高速</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固定費用は在来型鉄道と同様かそれ以上に</a:t>
            </a: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莫大</a:t>
            </a:r>
            <a:endPar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0" name="テキスト ボックス 19">
            <a:extLst>
              <a:ext uri="{FF2B5EF4-FFF2-40B4-BE49-F238E27FC236}">
                <a16:creationId xmlns:a16="http://schemas.microsoft.com/office/drawing/2014/main" id="{13CE2CB7-EAD7-5265-C8FB-434D0AB16BF9}"/>
              </a:ext>
            </a:extLst>
          </p:cNvPr>
          <p:cNvSpPr txBox="1"/>
          <p:nvPr/>
        </p:nvSpPr>
        <p:spPr>
          <a:xfrm>
            <a:off x="6084000" y="1704766"/>
            <a:ext cx="2772000" cy="1404000"/>
          </a:xfrm>
          <a:prstGeom prst="rect">
            <a:avLst/>
          </a:prstGeom>
          <a:solidFill>
            <a:schemeClr val="bg2"/>
          </a:solidFill>
        </p:spPr>
        <p:txBody>
          <a:bodyPr wrap="square" lIns="144000" tIns="144000" rIns="144000" bIns="144000" anchor="ctr" anchorCtr="0">
            <a:spAutoFit/>
          </a:bodyPr>
          <a:lstStyle/>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近距離</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の都市間を輸送</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a:p>
            <a:pPr marL="200025" marR="0" lvl="0" indent="-200025" algn="l" defTabSz="4572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ja-JP" altLang="en-US" sz="1800" b="1" i="0" u="none" strike="noStrike" kern="1200" cap="none" spc="0" normalizeH="0" baseline="0" noProof="0">
                <a:ln>
                  <a:noFill/>
                </a:ln>
                <a:solidFill>
                  <a:srgbClr val="000000"/>
                </a:solidFill>
                <a:effectLst/>
                <a:uLnTx/>
                <a:uFillTx/>
                <a:latin typeface="游ゴシック"/>
                <a:ea typeface="游ゴシック"/>
                <a:cs typeface="+mn-cs"/>
              </a:rPr>
              <a:t>莫大な固定費用</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を要し，導入できる区間が限定</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される</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4" name="テキスト ボックス 23">
            <a:extLst>
              <a:ext uri="{FF2B5EF4-FFF2-40B4-BE49-F238E27FC236}">
                <a16:creationId xmlns:a16="http://schemas.microsoft.com/office/drawing/2014/main" id="{5977B669-6557-2593-577E-F4A8A6D01A67}"/>
              </a:ext>
            </a:extLst>
          </p:cNvPr>
          <p:cNvSpPr txBox="1"/>
          <p:nvPr/>
        </p:nvSpPr>
        <p:spPr>
          <a:xfrm>
            <a:off x="3713319" y="4403036"/>
            <a:ext cx="1773590" cy="424137"/>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所要時間</a:t>
            </a:r>
          </a:p>
        </p:txBody>
      </p:sp>
      <p:sp>
        <p:nvSpPr>
          <p:cNvPr id="27" name="テキスト ボックス 26">
            <a:extLst>
              <a:ext uri="{FF2B5EF4-FFF2-40B4-BE49-F238E27FC236}">
                <a16:creationId xmlns:a16="http://schemas.microsoft.com/office/drawing/2014/main" id="{0D0D6637-1C34-C55A-0463-011DA8C97C16}"/>
              </a:ext>
            </a:extLst>
          </p:cNvPr>
          <p:cNvSpPr txBox="1"/>
          <p:nvPr/>
        </p:nvSpPr>
        <p:spPr>
          <a:xfrm>
            <a:off x="3619455" y="4970642"/>
            <a:ext cx="1978775" cy="424137"/>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運賃負担額</a:t>
            </a:r>
          </a:p>
        </p:txBody>
      </p:sp>
      <p:sp>
        <p:nvSpPr>
          <p:cNvPr id="28" name="テキスト ボックス 27">
            <a:extLst>
              <a:ext uri="{FF2B5EF4-FFF2-40B4-BE49-F238E27FC236}">
                <a16:creationId xmlns:a16="http://schemas.microsoft.com/office/drawing/2014/main" id="{7D3EFD4E-3CC9-83E0-2000-06C1846DFB9A}"/>
              </a:ext>
            </a:extLst>
          </p:cNvPr>
          <p:cNvSpPr txBox="1"/>
          <p:nvPr/>
        </p:nvSpPr>
        <p:spPr>
          <a:xfrm>
            <a:off x="746714" y="4736639"/>
            <a:ext cx="1868168" cy="424137"/>
          </a:xfrm>
          <a:prstGeom prst="rect">
            <a:avLst/>
          </a:prstGeom>
          <a:solidFill>
            <a:srgbClr val="FFEBFF"/>
          </a:solidFill>
          <a:ln w="25400">
            <a:solidFill>
              <a:srgbClr val="FF79FF"/>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リンク</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所要時間</a:t>
            </a:r>
          </a:p>
        </p:txBody>
      </p:sp>
      <p:sp>
        <p:nvSpPr>
          <p:cNvPr id="29" name="テキスト ボックス 28">
            <a:extLst>
              <a:ext uri="{FF2B5EF4-FFF2-40B4-BE49-F238E27FC236}">
                <a16:creationId xmlns:a16="http://schemas.microsoft.com/office/drawing/2014/main" id="{544418C9-11C8-E719-882B-D37D0CABBD77}"/>
              </a:ext>
            </a:extLst>
          </p:cNvPr>
          <p:cNvSpPr txBox="1"/>
          <p:nvPr/>
        </p:nvSpPr>
        <p:spPr>
          <a:xfrm>
            <a:off x="746714" y="5311967"/>
            <a:ext cx="1868168" cy="424137"/>
          </a:xfrm>
          <a:prstGeom prst="rect">
            <a:avLst/>
          </a:prstGeom>
          <a:solidFill>
            <a:srgbClr val="FFEBFF"/>
          </a:solidFill>
          <a:ln w="25400">
            <a:solidFill>
              <a:srgbClr val="FF79FF"/>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リンク</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運営費用</a:t>
            </a:r>
          </a:p>
        </p:txBody>
      </p:sp>
      <p:sp>
        <p:nvSpPr>
          <p:cNvPr id="44" name="正方形/長方形 43">
            <a:extLst>
              <a:ext uri="{FF2B5EF4-FFF2-40B4-BE49-F238E27FC236}">
                <a16:creationId xmlns:a16="http://schemas.microsoft.com/office/drawing/2014/main" id="{F968C654-54D5-F029-7831-0B88E8CC9792}"/>
              </a:ext>
            </a:extLst>
          </p:cNvPr>
          <p:cNvSpPr/>
          <p:nvPr/>
        </p:nvSpPr>
        <p:spPr>
          <a:xfrm>
            <a:off x="3324824" y="3941681"/>
            <a:ext cx="2556000" cy="170418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47" name="テキスト ボックス 46">
            <a:extLst>
              <a:ext uri="{FF2B5EF4-FFF2-40B4-BE49-F238E27FC236}">
                <a16:creationId xmlns:a16="http://schemas.microsoft.com/office/drawing/2014/main" id="{FB3F2A59-D139-6D95-8FE1-3BA6906858FA}"/>
              </a:ext>
            </a:extLst>
          </p:cNvPr>
          <p:cNvSpPr txBox="1">
            <a:spLocks/>
          </p:cNvSpPr>
          <p:nvPr/>
        </p:nvSpPr>
        <p:spPr>
          <a:xfrm>
            <a:off x="3502115" y="3690059"/>
            <a:ext cx="2196000" cy="459018"/>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一般化費用</a:t>
            </a:r>
          </a:p>
        </p:txBody>
      </p:sp>
      <p:sp>
        <p:nvSpPr>
          <p:cNvPr id="50" name="テキスト ボックス 49">
            <a:extLst>
              <a:ext uri="{FF2B5EF4-FFF2-40B4-BE49-F238E27FC236}">
                <a16:creationId xmlns:a16="http://schemas.microsoft.com/office/drawing/2014/main" id="{615A70EC-A0CC-5FB1-20DB-D5014A32B1D3}"/>
              </a:ext>
            </a:extLst>
          </p:cNvPr>
          <p:cNvSpPr txBox="1"/>
          <p:nvPr/>
        </p:nvSpPr>
        <p:spPr>
          <a:xfrm>
            <a:off x="6786030" y="3721568"/>
            <a:ext cx="1722295" cy="396000"/>
          </a:xfrm>
          <a:prstGeom prst="rect">
            <a:avLst/>
          </a:prstGeom>
          <a:solidFill>
            <a:srgbClr val="DAFEFB"/>
          </a:solidFill>
          <a:ln w="25400">
            <a:solidFill>
              <a:srgbClr val="029486"/>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需要量</a:t>
            </a:r>
          </a:p>
        </p:txBody>
      </p:sp>
      <p:grpSp>
        <p:nvGrpSpPr>
          <p:cNvPr id="13" name="グループ化 12">
            <a:extLst>
              <a:ext uri="{FF2B5EF4-FFF2-40B4-BE49-F238E27FC236}">
                <a16:creationId xmlns:a16="http://schemas.microsoft.com/office/drawing/2014/main" id="{557C6209-7B1F-6856-FF16-90FA6D776AC7}"/>
              </a:ext>
            </a:extLst>
          </p:cNvPr>
          <p:cNvGrpSpPr/>
          <p:nvPr/>
        </p:nvGrpSpPr>
        <p:grpSpPr>
          <a:xfrm>
            <a:off x="6549177" y="5241128"/>
            <a:ext cx="2196000" cy="837721"/>
            <a:chOff x="6375650" y="4869696"/>
            <a:chExt cx="2196000" cy="837721"/>
          </a:xfrm>
        </p:grpSpPr>
        <p:sp>
          <p:nvSpPr>
            <p:cNvPr id="57" name="テキスト ボックス 56">
              <a:extLst>
                <a:ext uri="{FF2B5EF4-FFF2-40B4-BE49-F238E27FC236}">
                  <a16:creationId xmlns:a16="http://schemas.microsoft.com/office/drawing/2014/main" id="{CDF2E202-8DC1-FE38-3B96-61B75365402B}"/>
                </a:ext>
              </a:extLst>
            </p:cNvPr>
            <p:cNvSpPr txBox="1"/>
            <p:nvPr/>
          </p:nvSpPr>
          <p:spPr>
            <a:xfrm>
              <a:off x="6375650" y="4869696"/>
              <a:ext cx="2196000" cy="837721"/>
            </a:xfrm>
            <a:prstGeom prst="rect">
              <a:avLst/>
            </a:prstGeom>
            <a:solidFill>
              <a:srgbClr val="FAEDE2"/>
            </a:solidFill>
            <a:ln w="25400">
              <a:solidFill>
                <a:srgbClr val="C16921"/>
              </a:solidFill>
            </a:ln>
          </p:spPr>
          <p:txBody>
            <a:bodyPr wrap="square" lIns="144000" tIns="46800" rIns="144000" bIns="72000" rtlCol="0" anchor="t"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游ゴシック"/>
                  <a:ea typeface="游ゴシック"/>
                  <a:cs typeface="+mn-cs"/>
                </a:rPr>
                <a:t>総消費者余剰</a:t>
              </a:r>
              <a:br>
                <a:rPr kumimoji="1" lang="en-US" altLang="ja-JP" sz="2000" b="1" i="0" u="none" strike="noStrike" kern="1200" cap="none" spc="0" normalizeH="0" baseline="0" noProof="0">
                  <a:ln>
                    <a:noFill/>
                  </a:ln>
                  <a:solidFill>
                    <a:srgbClr val="000000"/>
                  </a:solidFill>
                  <a:effectLst/>
                  <a:uLnTx/>
                  <a:uFillTx/>
                  <a:latin typeface="游ゴシック"/>
                  <a:ea typeface="游ゴシック"/>
                  <a:cs typeface="+mn-cs"/>
                </a:rPr>
              </a:br>
              <a:endParaRPr kumimoji="1" lang="ja-JP" altLang="en-US" sz="20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58" name="テキスト ボックス 57">
              <a:extLst>
                <a:ext uri="{FF2B5EF4-FFF2-40B4-BE49-F238E27FC236}">
                  <a16:creationId xmlns:a16="http://schemas.microsoft.com/office/drawing/2014/main" id="{5458A698-26F1-05D5-121F-C6DEBB1CB417}"/>
                </a:ext>
              </a:extLst>
            </p:cNvPr>
            <p:cNvSpPr txBox="1"/>
            <p:nvPr/>
          </p:nvSpPr>
          <p:spPr>
            <a:xfrm flipH="1">
              <a:off x="6375650" y="5236127"/>
              <a:ext cx="2196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NW</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全体で利便性がどの程度提供できているか</a:t>
              </a:r>
            </a:p>
          </p:txBody>
        </p:sp>
      </p:grpSp>
      <p:grpSp>
        <p:nvGrpSpPr>
          <p:cNvPr id="8" name="グループ化 7">
            <a:extLst>
              <a:ext uri="{FF2B5EF4-FFF2-40B4-BE49-F238E27FC236}">
                <a16:creationId xmlns:a16="http://schemas.microsoft.com/office/drawing/2014/main" id="{346273DB-697F-D940-4334-7FDEE7D85A8D}"/>
              </a:ext>
            </a:extLst>
          </p:cNvPr>
          <p:cNvGrpSpPr/>
          <p:nvPr/>
        </p:nvGrpSpPr>
        <p:grpSpPr>
          <a:xfrm>
            <a:off x="489733" y="3719930"/>
            <a:ext cx="2137472" cy="846000"/>
            <a:chOff x="500328" y="3927944"/>
            <a:chExt cx="2137472" cy="846000"/>
          </a:xfrm>
        </p:grpSpPr>
        <p:sp>
          <p:nvSpPr>
            <p:cNvPr id="12" name="テキスト ボックス 11">
              <a:extLst>
                <a:ext uri="{FF2B5EF4-FFF2-40B4-BE49-F238E27FC236}">
                  <a16:creationId xmlns:a16="http://schemas.microsoft.com/office/drawing/2014/main" id="{41633F7E-7DC3-68B0-FA1A-21B673767683}"/>
                </a:ext>
              </a:extLst>
            </p:cNvPr>
            <p:cNvSpPr txBox="1"/>
            <p:nvPr/>
          </p:nvSpPr>
          <p:spPr>
            <a:xfrm>
              <a:off x="500328" y="3927944"/>
              <a:ext cx="2137472" cy="846000"/>
            </a:xfrm>
            <a:prstGeom prst="rect">
              <a:avLst/>
            </a:prstGeom>
            <a:solidFill>
              <a:schemeClr val="bg1">
                <a:lumMod val="95000"/>
              </a:schemeClr>
            </a:solidFill>
            <a:ln w="25400">
              <a:solidFill>
                <a:schemeClr val="tx1"/>
              </a:solidFill>
            </a:ln>
          </p:spPr>
          <p:txBody>
            <a:bodyPr wrap="none" lIns="144000" tIns="36000" rIns="144000" bIns="108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ネットワーク構造</a:t>
              </a:r>
              <a:b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br>
              <a:endPar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60" name="テキスト ボックス 59">
              <a:extLst>
                <a:ext uri="{FF2B5EF4-FFF2-40B4-BE49-F238E27FC236}">
                  <a16:creationId xmlns:a16="http://schemas.microsoft.com/office/drawing/2014/main" id="{21C818E2-7DBB-89ED-5DE8-8D7A5C83897C}"/>
                </a:ext>
              </a:extLst>
            </p:cNvPr>
            <p:cNvSpPr txBox="1"/>
            <p:nvPr/>
          </p:nvSpPr>
          <p:spPr>
            <a:xfrm>
              <a:off x="711800" y="4292704"/>
              <a:ext cx="1692000" cy="461665"/>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各リンクで</a:t>
              </a:r>
              <a:b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b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どのモードを設定するか</a:t>
              </a:r>
              <a:endParaRPr kumimoji="0" lang="ja-JP" altLang="en-US" sz="1200" b="1" i="0" u="none" strike="noStrike" kern="1200" cap="none" spc="0" normalizeH="0" baseline="0" noProof="0">
                <a:ln>
                  <a:noFill/>
                </a:ln>
                <a:solidFill>
                  <a:srgbClr val="000000"/>
                </a:solidFill>
                <a:effectLst/>
                <a:uLnTx/>
                <a:uFillTx/>
                <a:latin typeface="游ゴシック"/>
                <a:ea typeface="游ゴシック"/>
                <a:cs typeface="+mn-cs"/>
              </a:endParaRPr>
            </a:p>
          </p:txBody>
        </p:sp>
      </p:grpSp>
      <p:cxnSp>
        <p:nvCxnSpPr>
          <p:cNvPr id="62" name="直線矢印コネクタ 61">
            <a:extLst>
              <a:ext uri="{FF2B5EF4-FFF2-40B4-BE49-F238E27FC236}">
                <a16:creationId xmlns:a16="http://schemas.microsoft.com/office/drawing/2014/main" id="{46A55125-C109-1DBB-2E2F-DB87A006311C}"/>
              </a:ext>
            </a:extLst>
          </p:cNvPr>
          <p:cNvCxnSpPr>
            <a:cxnSpLocks/>
          </p:cNvCxnSpPr>
          <p:nvPr/>
        </p:nvCxnSpPr>
        <p:spPr>
          <a:xfrm>
            <a:off x="1449311" y="3108766"/>
            <a:ext cx="0" cy="611164"/>
          </a:xfrm>
          <a:prstGeom prst="straightConnector1">
            <a:avLst/>
          </a:prstGeom>
          <a:ln w="19050">
            <a:tailEnd type="stealth" w="lg" len="lg"/>
          </a:ln>
        </p:spPr>
        <p:style>
          <a:lnRef idx="1">
            <a:schemeClr val="dk1"/>
          </a:lnRef>
          <a:fillRef idx="0">
            <a:schemeClr val="dk1"/>
          </a:fillRef>
          <a:effectRef idx="0">
            <a:schemeClr val="dk1"/>
          </a:effectRef>
          <a:fontRef idx="minor">
            <a:schemeClr val="tx1"/>
          </a:fontRef>
        </p:style>
      </p:cxnSp>
      <p:sp>
        <p:nvSpPr>
          <p:cNvPr id="63" name="正方形/長方形 62">
            <a:extLst>
              <a:ext uri="{FF2B5EF4-FFF2-40B4-BE49-F238E27FC236}">
                <a16:creationId xmlns:a16="http://schemas.microsoft.com/office/drawing/2014/main" id="{F95B4183-7009-9022-FA4A-CED86ABC99AA}"/>
              </a:ext>
            </a:extLst>
          </p:cNvPr>
          <p:cNvSpPr/>
          <p:nvPr/>
        </p:nvSpPr>
        <p:spPr>
          <a:xfrm>
            <a:off x="157202" y="1518267"/>
            <a:ext cx="8829597" cy="1728779"/>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11" name="テキスト ボックス 10">
            <a:extLst>
              <a:ext uri="{FF2B5EF4-FFF2-40B4-BE49-F238E27FC236}">
                <a16:creationId xmlns:a16="http://schemas.microsoft.com/office/drawing/2014/main" id="{D42592A4-280B-59AC-748E-5C007038BF66}"/>
              </a:ext>
            </a:extLst>
          </p:cNvPr>
          <p:cNvSpPr txBox="1"/>
          <p:nvPr/>
        </p:nvSpPr>
        <p:spPr>
          <a:xfrm>
            <a:off x="6596813" y="1335434"/>
            <a:ext cx="1746375" cy="369332"/>
          </a:xfrm>
          <a:prstGeom prst="rect">
            <a:avLst/>
          </a:prstGeom>
          <a:solidFill>
            <a:schemeClr val="bg1"/>
          </a:solidFill>
          <a:ln>
            <a:noFill/>
          </a:ln>
        </p:spPr>
        <p:txBody>
          <a:bodyPr wrap="square" lIns="0" r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70C0"/>
                </a:solidFill>
                <a:effectLst/>
                <a:uLnTx/>
                <a:uFillTx/>
                <a:latin typeface="游ゴシック"/>
                <a:ea typeface="游ゴシック"/>
                <a:cs typeface="+mn-cs"/>
              </a:rPr>
              <a:t>新幹線</a:t>
            </a:r>
            <a:r>
              <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rPr>
              <a:t>や</a:t>
            </a:r>
            <a:r>
              <a:rPr kumimoji="1" lang="ja-JP" altLang="en-US" sz="1800" b="1" i="0" u="none" strike="noStrike" kern="1200" cap="none" spc="0" normalizeH="0" baseline="0" noProof="0">
                <a:ln>
                  <a:noFill/>
                </a:ln>
                <a:solidFill>
                  <a:srgbClr val="008000"/>
                </a:solidFill>
                <a:effectLst/>
                <a:uLnTx/>
                <a:uFillTx/>
                <a:latin typeface="游ゴシック"/>
                <a:ea typeface="游ゴシック"/>
                <a:cs typeface="+mn-cs"/>
              </a:rPr>
              <a:t>在来線</a:t>
            </a:r>
          </a:p>
        </p:txBody>
      </p:sp>
      <p:sp>
        <p:nvSpPr>
          <p:cNvPr id="21" name="テキスト ボックス 20">
            <a:extLst>
              <a:ext uri="{FF2B5EF4-FFF2-40B4-BE49-F238E27FC236}">
                <a16:creationId xmlns:a16="http://schemas.microsoft.com/office/drawing/2014/main" id="{CF2E755F-AB7B-5D8D-2154-CDC1C3AA26C4}"/>
              </a:ext>
            </a:extLst>
          </p:cNvPr>
          <p:cNvSpPr txBox="1"/>
          <p:nvPr/>
        </p:nvSpPr>
        <p:spPr>
          <a:xfrm>
            <a:off x="3744000" y="1335434"/>
            <a:ext cx="1656000" cy="369332"/>
          </a:xfrm>
          <a:prstGeom prst="rect">
            <a:avLst/>
          </a:prstGeom>
          <a:solidFill>
            <a:schemeClr val="bg1"/>
          </a:solidFill>
          <a:ln>
            <a:noFill/>
          </a:ln>
        </p:spPr>
        <p:txBody>
          <a:bodyPr wrap="square" lIns="0" rIns="0"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6600"/>
                </a:solidFill>
                <a:effectLst/>
                <a:uLnTx/>
                <a:uFillTx/>
                <a:latin typeface="游ゴシック"/>
                <a:ea typeface="游ゴシック"/>
                <a:cs typeface="+mn-cs"/>
              </a:rPr>
              <a:t>超電導リニア</a:t>
            </a:r>
          </a:p>
        </p:txBody>
      </p:sp>
      <p:sp>
        <p:nvSpPr>
          <p:cNvPr id="10" name="テキスト ボックス 9">
            <a:extLst>
              <a:ext uri="{FF2B5EF4-FFF2-40B4-BE49-F238E27FC236}">
                <a16:creationId xmlns:a16="http://schemas.microsoft.com/office/drawing/2014/main" id="{EF47B940-1B1B-E5C9-FB7E-5879F9111B6B}"/>
              </a:ext>
            </a:extLst>
          </p:cNvPr>
          <p:cNvSpPr txBox="1"/>
          <p:nvPr/>
        </p:nvSpPr>
        <p:spPr>
          <a:xfrm>
            <a:off x="1332000" y="1335434"/>
            <a:ext cx="684000" cy="369332"/>
          </a:xfrm>
          <a:prstGeom prst="rect">
            <a:avLst/>
          </a:prstGeom>
          <a:solidFill>
            <a:schemeClr val="bg1"/>
          </a:solidFill>
          <a:ln>
            <a:noFill/>
          </a:ln>
        </p:spPr>
        <p:txBody>
          <a:bodyPr wrap="square" lIns="0" rIns="0" rtlCol="0" anchor="ctr" anchorCtr="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游ゴシック"/>
                <a:ea typeface="游ゴシック"/>
                <a:cs typeface="+mn-cs"/>
              </a:rPr>
              <a:t>航空</a:t>
            </a:r>
          </a:p>
        </p:txBody>
      </p:sp>
      <p:sp>
        <p:nvSpPr>
          <p:cNvPr id="64" name="テキスト ボックス 63">
            <a:extLst>
              <a:ext uri="{FF2B5EF4-FFF2-40B4-BE49-F238E27FC236}">
                <a16:creationId xmlns:a16="http://schemas.microsoft.com/office/drawing/2014/main" id="{D6F0DB72-35B2-9A4A-E4A7-0B642D20001C}"/>
              </a:ext>
            </a:extLst>
          </p:cNvPr>
          <p:cNvSpPr txBox="1"/>
          <p:nvPr/>
        </p:nvSpPr>
        <p:spPr>
          <a:xfrm>
            <a:off x="1449311" y="3296659"/>
            <a:ext cx="18261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リンクごとに設定</a:t>
            </a:r>
          </a:p>
        </p:txBody>
      </p:sp>
      <p:cxnSp>
        <p:nvCxnSpPr>
          <p:cNvPr id="71" name="直線矢印コネクタ 70">
            <a:extLst>
              <a:ext uri="{FF2B5EF4-FFF2-40B4-BE49-F238E27FC236}">
                <a16:creationId xmlns:a16="http://schemas.microsoft.com/office/drawing/2014/main" id="{786A0BCA-9654-DC3B-0029-32C1D2681097}"/>
              </a:ext>
            </a:extLst>
          </p:cNvPr>
          <p:cNvCxnSpPr/>
          <p:nvPr/>
        </p:nvCxnSpPr>
        <p:spPr>
          <a:xfrm>
            <a:off x="2722301" y="4800103"/>
            <a:ext cx="504000" cy="0"/>
          </a:xfrm>
          <a:prstGeom prst="straightConnector1">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17BA6602-0E95-D29B-8215-67642F8C748A}"/>
              </a:ext>
            </a:extLst>
          </p:cNvPr>
          <p:cNvCxnSpPr/>
          <p:nvPr/>
        </p:nvCxnSpPr>
        <p:spPr>
          <a:xfrm>
            <a:off x="6035713" y="3941681"/>
            <a:ext cx="504000" cy="0"/>
          </a:xfrm>
          <a:prstGeom prst="straightConnector1">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74EF2BD3-BBF1-66B0-7D3C-17EDFDC43AD7}"/>
              </a:ext>
            </a:extLst>
          </p:cNvPr>
          <p:cNvCxnSpPr>
            <a:cxnSpLocks/>
          </p:cNvCxnSpPr>
          <p:nvPr/>
        </p:nvCxnSpPr>
        <p:spPr>
          <a:xfrm>
            <a:off x="7647176" y="4137446"/>
            <a:ext cx="0" cy="288000"/>
          </a:xfrm>
          <a:prstGeom prst="straightConnector1">
            <a:avLst/>
          </a:prstGeom>
          <a:ln w="31750">
            <a:tailEnd type="triangle" w="med" len="med"/>
          </a:ln>
        </p:spPr>
        <p:style>
          <a:lnRef idx="1">
            <a:schemeClr val="dk1"/>
          </a:lnRef>
          <a:fillRef idx="0">
            <a:schemeClr val="dk1"/>
          </a:fillRef>
          <a:effectRef idx="0">
            <a:schemeClr val="dk1"/>
          </a:effectRef>
          <a:fontRef idx="minor">
            <a:schemeClr val="tx1"/>
          </a:fontRef>
        </p:style>
      </p:cxnSp>
      <p:sp>
        <p:nvSpPr>
          <p:cNvPr id="74" name="テキスト ボックス 73">
            <a:extLst>
              <a:ext uri="{FF2B5EF4-FFF2-40B4-BE49-F238E27FC236}">
                <a16:creationId xmlns:a16="http://schemas.microsoft.com/office/drawing/2014/main" id="{8095A188-8424-8FB7-7B7A-93EDE73A6E3F}"/>
              </a:ext>
            </a:extLst>
          </p:cNvPr>
          <p:cNvSpPr txBox="1"/>
          <p:nvPr/>
        </p:nvSpPr>
        <p:spPr>
          <a:xfrm>
            <a:off x="7693561" y="4931520"/>
            <a:ext cx="954107" cy="285360"/>
          </a:xfrm>
          <a:prstGeom prst="rect">
            <a:avLst/>
          </a:prstGeom>
          <a:noFill/>
        </p:spPr>
        <p:txBody>
          <a:bodyPr wrap="none" t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全域で集計</a:t>
            </a:r>
          </a:p>
        </p:txBody>
      </p:sp>
      <p:cxnSp>
        <p:nvCxnSpPr>
          <p:cNvPr id="81" name="コネクタ: カギ線 80">
            <a:extLst>
              <a:ext uri="{FF2B5EF4-FFF2-40B4-BE49-F238E27FC236}">
                <a16:creationId xmlns:a16="http://schemas.microsoft.com/office/drawing/2014/main" id="{5E642DF6-D7A7-45F0-FFB6-1C28C56ECEFE}"/>
              </a:ext>
            </a:extLst>
          </p:cNvPr>
          <p:cNvCxnSpPr>
            <a:cxnSpLocks/>
          </p:cNvCxnSpPr>
          <p:nvPr/>
        </p:nvCxnSpPr>
        <p:spPr>
          <a:xfrm rot="10800000">
            <a:off x="462096" y="4216276"/>
            <a:ext cx="6048000" cy="1622117"/>
          </a:xfrm>
          <a:prstGeom prst="bentConnector3">
            <a:avLst>
              <a:gd name="adj1" fmla="val 103449"/>
            </a:avLst>
          </a:prstGeom>
          <a:ln w="31750">
            <a:solidFill>
              <a:srgbClr val="7030A0"/>
            </a:solidFill>
            <a:tailEnd type="triangle" w="med" len="med"/>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C091DC3B-6196-C950-78F6-EFFEF5035BD9}"/>
              </a:ext>
            </a:extLst>
          </p:cNvPr>
          <p:cNvSpPr txBox="1"/>
          <p:nvPr/>
        </p:nvSpPr>
        <p:spPr>
          <a:xfrm>
            <a:off x="6555197" y="4438422"/>
            <a:ext cx="2183959" cy="459018"/>
          </a:xfrm>
          <a:prstGeom prst="rect">
            <a:avLst/>
          </a:prstGeom>
          <a:solidFill>
            <a:srgbClr val="FAEDE2"/>
          </a:solidFill>
          <a:ln w="25400">
            <a:solidFill>
              <a:srgbClr val="C16921"/>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消費者余剰</a:t>
            </a:r>
          </a:p>
        </p:txBody>
      </p:sp>
      <p:cxnSp>
        <p:nvCxnSpPr>
          <p:cNvPr id="92" name="コネクタ: カギ線 91">
            <a:extLst>
              <a:ext uri="{FF2B5EF4-FFF2-40B4-BE49-F238E27FC236}">
                <a16:creationId xmlns:a16="http://schemas.microsoft.com/office/drawing/2014/main" id="{6C24F55A-90EF-A5E9-3465-26C3457BF6CA}"/>
              </a:ext>
            </a:extLst>
          </p:cNvPr>
          <p:cNvCxnSpPr>
            <a:cxnSpLocks/>
          </p:cNvCxnSpPr>
          <p:nvPr/>
        </p:nvCxnSpPr>
        <p:spPr>
          <a:xfrm rot="16200000" flipH="1">
            <a:off x="6014872" y="4153298"/>
            <a:ext cx="720000" cy="288000"/>
          </a:xfrm>
          <a:prstGeom prst="bentConnector2">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18896B2C-A4F0-F597-FB5B-5102D17F38AE}"/>
              </a:ext>
            </a:extLst>
          </p:cNvPr>
          <p:cNvCxnSpPr>
            <a:cxnSpLocks/>
          </p:cNvCxnSpPr>
          <p:nvPr/>
        </p:nvCxnSpPr>
        <p:spPr>
          <a:xfrm>
            <a:off x="7647176" y="4936713"/>
            <a:ext cx="0" cy="288000"/>
          </a:xfrm>
          <a:prstGeom prst="straightConnector1">
            <a:avLst/>
          </a:prstGeom>
          <a:ln w="31750">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24872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CBCD1-D2D9-C5BE-6D65-A5399FE5A4C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EF9667F-EE06-3542-005A-109B7F9D9B72}"/>
              </a:ext>
            </a:extLst>
          </p:cNvPr>
          <p:cNvSpPr>
            <a:spLocks noGrp="1"/>
          </p:cNvSpPr>
          <p:nvPr>
            <p:ph type="title"/>
          </p:nvPr>
        </p:nvSpPr>
        <p:spPr>
          <a:xfrm>
            <a:off x="495238" y="39137"/>
            <a:ext cx="8229600" cy="1143000"/>
          </a:xfrm>
        </p:spPr>
        <p:txBody>
          <a:bodyPr/>
          <a:lstStyle/>
          <a:p>
            <a:r>
              <a:rPr kumimoji="1" lang="ja-JP" altLang="en-US"/>
              <a:t>ネットワーク最適化モデル</a:t>
            </a:r>
          </a:p>
        </p:txBody>
      </p:sp>
      <p:sp>
        <p:nvSpPr>
          <p:cNvPr id="26" name="コンテンツ プレースホルダー 2">
            <a:extLst>
              <a:ext uri="{FF2B5EF4-FFF2-40B4-BE49-F238E27FC236}">
                <a16:creationId xmlns:a16="http://schemas.microsoft.com/office/drawing/2014/main" id="{BAAB000A-7F0B-E980-AB9F-B85B7F13D570}"/>
              </a:ext>
            </a:extLst>
          </p:cNvPr>
          <p:cNvSpPr>
            <a:spLocks noGrp="1"/>
          </p:cNvSpPr>
          <p:nvPr>
            <p:ph idx="1"/>
          </p:nvPr>
        </p:nvSpPr>
        <p:spPr>
          <a:xfrm>
            <a:off x="279217" y="989554"/>
            <a:ext cx="8229600" cy="4525963"/>
          </a:xfrm>
        </p:spPr>
        <p:txBody>
          <a:bodyPr/>
          <a:lstStyle/>
          <a:p>
            <a:pPr marL="285750" indent="-285750">
              <a:spcAft>
                <a:spcPts val="300"/>
              </a:spcAft>
              <a:buFont typeface="Wingdings" panose="05000000000000000000" pitchFamily="2" charset="2"/>
              <a:buChar char="Ø"/>
            </a:pPr>
            <a:r>
              <a:rPr lang="ja-JP" altLang="en-US" sz="1600"/>
              <a:t>基本とする</a:t>
            </a:r>
            <a:r>
              <a:rPr kumimoji="1" lang="ja-JP" altLang="en-US" sz="1600"/>
              <a:t>ネットワーク最適化モデル</a:t>
            </a:r>
            <a:r>
              <a:rPr lang="ja-JP" altLang="en-US" sz="1600"/>
              <a:t>：</a:t>
            </a:r>
            <a:r>
              <a:rPr kumimoji="1" lang="ja-JP" altLang="en-US" sz="1600"/>
              <a:t>細・奥村</a:t>
            </a:r>
            <a:r>
              <a:rPr kumimoji="1" lang="en-US" altLang="ja-JP" sz="1600" dirty="0"/>
              <a:t>(2019)</a:t>
            </a:r>
            <a:r>
              <a:rPr kumimoji="1" lang="ja-JP" altLang="en-US" sz="1600"/>
              <a:t>および吉田・奥村</a:t>
            </a:r>
            <a:r>
              <a:rPr kumimoji="1" lang="en-US" altLang="ja-JP" sz="1600" dirty="0"/>
              <a:t>(2021)</a:t>
            </a:r>
            <a:endParaRPr kumimoji="1" lang="ja-JP" altLang="en-US" sz="1600"/>
          </a:p>
        </p:txBody>
      </p:sp>
      <p:sp>
        <p:nvSpPr>
          <p:cNvPr id="6" name="スライド番号プレースホルダー 5">
            <a:extLst>
              <a:ext uri="{FF2B5EF4-FFF2-40B4-BE49-F238E27FC236}">
                <a16:creationId xmlns:a16="http://schemas.microsoft.com/office/drawing/2014/main" id="{2935AAA5-784F-B421-EA2D-4D8EB82F32A0}"/>
              </a:ext>
            </a:extLst>
          </p:cNvPr>
          <p:cNvSpPr>
            <a:spLocks noGrp="1"/>
          </p:cNvSpPr>
          <p:nvPr>
            <p:ph type="sldNum" sz="quarter" idx="12"/>
          </p:nvPr>
        </p:nvSpPr>
        <p:spPr>
          <a:xfrm>
            <a:off x="4801537" y="637065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pic>
        <p:nvPicPr>
          <p:cNvPr id="31" name="図 30">
            <a:extLst>
              <a:ext uri="{FF2B5EF4-FFF2-40B4-BE49-F238E27FC236}">
                <a16:creationId xmlns:a16="http://schemas.microsoft.com/office/drawing/2014/main" id="{AB5206BF-9025-A9A0-64B6-EBAECBBF77EE}"/>
              </a:ext>
            </a:extLst>
          </p:cNvPr>
          <p:cNvPicPr>
            <a:picLocks noChangeAspect="1"/>
          </p:cNvPicPr>
          <p:nvPr/>
        </p:nvPicPr>
        <p:blipFill>
          <a:blip r:embed="rId3"/>
          <a:stretch>
            <a:fillRect/>
          </a:stretch>
        </p:blipFill>
        <p:spPr>
          <a:xfrm>
            <a:off x="5483877" y="4171810"/>
            <a:ext cx="3310797" cy="1835025"/>
          </a:xfrm>
          <a:prstGeom prst="rect">
            <a:avLst/>
          </a:prstGeom>
          <a:ln w="6350">
            <a:noFill/>
          </a:ln>
        </p:spPr>
      </p:pic>
      <p:sp>
        <p:nvSpPr>
          <p:cNvPr id="18" name="テキスト ボックス 17">
            <a:extLst>
              <a:ext uri="{FF2B5EF4-FFF2-40B4-BE49-F238E27FC236}">
                <a16:creationId xmlns:a16="http://schemas.microsoft.com/office/drawing/2014/main" id="{0E04609D-7183-FE0B-F965-1768CBB52F32}"/>
              </a:ext>
            </a:extLst>
          </p:cNvPr>
          <p:cNvSpPr txBox="1"/>
          <p:nvPr/>
        </p:nvSpPr>
        <p:spPr>
          <a:xfrm>
            <a:off x="5762818" y="1294880"/>
            <a:ext cx="95410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E20071"/>
                </a:solidFill>
                <a:effectLst/>
                <a:uLnTx/>
                <a:uFillTx/>
                <a:latin typeface="游ゴシック"/>
                <a:ea typeface="游ゴシック"/>
                <a:cs typeface="+mn-cs"/>
              </a:rPr>
              <a:t>線形の</a:t>
            </a:r>
            <a:br>
              <a:rPr kumimoji="1" lang="en-US" altLang="ja-JP" sz="1200" b="1" i="0" u="none" strike="noStrike" kern="1200" cap="none" spc="0" normalizeH="0" baseline="0" noProof="0" dirty="0">
                <a:ln>
                  <a:noFill/>
                </a:ln>
                <a:solidFill>
                  <a:srgbClr val="E20071"/>
                </a:solidFill>
                <a:effectLst/>
                <a:uLnTx/>
                <a:uFillTx/>
                <a:latin typeface="游ゴシック"/>
                <a:ea typeface="游ゴシック"/>
                <a:cs typeface="+mn-cs"/>
              </a:rPr>
            </a:br>
            <a:r>
              <a:rPr kumimoji="1" lang="ja-JP" altLang="en-US" sz="1200" b="1" i="0" u="none" strike="noStrike" kern="1200" cap="none" spc="0" normalizeH="0" baseline="0" noProof="0">
                <a:ln>
                  <a:noFill/>
                </a:ln>
                <a:solidFill>
                  <a:srgbClr val="E20071"/>
                </a:solidFill>
                <a:effectLst/>
                <a:uLnTx/>
                <a:uFillTx/>
                <a:latin typeface="游ゴシック"/>
                <a:ea typeface="游ゴシック"/>
                <a:cs typeface="+mn-cs"/>
              </a:rPr>
              <a:t>逆需要関数</a:t>
            </a:r>
          </a:p>
        </p:txBody>
      </p:sp>
      <p:sp>
        <p:nvSpPr>
          <p:cNvPr id="30" name="テキスト ボックス 29">
            <a:extLst>
              <a:ext uri="{FF2B5EF4-FFF2-40B4-BE49-F238E27FC236}">
                <a16:creationId xmlns:a16="http://schemas.microsoft.com/office/drawing/2014/main" id="{B1E36743-83C7-D8F1-218D-795BC4023285}"/>
              </a:ext>
            </a:extLst>
          </p:cNvPr>
          <p:cNvSpPr txBox="1"/>
          <p:nvPr/>
        </p:nvSpPr>
        <p:spPr>
          <a:xfrm>
            <a:off x="7734684" y="3504943"/>
            <a:ext cx="9028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FF972F"/>
                </a:solidFill>
                <a:effectLst/>
                <a:uLnTx/>
                <a:uFillTx/>
                <a:latin typeface="游ゴシック"/>
                <a:ea typeface="游ゴシック"/>
                <a:cs typeface="+mn-cs"/>
              </a:rPr>
              <a:t>目的関数</a:t>
            </a:r>
          </a:p>
        </p:txBody>
      </p:sp>
      <p:sp>
        <p:nvSpPr>
          <p:cNvPr id="36" name="テキスト ボックス 35">
            <a:extLst>
              <a:ext uri="{FF2B5EF4-FFF2-40B4-BE49-F238E27FC236}">
                <a16:creationId xmlns:a16="http://schemas.microsoft.com/office/drawing/2014/main" id="{495D61F9-B04F-B477-C569-86F98E09087C}"/>
              </a:ext>
            </a:extLst>
          </p:cNvPr>
          <p:cNvSpPr txBox="1"/>
          <p:nvPr/>
        </p:nvSpPr>
        <p:spPr>
          <a:xfrm>
            <a:off x="1779901" y="1289089"/>
            <a:ext cx="9028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rPr>
              <a:t>政策変数</a:t>
            </a:r>
          </a:p>
        </p:txBody>
      </p:sp>
      <p:sp>
        <p:nvSpPr>
          <p:cNvPr id="37" name="テキスト ボックス 36">
            <a:extLst>
              <a:ext uri="{FF2B5EF4-FFF2-40B4-BE49-F238E27FC236}">
                <a16:creationId xmlns:a16="http://schemas.microsoft.com/office/drawing/2014/main" id="{BB0BA0DF-A0DE-679D-9478-CE1FEF301161}"/>
              </a:ext>
            </a:extLst>
          </p:cNvPr>
          <p:cNvSpPr txBox="1"/>
          <p:nvPr/>
        </p:nvSpPr>
        <p:spPr>
          <a:xfrm>
            <a:off x="2560041" y="2012252"/>
            <a:ext cx="800219"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15D"/>
                </a:solidFill>
                <a:effectLst/>
                <a:uLnTx/>
                <a:uFillTx/>
                <a:latin typeface="游ゴシック"/>
                <a:ea typeface="游ゴシック"/>
                <a:cs typeface="+mn-cs"/>
              </a:rPr>
              <a:t>負担の</a:t>
            </a:r>
            <a:br>
              <a:rPr kumimoji="1" lang="en-US" altLang="ja-JP" sz="1200" b="1" i="0" u="none" strike="noStrike" kern="1200" cap="none" spc="0" normalizeH="0" baseline="0" noProof="0">
                <a:ln>
                  <a:noFill/>
                </a:ln>
                <a:solidFill>
                  <a:srgbClr val="00215D"/>
                </a:solidFill>
                <a:effectLst/>
                <a:uLnTx/>
                <a:uFillTx/>
                <a:latin typeface="游ゴシック"/>
                <a:ea typeface="游ゴシック"/>
                <a:cs typeface="+mn-cs"/>
              </a:rPr>
            </a:br>
            <a:r>
              <a:rPr kumimoji="1" lang="ja-JP" altLang="en-US" sz="1200" b="1" i="0" u="none" strike="noStrike" kern="1200" cap="none" spc="0" normalizeH="0" baseline="0" noProof="0">
                <a:ln>
                  <a:noFill/>
                </a:ln>
                <a:solidFill>
                  <a:srgbClr val="00215D"/>
                </a:solidFill>
                <a:effectLst/>
                <a:uLnTx/>
                <a:uFillTx/>
                <a:latin typeface="游ゴシック"/>
                <a:ea typeface="游ゴシック"/>
                <a:cs typeface="+mn-cs"/>
              </a:rPr>
              <a:t>つり合い</a:t>
            </a:r>
            <a:br>
              <a:rPr kumimoji="1" lang="en-US" altLang="ja-JP" sz="1200" b="1" i="0" u="none" strike="noStrike" kern="1200" cap="none" spc="0" normalizeH="0" baseline="0" noProof="0">
                <a:ln>
                  <a:noFill/>
                </a:ln>
                <a:solidFill>
                  <a:srgbClr val="00215D"/>
                </a:solidFill>
                <a:effectLst/>
                <a:uLnTx/>
                <a:uFillTx/>
                <a:latin typeface="游ゴシック"/>
                <a:ea typeface="游ゴシック"/>
                <a:cs typeface="+mn-cs"/>
              </a:rPr>
            </a:br>
            <a:r>
              <a:rPr kumimoji="1" lang="ja-JP" altLang="en-US" sz="1200" b="1" i="0" u="none" strike="noStrike" kern="1200" cap="none" spc="0" normalizeH="0" baseline="0" noProof="0">
                <a:ln>
                  <a:noFill/>
                </a:ln>
                <a:solidFill>
                  <a:srgbClr val="00215D"/>
                </a:solidFill>
                <a:effectLst/>
                <a:uLnTx/>
                <a:uFillTx/>
                <a:latin typeface="游ゴシック"/>
                <a:ea typeface="游ゴシック"/>
                <a:cs typeface="+mn-cs"/>
              </a:rPr>
              <a:t>条件</a:t>
            </a:r>
          </a:p>
        </p:txBody>
      </p:sp>
      <mc:AlternateContent xmlns:mc="http://schemas.openxmlformats.org/markup-compatibility/2006" xmlns:a14="http://schemas.microsoft.com/office/drawing/2010/main">
        <mc:Choice Requires="a14">
          <p:graphicFrame>
            <p:nvGraphicFramePr>
              <p:cNvPr id="39" name="表 38">
                <a:extLst>
                  <a:ext uri="{FF2B5EF4-FFF2-40B4-BE49-F238E27FC236}">
                    <a16:creationId xmlns:a16="http://schemas.microsoft.com/office/drawing/2014/main" id="{4BDAD079-96E8-59C2-06F1-00A7008A07EC}"/>
                  </a:ext>
                </a:extLst>
              </p:cNvPr>
              <p:cNvGraphicFramePr>
                <a:graphicFrameLocks noGrp="1"/>
              </p:cNvGraphicFramePr>
              <p:nvPr>
                <p:extLst>
                  <p:ext uri="{D42A27DB-BD31-4B8C-83A1-F6EECF244321}">
                    <p14:modId xmlns:p14="http://schemas.microsoft.com/office/powerpoint/2010/main" val="3376530252"/>
                  </p:ext>
                </p:extLst>
              </p:nvPr>
            </p:nvGraphicFramePr>
            <p:xfrm>
              <a:off x="500791" y="4050910"/>
              <a:ext cx="4410221" cy="1892047"/>
            </p:xfrm>
            <a:graphic>
              <a:graphicData uri="http://schemas.openxmlformats.org/drawingml/2006/table">
                <a:tbl>
                  <a:tblPr firstRow="1" firstCol="1" bandRow="1"/>
                  <a:tblGrid>
                    <a:gridCol w="3960000">
                      <a:extLst>
                        <a:ext uri="{9D8B030D-6E8A-4147-A177-3AD203B41FA5}">
                          <a16:colId xmlns:a16="http://schemas.microsoft.com/office/drawing/2014/main" val="3505803848"/>
                        </a:ext>
                      </a:extLst>
                    </a:gridCol>
                    <a:gridCol w="450221">
                      <a:extLst>
                        <a:ext uri="{9D8B030D-6E8A-4147-A177-3AD203B41FA5}">
                          <a16:colId xmlns:a16="http://schemas.microsoft.com/office/drawing/2014/main" val="268581644"/>
                        </a:ext>
                      </a:extLst>
                    </a:gridCol>
                  </a:tblGrid>
                  <a:tr h="0">
                    <a:tc>
                      <a:txBody>
                        <a:bodyPr/>
                        <a:lstStyle/>
                        <a:p>
                          <a:pPr algn="just">
                            <a:lnSpc>
                              <a:spcPct val="120000"/>
                            </a:lnSpc>
                          </a:pPr>
                          <a14:m>
                            <m:oMathPara xmlns:m="http://schemas.openxmlformats.org/officeDocument/2006/math">
                              <m:oMathParaPr>
                                <m:jc m:val="centerGroup"/>
                              </m:oMathParaPr>
                              <m:oMath xmlns:m="http://schemas.openxmlformats.org/officeDocument/2006/math">
                                <m:nary>
                                  <m:naryPr>
                                    <m:chr m:val="∑"/>
                                    <m:supHide m:val="on"/>
                                    <m:ctrlPr>
                                      <a:rPr lang="ja-JP" sz="12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𝐾</m:t>
                                    </m:r>
                                  </m:sub>
                                  <m:sup/>
                                  <m:e>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𝑉</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up>
                                    </m:sSubSup>
                                  </m:e>
                                </m:nary>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𝑑</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𝑍</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𝑒</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𝐹</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 </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oMath>
                            </m:oMathPara>
                          </a14:m>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no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(11)</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651923858"/>
                      </a:ext>
                    </a:extLst>
                  </a:tr>
                  <a:tr h="0">
                    <a:tc>
                      <a:txBody>
                        <a:bodyPr/>
                        <a:lstStyle/>
                        <a:p>
                          <a:pPr algn="just">
                            <a:lnSpc>
                              <a:spcPct val="120000"/>
                            </a:lnSpc>
                          </a:pPr>
                          <a14:m>
                            <m:oMathPara xmlns:m="http://schemas.openxmlformats.org/officeDocument/2006/math">
                              <m:oMathParaPr>
                                <m:jc m:val="centerGroup"/>
                              </m:oMathParaPr>
                              <m:oMath xmlns:m="http://schemas.openxmlformats.org/officeDocument/2006/math">
                                <m:sSubSup>
                                  <m:sSubSupPr>
                                    <m:ctrlPr>
                                      <a:rPr lang="ja-JP" sz="12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𝑉</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𝛾</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𝑋</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 </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𝐾</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oMath>
                            </m:oMathPara>
                          </a14:m>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no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(12)</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287984477"/>
                      </a:ext>
                    </a:extLst>
                  </a:tr>
                  <a:tr h="0">
                    <a:tc>
                      <a:txBody>
                        <a:bodyPr/>
                        <a:lstStyle/>
                        <a:p>
                          <a:pPr algn="just">
                            <a:lnSpc>
                              <a:spcPct val="120000"/>
                            </a:lnSpc>
                          </a:pPr>
                          <a14:m>
                            <m:oMathPara xmlns:m="http://schemas.openxmlformats.org/officeDocument/2006/math">
                              <m:oMathParaPr>
                                <m:jc m:val="centerGroup"/>
                              </m:oMathParaPr>
                              <m:oMath xmlns:m="http://schemas.openxmlformats.org/officeDocument/2006/math">
                                <m:nary>
                                  <m:naryPr>
                                    <m:chr m:val="∑"/>
                                    <m:limLoc m:val="undOvr"/>
                                    <m:supHide m:val="on"/>
                                    <m:ctrlPr>
                                      <a:rPr lang="ja-JP" sz="12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𝑙</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sSub>
                                      <m:sSub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𝐶</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𝑘𝑙</m:t>
                                        </m:r>
                                      </m:sub>
                                    </m:s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
                                      <m:sSub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𝑄</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𝑘𝑙</m:t>
                                        </m:r>
                                      </m:sub>
                                    </m:sSub>
                                  </m:e>
                                </m:nary>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nary>
                                  <m:naryPr>
                                    <m:chr m:val="∑"/>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sub>
                                  <m:sup/>
                                  <m:e>
                                    <m:nary>
                                      <m:naryPr>
                                        <m:chr m:val="∑"/>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nary>
                                          <m:naryPr>
                                            <m:chr m:val="∑"/>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𝑉</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up>
                                            </m:sSubSup>
                                          </m:e>
                                        </m:nary>
                                      </m:e>
                                    </m:nary>
                                  </m:e>
                                </m:nary>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𝑣</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𝑗</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sub>
                                          <m:sup/>
                                          <m:e>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𝑡</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𝑋</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𝑖𝑗</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up>
                                            </m:sSubSup>
                                          </m:e>
                                        </m:nary>
                                      </m:e>
                                    </m:nary>
                                  </m:e>
                                </m:nary>
                              </m:oMath>
                              <m:oMath xmlns:m="http://schemas.openxmlformats.org/officeDocument/2006/math">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 </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𝑣</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𝑛</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𝑁</m:t>
                                    </m:r>
                                  </m:sub>
                                  <m:sup/>
                                  <m:e>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sub>
                                      <m:sup/>
                                      <m:e>
                                        <m:nary>
                                          <m:naryPr>
                                            <m:chr m:val="∑"/>
                                            <m:limLoc m:val="undOvr"/>
                                            <m:supHide m:val="on"/>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sSup>
                                              <m:s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e>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up>
                                            </m:s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𝑀</m:t>
                                            </m:r>
                                          </m:sub>
                                          <m:sup/>
                                          <m:e>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𝜏</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𝑛</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sSup>
                                                  <m:s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e>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up>
                                                </m:sSup>
                                              </m:sup>
                                            </m:sSub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𝑌</m:t>
                                                </m:r>
                                              </m:e>
                                              <m:sub>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𝑛</m:t>
                                                </m:r>
                                              </m:sub>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𝑘𝑚</m:t>
                                                </m:r>
                                                <m:sSup>
                                                  <m:sSupPr>
                                                    <m:ctrlPr>
                                                      <a:rPr lang="ja-JP" sz="12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𝑚</m:t>
                                                    </m:r>
                                                  </m:e>
                                                  <m:sup>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sup>
                                                </m:sSup>
                                              </m:sup>
                                            </m:sSubSup>
                                          </m:e>
                                        </m:nary>
                                      </m:e>
                                    </m:nary>
                                  </m:e>
                                </m:nary>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          ∀ </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𝑘</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m:t>
                                </m:r>
                                <m:r>
                                  <a:rPr lang="en-US" sz="1200" i="1"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𝐾</m:t>
                                </m:r>
                              </m:oMath>
                            </m:oMathPara>
                          </a14:m>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a:noFill/>
                        </a:lnL>
                        <a:lnR>
                          <a:noFill/>
                        </a:lnR>
                        <a:lnT>
                          <a:noFill/>
                        </a:lnT>
                        <a:lnB>
                          <a:noFill/>
                        </a:lnB>
                        <a:no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(13)</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373885719"/>
                      </a:ext>
                    </a:extLst>
                  </a:tr>
                </a:tbl>
              </a:graphicData>
            </a:graphic>
          </p:graphicFrame>
        </mc:Choice>
        <mc:Fallback xmlns="">
          <p:graphicFrame>
            <p:nvGraphicFramePr>
              <p:cNvPr id="39" name="表 38">
                <a:extLst>
                  <a:ext uri="{FF2B5EF4-FFF2-40B4-BE49-F238E27FC236}">
                    <a16:creationId xmlns:a16="http://schemas.microsoft.com/office/drawing/2014/main" id="{4BDAD079-96E8-59C2-06F1-00A7008A07EC}"/>
                  </a:ext>
                </a:extLst>
              </p:cNvPr>
              <p:cNvGraphicFramePr>
                <a:graphicFrameLocks noGrp="1"/>
              </p:cNvGraphicFramePr>
              <p:nvPr>
                <p:extLst>
                  <p:ext uri="{D42A27DB-BD31-4B8C-83A1-F6EECF244321}">
                    <p14:modId xmlns:p14="http://schemas.microsoft.com/office/powerpoint/2010/main" val="3376530252"/>
                  </p:ext>
                </p:extLst>
              </p:nvPr>
            </p:nvGraphicFramePr>
            <p:xfrm>
              <a:off x="500791" y="4050910"/>
              <a:ext cx="4410221" cy="1892047"/>
            </p:xfrm>
            <a:graphic>
              <a:graphicData uri="http://schemas.openxmlformats.org/drawingml/2006/table">
                <a:tbl>
                  <a:tblPr firstRow="1" firstCol="1" bandRow="1"/>
                  <a:tblGrid>
                    <a:gridCol w="3960000">
                      <a:extLst>
                        <a:ext uri="{9D8B030D-6E8A-4147-A177-3AD203B41FA5}">
                          <a16:colId xmlns:a16="http://schemas.microsoft.com/office/drawing/2014/main" val="3505803848"/>
                        </a:ext>
                      </a:extLst>
                    </a:gridCol>
                    <a:gridCol w="450221">
                      <a:extLst>
                        <a:ext uri="{9D8B030D-6E8A-4147-A177-3AD203B41FA5}">
                          <a16:colId xmlns:a16="http://schemas.microsoft.com/office/drawing/2014/main" val="268581644"/>
                        </a:ext>
                      </a:extLst>
                    </a:gridCol>
                  </a:tblGrid>
                  <a:tr h="532575">
                    <a:tc>
                      <a:txBody>
                        <a:bodyPr/>
                        <a:lstStyle/>
                        <a:p>
                          <a:endParaRPr lang="ja-JP"/>
                        </a:p>
                      </a:txBody>
                      <a:tcPr marL="68580" marR="68580" marT="0" marB="0">
                        <a:lnL>
                          <a:noFill/>
                        </a:lnL>
                        <a:lnR>
                          <a:noFill/>
                        </a:lnR>
                        <a:lnT>
                          <a:noFill/>
                        </a:lnT>
                        <a:lnB>
                          <a:noFill/>
                        </a:lnB>
                        <a:blipFill>
                          <a:blip r:embed="rId4"/>
                          <a:stretch>
                            <a:fillRect t="-107143" r="-11538" b="-433333"/>
                          </a:stretch>
                        </a:blip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(11)</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651923858"/>
                      </a:ext>
                    </a:extLst>
                  </a:tr>
                  <a:tr h="262065">
                    <a:tc>
                      <a:txBody>
                        <a:bodyPr/>
                        <a:lstStyle/>
                        <a:p>
                          <a:endParaRPr lang="ja-JP"/>
                        </a:p>
                      </a:txBody>
                      <a:tcPr marL="68580" marR="68580" marT="0" marB="0">
                        <a:lnL>
                          <a:noFill/>
                        </a:lnL>
                        <a:lnR>
                          <a:noFill/>
                        </a:lnR>
                        <a:lnT>
                          <a:noFill/>
                        </a:lnT>
                        <a:lnB>
                          <a:noFill/>
                        </a:lnB>
                        <a:blipFill>
                          <a:blip r:embed="rId4"/>
                          <a:stretch>
                            <a:fillRect t="-414286" r="-11538" b="-766667"/>
                          </a:stretch>
                        </a:blip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(12)</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287984477"/>
                      </a:ext>
                    </a:extLst>
                  </a:tr>
                  <a:tr h="1097407">
                    <a:tc>
                      <a:txBody>
                        <a:bodyPr/>
                        <a:lstStyle/>
                        <a:p>
                          <a:endParaRPr lang="ja-JP"/>
                        </a:p>
                      </a:txBody>
                      <a:tcPr marL="68580" marR="68580" marT="0" marB="0">
                        <a:lnL>
                          <a:noFill/>
                        </a:lnL>
                        <a:lnR>
                          <a:noFill/>
                        </a:lnR>
                        <a:lnT>
                          <a:noFill/>
                        </a:lnT>
                        <a:lnB>
                          <a:noFill/>
                        </a:lnB>
                        <a:blipFill>
                          <a:blip r:embed="rId4"/>
                          <a:stretch>
                            <a:fillRect t="-124138" r="-11538" b="-85057"/>
                          </a:stretch>
                        </a:blipFill>
                      </a:tcPr>
                    </a:tc>
                    <a:tc>
                      <a:txBody>
                        <a:bodyPr/>
                        <a:lstStyle/>
                        <a:p>
                          <a:pPr algn="ctr">
                            <a:lnSpc>
                              <a:spcPct val="120000"/>
                            </a:lnSpc>
                          </a:pPr>
                          <a:r>
                            <a:rPr lang="en-US" sz="1200" kern="10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a:t>(13)</a:t>
                          </a:r>
                          <a:endParaRPr lang="ja-JP" sz="12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373885719"/>
                      </a:ext>
                    </a:extLst>
                  </a:tr>
                </a:tbl>
              </a:graphicData>
            </a:graphic>
          </p:graphicFrame>
        </mc:Fallback>
      </mc:AlternateContent>
      <p:sp>
        <p:nvSpPr>
          <p:cNvPr id="3" name="テキスト ボックス 2">
            <a:extLst>
              <a:ext uri="{FF2B5EF4-FFF2-40B4-BE49-F238E27FC236}">
                <a16:creationId xmlns:a16="http://schemas.microsoft.com/office/drawing/2014/main" id="{8DFC6724-2DE5-D5C6-D898-B67F1D4CC0D1}"/>
              </a:ext>
            </a:extLst>
          </p:cNvPr>
          <p:cNvSpPr txBox="1"/>
          <p:nvPr/>
        </p:nvSpPr>
        <p:spPr>
          <a:xfrm>
            <a:off x="3682496" y="2269467"/>
            <a:ext cx="1773590" cy="424137"/>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所要時間</a:t>
            </a:r>
          </a:p>
        </p:txBody>
      </p:sp>
      <p:sp>
        <p:nvSpPr>
          <p:cNvPr id="7" name="テキスト ボックス 6">
            <a:extLst>
              <a:ext uri="{FF2B5EF4-FFF2-40B4-BE49-F238E27FC236}">
                <a16:creationId xmlns:a16="http://schemas.microsoft.com/office/drawing/2014/main" id="{FA4D9B46-A5AE-12F2-5720-88047AD24626}"/>
              </a:ext>
            </a:extLst>
          </p:cNvPr>
          <p:cNvSpPr txBox="1"/>
          <p:nvPr/>
        </p:nvSpPr>
        <p:spPr>
          <a:xfrm>
            <a:off x="3588632" y="2837073"/>
            <a:ext cx="1978775" cy="424137"/>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運賃負担額</a:t>
            </a:r>
          </a:p>
        </p:txBody>
      </p:sp>
      <p:sp>
        <p:nvSpPr>
          <p:cNvPr id="8" name="テキスト ボックス 7">
            <a:extLst>
              <a:ext uri="{FF2B5EF4-FFF2-40B4-BE49-F238E27FC236}">
                <a16:creationId xmlns:a16="http://schemas.microsoft.com/office/drawing/2014/main" id="{768B74DA-F98D-27A6-A5D4-E76699E553DC}"/>
              </a:ext>
            </a:extLst>
          </p:cNvPr>
          <p:cNvSpPr txBox="1"/>
          <p:nvPr/>
        </p:nvSpPr>
        <p:spPr>
          <a:xfrm>
            <a:off x="715891" y="2603070"/>
            <a:ext cx="1868168" cy="424137"/>
          </a:xfrm>
          <a:prstGeom prst="rect">
            <a:avLst/>
          </a:prstGeom>
          <a:solidFill>
            <a:srgbClr val="FFEBFF"/>
          </a:solidFill>
          <a:ln w="25400">
            <a:solidFill>
              <a:srgbClr val="FF79FF"/>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リンク</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所要時間</a:t>
            </a:r>
          </a:p>
        </p:txBody>
      </p:sp>
      <p:sp>
        <p:nvSpPr>
          <p:cNvPr id="9" name="テキスト ボックス 8">
            <a:extLst>
              <a:ext uri="{FF2B5EF4-FFF2-40B4-BE49-F238E27FC236}">
                <a16:creationId xmlns:a16="http://schemas.microsoft.com/office/drawing/2014/main" id="{340BD4CB-A734-5F19-162E-F868C12BAF76}"/>
              </a:ext>
            </a:extLst>
          </p:cNvPr>
          <p:cNvSpPr txBox="1"/>
          <p:nvPr/>
        </p:nvSpPr>
        <p:spPr>
          <a:xfrm>
            <a:off x="715891" y="3107559"/>
            <a:ext cx="1868168" cy="424137"/>
          </a:xfrm>
          <a:prstGeom prst="rect">
            <a:avLst/>
          </a:prstGeom>
          <a:solidFill>
            <a:srgbClr val="FFEBFF"/>
          </a:solidFill>
          <a:ln w="25400">
            <a:solidFill>
              <a:srgbClr val="FF79FF"/>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リンク</a:t>
            </a:r>
            <a:r>
              <a:rPr kumimoji="1" lang="ja-JP" altLang="en-US" sz="11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運営費用</a:t>
            </a:r>
          </a:p>
        </p:txBody>
      </p:sp>
      <p:sp>
        <p:nvSpPr>
          <p:cNvPr id="10" name="正方形/長方形 9">
            <a:extLst>
              <a:ext uri="{FF2B5EF4-FFF2-40B4-BE49-F238E27FC236}">
                <a16:creationId xmlns:a16="http://schemas.microsoft.com/office/drawing/2014/main" id="{EBDDCE0D-DC9A-E480-C7EC-5915E20881DE}"/>
              </a:ext>
            </a:extLst>
          </p:cNvPr>
          <p:cNvSpPr/>
          <p:nvPr/>
        </p:nvSpPr>
        <p:spPr>
          <a:xfrm>
            <a:off x="3294001" y="1808112"/>
            <a:ext cx="2556000" cy="1704185"/>
          </a:xfrm>
          <a:prstGeom prst="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11" name="テキスト ボックス 10">
            <a:extLst>
              <a:ext uri="{FF2B5EF4-FFF2-40B4-BE49-F238E27FC236}">
                <a16:creationId xmlns:a16="http://schemas.microsoft.com/office/drawing/2014/main" id="{3DB91A0C-F670-BA4D-9062-37BA0D507DC2}"/>
              </a:ext>
            </a:extLst>
          </p:cNvPr>
          <p:cNvSpPr txBox="1">
            <a:spLocks/>
          </p:cNvSpPr>
          <p:nvPr/>
        </p:nvSpPr>
        <p:spPr>
          <a:xfrm>
            <a:off x="3471292" y="1556490"/>
            <a:ext cx="2196000" cy="459018"/>
          </a:xfrm>
          <a:prstGeom prst="rect">
            <a:avLst/>
          </a:prstGeom>
          <a:solidFill>
            <a:srgbClr val="FFFFE1"/>
          </a:solidFill>
          <a:ln w="25400">
            <a:solidFill>
              <a:srgbClr val="FFFA00"/>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一般化費用</a:t>
            </a:r>
          </a:p>
        </p:txBody>
      </p:sp>
      <p:sp>
        <p:nvSpPr>
          <p:cNvPr id="13" name="テキスト ボックス 12">
            <a:extLst>
              <a:ext uri="{FF2B5EF4-FFF2-40B4-BE49-F238E27FC236}">
                <a16:creationId xmlns:a16="http://schemas.microsoft.com/office/drawing/2014/main" id="{DADF7991-EC32-7BE5-9121-25E442BD32FA}"/>
              </a:ext>
            </a:extLst>
          </p:cNvPr>
          <p:cNvSpPr txBox="1"/>
          <p:nvPr/>
        </p:nvSpPr>
        <p:spPr>
          <a:xfrm>
            <a:off x="6755207" y="1587999"/>
            <a:ext cx="1722295" cy="396000"/>
          </a:xfrm>
          <a:prstGeom prst="rect">
            <a:avLst/>
          </a:prstGeom>
          <a:solidFill>
            <a:srgbClr val="DAFEFB"/>
          </a:solidFill>
          <a:ln w="25400">
            <a:solidFill>
              <a:srgbClr val="029486"/>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需要量</a:t>
            </a:r>
          </a:p>
        </p:txBody>
      </p:sp>
      <p:grpSp>
        <p:nvGrpSpPr>
          <p:cNvPr id="14" name="グループ化 13">
            <a:extLst>
              <a:ext uri="{FF2B5EF4-FFF2-40B4-BE49-F238E27FC236}">
                <a16:creationId xmlns:a16="http://schemas.microsoft.com/office/drawing/2014/main" id="{EC5446F6-333C-E986-7252-BD9DC3DB199A}"/>
              </a:ext>
            </a:extLst>
          </p:cNvPr>
          <p:cNvGrpSpPr/>
          <p:nvPr/>
        </p:nvGrpSpPr>
        <p:grpSpPr>
          <a:xfrm>
            <a:off x="6518354" y="3107559"/>
            <a:ext cx="2196000" cy="837721"/>
            <a:chOff x="6375650" y="4869696"/>
            <a:chExt cx="2196000" cy="837721"/>
          </a:xfrm>
        </p:grpSpPr>
        <p:sp>
          <p:nvSpPr>
            <p:cNvPr id="15" name="テキスト ボックス 14">
              <a:extLst>
                <a:ext uri="{FF2B5EF4-FFF2-40B4-BE49-F238E27FC236}">
                  <a16:creationId xmlns:a16="http://schemas.microsoft.com/office/drawing/2014/main" id="{5509F805-2BA7-8D75-260E-AD478C376AB0}"/>
                </a:ext>
              </a:extLst>
            </p:cNvPr>
            <p:cNvSpPr txBox="1"/>
            <p:nvPr/>
          </p:nvSpPr>
          <p:spPr>
            <a:xfrm>
              <a:off x="6375650" y="4869696"/>
              <a:ext cx="2196000" cy="837721"/>
            </a:xfrm>
            <a:prstGeom prst="rect">
              <a:avLst/>
            </a:prstGeom>
            <a:solidFill>
              <a:srgbClr val="FAEDE2"/>
            </a:solidFill>
            <a:ln w="25400">
              <a:solidFill>
                <a:srgbClr val="C16921"/>
              </a:solidFill>
            </a:ln>
          </p:spPr>
          <p:txBody>
            <a:bodyPr wrap="square" lIns="144000" tIns="46800" rIns="144000" bIns="72000" rtlCol="0" anchor="t"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000000"/>
                  </a:solidFill>
                  <a:effectLst/>
                  <a:uLnTx/>
                  <a:uFillTx/>
                  <a:latin typeface="游ゴシック"/>
                  <a:ea typeface="游ゴシック"/>
                  <a:cs typeface="+mn-cs"/>
                </a:rPr>
                <a:t>総消費者余剰</a:t>
              </a:r>
              <a:br>
                <a:rPr kumimoji="1" lang="en-US" altLang="ja-JP" sz="2000" b="1" i="0" u="none" strike="noStrike" kern="1200" cap="none" spc="0" normalizeH="0" baseline="0" noProof="0">
                  <a:ln>
                    <a:noFill/>
                  </a:ln>
                  <a:solidFill>
                    <a:srgbClr val="000000"/>
                  </a:solidFill>
                  <a:effectLst/>
                  <a:uLnTx/>
                  <a:uFillTx/>
                  <a:latin typeface="游ゴシック"/>
                  <a:ea typeface="游ゴシック"/>
                  <a:cs typeface="+mn-cs"/>
                </a:rPr>
              </a:br>
              <a:endParaRPr kumimoji="1" lang="ja-JP" altLang="en-US" sz="20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016B8A47-D0DC-6EBE-EB34-19D5AD7D5ACC}"/>
                </a:ext>
              </a:extLst>
            </p:cNvPr>
            <p:cNvSpPr txBox="1"/>
            <p:nvPr/>
          </p:nvSpPr>
          <p:spPr>
            <a:xfrm flipH="1">
              <a:off x="6375650" y="5236127"/>
              <a:ext cx="2196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NW</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全体で利便性がどの程度提供できているか</a:t>
              </a:r>
            </a:p>
          </p:txBody>
        </p:sp>
      </p:grpSp>
      <p:grpSp>
        <p:nvGrpSpPr>
          <p:cNvPr id="19" name="グループ化 18">
            <a:extLst>
              <a:ext uri="{FF2B5EF4-FFF2-40B4-BE49-F238E27FC236}">
                <a16:creationId xmlns:a16="http://schemas.microsoft.com/office/drawing/2014/main" id="{A8088ACD-F07C-9610-B4D1-32DB7503CD4E}"/>
              </a:ext>
            </a:extLst>
          </p:cNvPr>
          <p:cNvGrpSpPr/>
          <p:nvPr/>
        </p:nvGrpSpPr>
        <p:grpSpPr>
          <a:xfrm>
            <a:off x="458910" y="1586361"/>
            <a:ext cx="2137472" cy="846000"/>
            <a:chOff x="500328" y="3927944"/>
            <a:chExt cx="2137472" cy="846000"/>
          </a:xfrm>
        </p:grpSpPr>
        <p:sp>
          <p:nvSpPr>
            <p:cNvPr id="20" name="テキスト ボックス 19">
              <a:extLst>
                <a:ext uri="{FF2B5EF4-FFF2-40B4-BE49-F238E27FC236}">
                  <a16:creationId xmlns:a16="http://schemas.microsoft.com/office/drawing/2014/main" id="{9B232A25-F08D-12B6-AD73-7B2FEE1DE93B}"/>
                </a:ext>
              </a:extLst>
            </p:cNvPr>
            <p:cNvSpPr txBox="1"/>
            <p:nvPr/>
          </p:nvSpPr>
          <p:spPr>
            <a:xfrm>
              <a:off x="500328" y="3927944"/>
              <a:ext cx="2137472" cy="846000"/>
            </a:xfrm>
            <a:prstGeom prst="rect">
              <a:avLst/>
            </a:prstGeom>
            <a:solidFill>
              <a:schemeClr val="bg1">
                <a:lumMod val="95000"/>
              </a:schemeClr>
            </a:solidFill>
            <a:ln w="25400">
              <a:solidFill>
                <a:schemeClr val="tx1"/>
              </a:solidFill>
            </a:ln>
          </p:spPr>
          <p:txBody>
            <a:bodyPr wrap="none" lIns="144000" tIns="36000" rIns="144000" bIns="108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ネットワーク構造</a:t>
              </a:r>
              <a:b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br>
              <a:endPar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1" name="テキスト ボックス 20">
              <a:extLst>
                <a:ext uri="{FF2B5EF4-FFF2-40B4-BE49-F238E27FC236}">
                  <a16:creationId xmlns:a16="http://schemas.microsoft.com/office/drawing/2014/main" id="{07242E33-C01A-8309-F36D-E485AF3F0BD0}"/>
                </a:ext>
              </a:extLst>
            </p:cNvPr>
            <p:cNvSpPr txBox="1"/>
            <p:nvPr/>
          </p:nvSpPr>
          <p:spPr>
            <a:xfrm>
              <a:off x="711800" y="4292704"/>
              <a:ext cx="1692000" cy="461665"/>
            </a:xfrm>
            <a:prstGeom prst="rect">
              <a:avLst/>
            </a:prstGeom>
            <a:noFill/>
          </p:spPr>
          <p:txBody>
            <a:bodyPr wrap="square" lIns="0" r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各リンクで</a:t>
              </a:r>
              <a:b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b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どのモードを設定するか</a:t>
              </a:r>
              <a:endParaRPr kumimoji="0" lang="ja-JP" altLang="en-US" sz="1200" b="1" i="0" u="none" strike="noStrike" kern="1200" cap="none" spc="0" normalizeH="0" baseline="0" noProof="0">
                <a:ln>
                  <a:noFill/>
                </a:ln>
                <a:solidFill>
                  <a:srgbClr val="000000"/>
                </a:solidFill>
                <a:effectLst/>
                <a:uLnTx/>
                <a:uFillTx/>
                <a:latin typeface="游ゴシック"/>
                <a:ea typeface="游ゴシック"/>
                <a:cs typeface="+mn-cs"/>
              </a:endParaRPr>
            </a:p>
          </p:txBody>
        </p:sp>
      </p:grpSp>
      <p:cxnSp>
        <p:nvCxnSpPr>
          <p:cNvPr id="22" name="直線矢印コネクタ 21">
            <a:extLst>
              <a:ext uri="{FF2B5EF4-FFF2-40B4-BE49-F238E27FC236}">
                <a16:creationId xmlns:a16="http://schemas.microsoft.com/office/drawing/2014/main" id="{B79CBED1-E4F7-C245-A4BB-A4B9399BABCB}"/>
              </a:ext>
            </a:extLst>
          </p:cNvPr>
          <p:cNvCxnSpPr/>
          <p:nvPr/>
        </p:nvCxnSpPr>
        <p:spPr>
          <a:xfrm>
            <a:off x="2691478" y="2666534"/>
            <a:ext cx="504000" cy="0"/>
          </a:xfrm>
          <a:prstGeom prst="straightConnector1">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C8A8BAA1-3F00-FCA1-B0A6-294B9F2B4C88}"/>
              </a:ext>
            </a:extLst>
          </p:cNvPr>
          <p:cNvCxnSpPr/>
          <p:nvPr/>
        </p:nvCxnSpPr>
        <p:spPr>
          <a:xfrm>
            <a:off x="6004890" y="1808112"/>
            <a:ext cx="504000" cy="0"/>
          </a:xfrm>
          <a:prstGeom prst="straightConnector1">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8613873-AF32-00F4-4E2A-A2732B1886C3}"/>
              </a:ext>
            </a:extLst>
          </p:cNvPr>
          <p:cNvCxnSpPr>
            <a:cxnSpLocks/>
          </p:cNvCxnSpPr>
          <p:nvPr/>
        </p:nvCxnSpPr>
        <p:spPr>
          <a:xfrm>
            <a:off x="7616353" y="2003877"/>
            <a:ext cx="0" cy="288000"/>
          </a:xfrm>
          <a:prstGeom prst="straightConnector1">
            <a:avLst/>
          </a:prstGeom>
          <a:ln w="31750">
            <a:tailEnd type="triangle" w="med" len="med"/>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1C7DBA91-902A-4AFC-3B92-C52221C3F84E}"/>
              </a:ext>
            </a:extLst>
          </p:cNvPr>
          <p:cNvSpPr txBox="1"/>
          <p:nvPr/>
        </p:nvSpPr>
        <p:spPr>
          <a:xfrm>
            <a:off x="7662738" y="2797951"/>
            <a:ext cx="954107" cy="285360"/>
          </a:xfrm>
          <a:prstGeom prst="rect">
            <a:avLst/>
          </a:prstGeom>
          <a:noFill/>
        </p:spPr>
        <p:txBody>
          <a:bodyPr wrap="none" t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全域で集計</a:t>
            </a:r>
          </a:p>
        </p:txBody>
      </p:sp>
      <p:sp>
        <p:nvSpPr>
          <p:cNvPr id="34" name="テキスト ボックス 33">
            <a:extLst>
              <a:ext uri="{FF2B5EF4-FFF2-40B4-BE49-F238E27FC236}">
                <a16:creationId xmlns:a16="http://schemas.microsoft.com/office/drawing/2014/main" id="{1E5D92D0-F52A-6D06-EF87-7945EE4498F5}"/>
              </a:ext>
            </a:extLst>
          </p:cNvPr>
          <p:cNvSpPr txBox="1"/>
          <p:nvPr/>
        </p:nvSpPr>
        <p:spPr>
          <a:xfrm>
            <a:off x="6524374" y="2304853"/>
            <a:ext cx="2183959" cy="459018"/>
          </a:xfrm>
          <a:prstGeom prst="rect">
            <a:avLst/>
          </a:prstGeom>
          <a:solidFill>
            <a:srgbClr val="FAEDE2"/>
          </a:solidFill>
          <a:ln w="25400">
            <a:solidFill>
              <a:srgbClr val="C16921"/>
            </a:solidFill>
          </a:ln>
        </p:spPr>
        <p:txBody>
          <a:bodyPr wrap="none" lIns="144000" tIns="72000" rIns="144000" bIns="72000" rtlCol="0" anchor="ctr" anchorCtr="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mn-cs"/>
              </a:rPr>
              <a:t>OD</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間</a:t>
            </a:r>
            <a:r>
              <a:rPr kumimoji="1" lang="ja-JP" altLang="en-US" sz="1200" b="1" i="0" u="none" strike="noStrike" kern="1200" cap="none" spc="0" normalizeH="0" baseline="0" noProof="0">
                <a:ln>
                  <a:noFill/>
                </a:ln>
                <a:solidFill>
                  <a:srgbClr val="000000"/>
                </a:solidFill>
                <a:effectLst/>
                <a:uLnTx/>
                <a:uFillTx/>
                <a:latin typeface="游ゴシック"/>
                <a:ea typeface="游ゴシック"/>
                <a:cs typeface="+mn-cs"/>
              </a:rPr>
              <a:t>の</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消費者余剰</a:t>
            </a:r>
          </a:p>
        </p:txBody>
      </p:sp>
      <p:cxnSp>
        <p:nvCxnSpPr>
          <p:cNvPr id="35" name="コネクタ: カギ線 34">
            <a:extLst>
              <a:ext uri="{FF2B5EF4-FFF2-40B4-BE49-F238E27FC236}">
                <a16:creationId xmlns:a16="http://schemas.microsoft.com/office/drawing/2014/main" id="{2F5EA972-5136-64B3-D8BD-C83E9BF58FF3}"/>
              </a:ext>
            </a:extLst>
          </p:cNvPr>
          <p:cNvCxnSpPr>
            <a:cxnSpLocks/>
          </p:cNvCxnSpPr>
          <p:nvPr/>
        </p:nvCxnSpPr>
        <p:spPr>
          <a:xfrm rot="16200000" flipH="1">
            <a:off x="6005872" y="2037729"/>
            <a:ext cx="720000" cy="252000"/>
          </a:xfrm>
          <a:prstGeom prst="bentConnector2">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857FD5AB-1B54-1C31-D48C-81F8776B4B7E}"/>
              </a:ext>
            </a:extLst>
          </p:cNvPr>
          <p:cNvCxnSpPr>
            <a:cxnSpLocks/>
          </p:cNvCxnSpPr>
          <p:nvPr/>
        </p:nvCxnSpPr>
        <p:spPr>
          <a:xfrm>
            <a:off x="7616353" y="2803144"/>
            <a:ext cx="0" cy="288000"/>
          </a:xfrm>
          <a:prstGeom prst="straightConnector1">
            <a:avLst/>
          </a:prstGeom>
          <a:ln w="31750">
            <a:tailEnd type="triangle" w="med" len="med"/>
          </a:ln>
        </p:spPr>
        <p:style>
          <a:lnRef idx="1">
            <a:schemeClr val="dk1"/>
          </a:lnRef>
          <a:fillRef idx="0">
            <a:schemeClr val="dk1"/>
          </a:fillRef>
          <a:effectRef idx="0">
            <a:schemeClr val="dk1"/>
          </a:effectRef>
          <a:fontRef idx="minor">
            <a:schemeClr val="tx1"/>
          </a:fontRef>
        </p:style>
      </p:cxnSp>
      <p:sp>
        <p:nvSpPr>
          <p:cNvPr id="41" name="正方形/長方形 40">
            <a:extLst>
              <a:ext uri="{FF2B5EF4-FFF2-40B4-BE49-F238E27FC236}">
                <a16:creationId xmlns:a16="http://schemas.microsoft.com/office/drawing/2014/main" id="{DF10B9D7-768A-5E75-44FF-4E271606063F}"/>
              </a:ext>
            </a:extLst>
          </p:cNvPr>
          <p:cNvSpPr/>
          <p:nvPr/>
        </p:nvSpPr>
        <p:spPr>
          <a:xfrm>
            <a:off x="431217" y="4011442"/>
            <a:ext cx="4621199" cy="2076892"/>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40" name="テキスト ボックス 39">
            <a:extLst>
              <a:ext uri="{FF2B5EF4-FFF2-40B4-BE49-F238E27FC236}">
                <a16:creationId xmlns:a16="http://schemas.microsoft.com/office/drawing/2014/main" id="{30129C11-CA3B-17F2-81D7-91639D2C3C46}"/>
              </a:ext>
            </a:extLst>
          </p:cNvPr>
          <p:cNvSpPr txBox="1"/>
          <p:nvPr/>
        </p:nvSpPr>
        <p:spPr>
          <a:xfrm>
            <a:off x="173460" y="3818100"/>
            <a:ext cx="1836000" cy="334313"/>
          </a:xfrm>
          <a:prstGeom prst="rect">
            <a:avLst/>
          </a:prstGeom>
          <a:solidFill>
            <a:schemeClr val="bg1"/>
          </a:solidFill>
        </p:spPr>
        <p:txBody>
          <a:bodyPr wrap="square" tIns="72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15D"/>
                </a:solidFill>
                <a:effectLst/>
                <a:uLnTx/>
                <a:uFillTx/>
                <a:latin typeface="游ゴシック"/>
                <a:ea typeface="游ゴシック"/>
                <a:cs typeface="+mn-cs"/>
              </a:rPr>
              <a:t>負担のつり合い条件</a:t>
            </a:r>
          </a:p>
        </p:txBody>
      </p:sp>
      <p:sp>
        <p:nvSpPr>
          <p:cNvPr id="45" name="テキスト ボックス 44">
            <a:extLst>
              <a:ext uri="{FF2B5EF4-FFF2-40B4-BE49-F238E27FC236}">
                <a16:creationId xmlns:a16="http://schemas.microsoft.com/office/drawing/2014/main" id="{C81C6AAE-F20E-CFE6-1CA3-56AF11D649FE}"/>
              </a:ext>
            </a:extLst>
          </p:cNvPr>
          <p:cNvSpPr txBox="1"/>
          <p:nvPr/>
        </p:nvSpPr>
        <p:spPr>
          <a:xfrm>
            <a:off x="6530017" y="2844893"/>
            <a:ext cx="90281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C16921"/>
                </a:solidFill>
                <a:effectLst/>
                <a:uLnTx/>
                <a:uFillTx/>
                <a:latin typeface="游ゴシック"/>
                <a:ea typeface="游ゴシック"/>
                <a:cs typeface="+mn-cs"/>
              </a:rPr>
              <a:t>目的関数</a:t>
            </a:r>
          </a:p>
        </p:txBody>
      </p:sp>
      <p:sp>
        <p:nvSpPr>
          <p:cNvPr id="49" name="正方形/長方形 48">
            <a:extLst>
              <a:ext uri="{FF2B5EF4-FFF2-40B4-BE49-F238E27FC236}">
                <a16:creationId xmlns:a16="http://schemas.microsoft.com/office/drawing/2014/main" id="{F33A5FF2-D096-F027-459C-742EAB5A219F}"/>
              </a:ext>
            </a:extLst>
          </p:cNvPr>
          <p:cNvSpPr/>
          <p:nvPr/>
        </p:nvSpPr>
        <p:spPr>
          <a:xfrm>
            <a:off x="5375442" y="4011442"/>
            <a:ext cx="3533640" cy="2076892"/>
          </a:xfrm>
          <a:prstGeom prst="rect">
            <a:avLst/>
          </a:prstGeom>
          <a:noFill/>
          <a:ln w="1905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42" name="テキスト ボックス 41">
            <a:extLst>
              <a:ext uri="{FF2B5EF4-FFF2-40B4-BE49-F238E27FC236}">
                <a16:creationId xmlns:a16="http://schemas.microsoft.com/office/drawing/2014/main" id="{64B089A2-F4E9-76A0-8C3B-331834D95113}"/>
              </a:ext>
            </a:extLst>
          </p:cNvPr>
          <p:cNvSpPr txBox="1"/>
          <p:nvPr/>
        </p:nvSpPr>
        <p:spPr>
          <a:xfrm>
            <a:off x="5111458" y="3818100"/>
            <a:ext cx="1620957" cy="334313"/>
          </a:xfrm>
          <a:prstGeom prst="rect">
            <a:avLst/>
          </a:prstGeom>
          <a:solidFill>
            <a:schemeClr val="bg1"/>
          </a:solidFill>
        </p:spPr>
        <p:txBody>
          <a:bodyPr wrap="none" t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E20071"/>
                </a:solidFill>
                <a:effectLst/>
                <a:uLnTx/>
                <a:uFillTx/>
                <a:latin typeface="游ゴシック"/>
                <a:ea typeface="游ゴシック"/>
                <a:cs typeface="+mn-cs"/>
              </a:rPr>
              <a:t>線形の逆需要関数</a:t>
            </a:r>
          </a:p>
        </p:txBody>
      </p:sp>
    </p:spTree>
    <p:extLst>
      <p:ext uri="{BB962C8B-B14F-4D97-AF65-F5344CB8AC3E}">
        <p14:creationId xmlns:p14="http://schemas.microsoft.com/office/powerpoint/2010/main" val="1260430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CC85-6269-8937-E871-EC2EF6271E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B31E79D-1FEA-0821-50AC-935321BEB89A}"/>
              </a:ext>
            </a:extLst>
          </p:cNvPr>
          <p:cNvSpPr>
            <a:spLocks noGrp="1"/>
          </p:cNvSpPr>
          <p:nvPr>
            <p:ph type="title"/>
          </p:nvPr>
        </p:nvSpPr>
        <p:spPr>
          <a:xfrm>
            <a:off x="457200" y="274638"/>
            <a:ext cx="8229600" cy="738139"/>
          </a:xfrm>
        </p:spPr>
        <p:txBody>
          <a:bodyPr>
            <a:normAutofit fontScale="90000"/>
          </a:bodyPr>
          <a:lstStyle/>
          <a:p>
            <a:r>
              <a:rPr kumimoji="1" lang="ja-JP" altLang="en-US"/>
              <a:t>付録：モデルの</a:t>
            </a:r>
            <a:r>
              <a:rPr lang="ja-JP" altLang="en-US"/>
              <a:t>概要</a:t>
            </a:r>
            <a:endParaRPr kumimoji="1" lang="ja-JP" altLang="en-US"/>
          </a:p>
        </p:txBody>
      </p:sp>
      <p:sp>
        <p:nvSpPr>
          <p:cNvPr id="3" name="コンテンツ プレースホルダー 2">
            <a:extLst>
              <a:ext uri="{FF2B5EF4-FFF2-40B4-BE49-F238E27FC236}">
                <a16:creationId xmlns:a16="http://schemas.microsoft.com/office/drawing/2014/main" id="{9FFA8025-8837-574F-8C9A-D0C20699B52F}"/>
              </a:ext>
            </a:extLst>
          </p:cNvPr>
          <p:cNvSpPr>
            <a:spLocks noGrp="1"/>
          </p:cNvSpPr>
          <p:nvPr>
            <p:ph idx="1"/>
          </p:nvPr>
        </p:nvSpPr>
        <p:spPr>
          <a:xfrm>
            <a:off x="220895" y="1080959"/>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400"/>
              <a:t>パラメータ値</a:t>
            </a:r>
            <a:endParaRPr kumimoji="1" lang="en-US" altLang="ja-JP" sz="2400" dirty="0"/>
          </a:p>
        </p:txBody>
      </p:sp>
      <p:sp>
        <p:nvSpPr>
          <p:cNvPr id="8" name="スライド番号プレースホルダー 5">
            <a:extLst>
              <a:ext uri="{FF2B5EF4-FFF2-40B4-BE49-F238E27FC236}">
                <a16:creationId xmlns:a16="http://schemas.microsoft.com/office/drawing/2014/main" id="{90B0733F-F9EE-0344-BE98-42F46C5B3398}"/>
              </a:ext>
            </a:extLst>
          </p:cNvPr>
          <p:cNvSpPr>
            <a:spLocks noGrp="1"/>
          </p:cNvSpPr>
          <p:nvPr>
            <p:ph type="sldNum" sz="quarter" idx="12"/>
          </p:nvPr>
        </p:nvSpPr>
        <p:spPr>
          <a:xfrm>
            <a:off x="4868239" y="640079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0E5F00E9-73F1-C60B-C3F0-CDE57892AE2D}"/>
              </a:ext>
            </a:extLst>
          </p:cNvPr>
          <p:cNvSpPr txBox="1"/>
          <p:nvPr/>
        </p:nvSpPr>
        <p:spPr>
          <a:xfrm>
            <a:off x="220895" y="1632011"/>
            <a:ext cx="4474302"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最小</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最大運行本数・座席数・折り返し時間</a:t>
            </a:r>
          </a:p>
        </p:txBody>
      </p:sp>
      <p:sp>
        <p:nvSpPr>
          <p:cNvPr id="18" name="テキスト ボックス 17">
            <a:extLst>
              <a:ext uri="{FF2B5EF4-FFF2-40B4-BE49-F238E27FC236}">
                <a16:creationId xmlns:a16="http://schemas.microsoft.com/office/drawing/2014/main" id="{F2314DC3-5611-267E-00E1-ACF42749F2D1}"/>
              </a:ext>
            </a:extLst>
          </p:cNvPr>
          <p:cNvSpPr txBox="1"/>
          <p:nvPr/>
        </p:nvSpPr>
        <p:spPr>
          <a:xfrm>
            <a:off x="220895" y="3569807"/>
            <a:ext cx="2337499"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乗継時間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単位：分</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pic>
        <p:nvPicPr>
          <p:cNvPr id="9" name="図 8">
            <a:extLst>
              <a:ext uri="{FF2B5EF4-FFF2-40B4-BE49-F238E27FC236}">
                <a16:creationId xmlns:a16="http://schemas.microsoft.com/office/drawing/2014/main" id="{5131C8F0-26AF-F39F-F3A1-511E96F7EE50}"/>
              </a:ext>
            </a:extLst>
          </p:cNvPr>
          <p:cNvPicPr>
            <a:picLocks noChangeAspect="1"/>
          </p:cNvPicPr>
          <p:nvPr/>
        </p:nvPicPr>
        <p:blipFill>
          <a:blip r:embed="rId3"/>
          <a:stretch>
            <a:fillRect/>
          </a:stretch>
        </p:blipFill>
        <p:spPr>
          <a:xfrm>
            <a:off x="1809750" y="2044700"/>
            <a:ext cx="5511800" cy="1384300"/>
          </a:xfrm>
          <a:prstGeom prst="rect">
            <a:avLst/>
          </a:prstGeom>
        </p:spPr>
      </p:pic>
      <p:pic>
        <p:nvPicPr>
          <p:cNvPr id="10" name="図 9">
            <a:extLst>
              <a:ext uri="{FF2B5EF4-FFF2-40B4-BE49-F238E27FC236}">
                <a16:creationId xmlns:a16="http://schemas.microsoft.com/office/drawing/2014/main" id="{5152A12F-9B4C-192D-C04D-9D66CBEDF4F1}"/>
              </a:ext>
            </a:extLst>
          </p:cNvPr>
          <p:cNvPicPr>
            <a:picLocks noChangeAspect="1"/>
          </p:cNvPicPr>
          <p:nvPr/>
        </p:nvPicPr>
        <p:blipFill>
          <a:blip r:embed="rId4"/>
          <a:stretch>
            <a:fillRect/>
          </a:stretch>
        </p:blipFill>
        <p:spPr>
          <a:xfrm>
            <a:off x="1809750" y="3908361"/>
            <a:ext cx="5524500" cy="1397000"/>
          </a:xfrm>
          <a:prstGeom prst="rect">
            <a:avLst/>
          </a:prstGeom>
        </p:spPr>
      </p:pic>
    </p:spTree>
    <p:extLst>
      <p:ext uri="{BB962C8B-B14F-4D97-AF65-F5344CB8AC3E}">
        <p14:creationId xmlns:p14="http://schemas.microsoft.com/office/powerpoint/2010/main" val="1690547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725F-B4DC-0114-B368-D1A96A10F6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7F84FC-63BC-6B4C-3581-6E409D129FCD}"/>
              </a:ext>
            </a:extLst>
          </p:cNvPr>
          <p:cNvSpPr>
            <a:spLocks noGrp="1"/>
          </p:cNvSpPr>
          <p:nvPr>
            <p:ph type="title"/>
          </p:nvPr>
        </p:nvSpPr>
        <p:spPr>
          <a:xfrm>
            <a:off x="590203" y="18591"/>
            <a:ext cx="8229600" cy="898631"/>
          </a:xfrm>
        </p:spPr>
        <p:txBody>
          <a:bodyPr>
            <a:normAutofit/>
          </a:bodyPr>
          <a:lstStyle/>
          <a:p>
            <a:r>
              <a:rPr lang="ja-JP" altLang="en-US" sz="3600"/>
              <a:t>分析方針</a:t>
            </a:r>
            <a:endParaRPr kumimoji="1" lang="ja-JP" altLang="en-US" sz="3600"/>
          </a:p>
        </p:txBody>
      </p:sp>
      <p:sp>
        <p:nvSpPr>
          <p:cNvPr id="3" name="コンテンツ プレースホルダー 2">
            <a:extLst>
              <a:ext uri="{FF2B5EF4-FFF2-40B4-BE49-F238E27FC236}">
                <a16:creationId xmlns:a16="http://schemas.microsoft.com/office/drawing/2014/main" id="{6106CB5D-E561-1CF3-E403-3B39A54D6751}"/>
              </a:ext>
            </a:extLst>
          </p:cNvPr>
          <p:cNvSpPr>
            <a:spLocks noGrp="1"/>
          </p:cNvSpPr>
          <p:nvPr>
            <p:ph idx="1"/>
          </p:nvPr>
        </p:nvSpPr>
        <p:spPr>
          <a:xfrm>
            <a:off x="224570" y="908900"/>
            <a:ext cx="8229600" cy="4525963"/>
          </a:xfrm>
        </p:spPr>
        <p:txBody>
          <a:bodyPr>
            <a:normAutofit/>
          </a:bodyPr>
          <a:lstStyle/>
          <a:p>
            <a:pPr marL="285750" indent="-285750">
              <a:spcAft>
                <a:spcPts val="300"/>
              </a:spcAft>
              <a:buFont typeface="Wingdings" panose="05000000000000000000" pitchFamily="2" charset="2"/>
              <a:buChar char="Ø"/>
            </a:pPr>
            <a:r>
              <a:rPr lang="ja-JP" altLang="en-US" sz="2800"/>
              <a:t>最適ネットワークを計算する組み合わせ</a:t>
            </a:r>
            <a:endParaRPr lang="en-US" altLang="ja-JP" sz="2800" dirty="0"/>
          </a:p>
        </p:txBody>
      </p:sp>
      <p:sp>
        <p:nvSpPr>
          <p:cNvPr id="5" name="フッター プレースホルダー 4">
            <a:extLst>
              <a:ext uri="{FF2B5EF4-FFF2-40B4-BE49-F238E27FC236}">
                <a16:creationId xmlns:a16="http://schemas.microsoft.com/office/drawing/2014/main" id="{55D343C0-958D-CFBF-13AC-D2141FDBB05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C5FA2AE6-6C04-DE04-65AB-E2BC5094B060}"/>
              </a:ext>
            </a:extLst>
          </p:cNvPr>
          <p:cNvSpPr>
            <a:spLocks noGrp="1"/>
          </p:cNvSpPr>
          <p:nvPr>
            <p:ph type="sldNum" sz="quarter" idx="12"/>
          </p:nvPr>
        </p:nvSpPr>
        <p:spPr>
          <a:xfrm>
            <a:off x="4684829" y="6387756"/>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7" name="テキスト ボックス 6">
            <a:extLst>
              <a:ext uri="{FF2B5EF4-FFF2-40B4-BE49-F238E27FC236}">
                <a16:creationId xmlns:a16="http://schemas.microsoft.com/office/drawing/2014/main" id="{AEA1D1E3-375B-8DCB-369F-A46F067F77E9}"/>
              </a:ext>
            </a:extLst>
          </p:cNvPr>
          <p:cNvSpPr txBox="1"/>
          <p:nvPr/>
        </p:nvSpPr>
        <p:spPr>
          <a:xfrm>
            <a:off x="287624" y="1391845"/>
            <a:ext cx="1826141" cy="338554"/>
          </a:xfrm>
          <a:prstGeom prst="rect">
            <a:avLst/>
          </a:prstGeom>
          <a:noFill/>
          <a:ln>
            <a:solidFill>
              <a:schemeClr val="tx1"/>
            </a:solidFill>
          </a:ln>
        </p:spPr>
        <p:txBody>
          <a:bodyPr wrap="non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排出量制約レベル</a:t>
            </a:r>
          </a:p>
        </p:txBody>
      </p:sp>
      <p:sp>
        <p:nvSpPr>
          <p:cNvPr id="16" name="テキスト ボックス 15">
            <a:extLst>
              <a:ext uri="{FF2B5EF4-FFF2-40B4-BE49-F238E27FC236}">
                <a16:creationId xmlns:a16="http://schemas.microsoft.com/office/drawing/2014/main" id="{5B80231B-CCF4-0FE1-5E5F-91CDD7CD0E81}"/>
              </a:ext>
            </a:extLst>
          </p:cNvPr>
          <p:cNvSpPr txBox="1"/>
          <p:nvPr/>
        </p:nvSpPr>
        <p:spPr>
          <a:xfrm>
            <a:off x="287624" y="3724927"/>
            <a:ext cx="1210588" cy="338554"/>
          </a:xfrm>
          <a:prstGeom prst="rect">
            <a:avLst/>
          </a:prstGeom>
          <a:noFill/>
          <a:ln>
            <a:solidFill>
              <a:schemeClr val="tx1"/>
            </a:solidFill>
          </a:ln>
        </p:spPr>
        <p:txBody>
          <a:bodyPr wrap="non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分析ケース</a:t>
            </a:r>
          </a:p>
        </p:txBody>
      </p:sp>
      <p:sp>
        <p:nvSpPr>
          <p:cNvPr id="18" name="テキスト ボックス 17">
            <a:extLst>
              <a:ext uri="{FF2B5EF4-FFF2-40B4-BE49-F238E27FC236}">
                <a16:creationId xmlns:a16="http://schemas.microsoft.com/office/drawing/2014/main" id="{764DA0EF-02F9-163D-B597-B0E4E0428B75}"/>
              </a:ext>
            </a:extLst>
          </p:cNvPr>
          <p:cNvSpPr txBox="1"/>
          <p:nvPr/>
        </p:nvSpPr>
        <p:spPr>
          <a:xfrm>
            <a:off x="266006" y="1778088"/>
            <a:ext cx="8877994" cy="709618"/>
          </a:xfrm>
          <a:prstGeom prst="rect">
            <a:avLst/>
          </a:prstGeom>
          <a:noFill/>
        </p:spPr>
        <p:txBody>
          <a:bodyPr wrap="square">
            <a:spAutoFit/>
          </a:bodyPr>
          <a:lstStyle/>
          <a:p>
            <a:pPr marL="87312" marR="0" lvl="0" indent="0" algn="l" defTabSz="457200" rtl="0" eaLnBrk="1" fontAlgn="auto" latinLnBrk="0" hangingPunct="1">
              <a:lnSpc>
                <a:spcPct val="130000"/>
              </a:lnSpc>
              <a:spcBef>
                <a:spcPts val="0"/>
              </a:spcBef>
              <a:spcAft>
                <a:spcPts val="300"/>
              </a:spcAft>
              <a:buClrTx/>
              <a:buSzTx/>
              <a:buFontTx/>
              <a:buNone/>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環境制約と旅客の利便性の関係や，各制約下でのそれぞれのモードの組み合わせ方を</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明らかにするため，複数の二酸化炭素排出量制約レベルを設ける．</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p:txBody>
      </p:sp>
      <p:grpSp>
        <p:nvGrpSpPr>
          <p:cNvPr id="11" name="グループ化 10">
            <a:extLst>
              <a:ext uri="{FF2B5EF4-FFF2-40B4-BE49-F238E27FC236}">
                <a16:creationId xmlns:a16="http://schemas.microsoft.com/office/drawing/2014/main" id="{B45BA04B-7BFE-CA55-3B6B-5FCFD86212AA}"/>
              </a:ext>
            </a:extLst>
          </p:cNvPr>
          <p:cNvGrpSpPr/>
          <p:nvPr/>
        </p:nvGrpSpPr>
        <p:grpSpPr>
          <a:xfrm>
            <a:off x="5751629" y="2443345"/>
            <a:ext cx="3148015" cy="3156921"/>
            <a:chOff x="5694929" y="2834536"/>
            <a:chExt cx="3077511" cy="3017405"/>
          </a:xfrm>
        </p:grpSpPr>
        <p:pic>
          <p:nvPicPr>
            <p:cNvPr id="8" name="図 7" descr="矢印 が含まれている画像&#10;&#10;自動的に生成された説明">
              <a:extLst>
                <a:ext uri="{FF2B5EF4-FFF2-40B4-BE49-F238E27FC236}">
                  <a16:creationId xmlns:a16="http://schemas.microsoft.com/office/drawing/2014/main" id="{6EC8BAB4-73EB-AA65-CC75-2625FC4C1E61}"/>
                </a:ext>
              </a:extLst>
            </p:cNvPr>
            <p:cNvPicPr>
              <a:picLocks noChangeAspect="1"/>
            </p:cNvPicPr>
            <p:nvPr/>
          </p:nvPicPr>
          <p:blipFill rotWithShape="1">
            <a:blip r:embed="rId3">
              <a:extLst>
                <a:ext uri="{28A0092B-C50C-407E-A947-70E740481C1C}">
                  <a14:useLocalDpi xmlns:a14="http://schemas.microsoft.com/office/drawing/2010/main" val="0"/>
                </a:ext>
              </a:extLst>
            </a:blip>
            <a:srcRect l="11889" t="12653" r="10061" b="10823"/>
            <a:stretch/>
          </p:blipFill>
          <p:spPr>
            <a:xfrm>
              <a:off x="5694929" y="2834536"/>
              <a:ext cx="3077511" cy="3017405"/>
            </a:xfrm>
            <a:prstGeom prst="rect">
              <a:avLst/>
            </a:prstGeom>
          </p:spPr>
        </p:pic>
        <p:sp>
          <p:nvSpPr>
            <p:cNvPr id="10" name="テキスト ボックス 9">
              <a:extLst>
                <a:ext uri="{FF2B5EF4-FFF2-40B4-BE49-F238E27FC236}">
                  <a16:creationId xmlns:a16="http://schemas.microsoft.com/office/drawing/2014/main" id="{DC49B187-844E-157C-7769-46A5B5D9FD72}"/>
                </a:ext>
              </a:extLst>
            </p:cNvPr>
            <p:cNvSpPr txBox="1"/>
            <p:nvPr/>
          </p:nvSpPr>
          <p:spPr>
            <a:xfrm>
              <a:off x="5813665" y="3650976"/>
              <a:ext cx="1438214" cy="415370"/>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 航空リンクは任意の</a:t>
              </a:r>
              <a:b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　 </a:t>
              </a:r>
              <a: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t>2</a:t>
              </a: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ノード間で設定可能</a:t>
              </a:r>
            </a:p>
          </p:txBody>
        </p:sp>
      </p:grpSp>
      <p:sp>
        <p:nvSpPr>
          <p:cNvPr id="20" name="テキスト ボックス 19">
            <a:extLst>
              <a:ext uri="{FF2B5EF4-FFF2-40B4-BE49-F238E27FC236}">
                <a16:creationId xmlns:a16="http://schemas.microsoft.com/office/drawing/2014/main" id="{4141E723-3734-F2DE-922C-BDC67B82F1F6}"/>
              </a:ext>
            </a:extLst>
          </p:cNvPr>
          <p:cNvSpPr txBox="1"/>
          <p:nvPr/>
        </p:nvSpPr>
        <p:spPr>
          <a:xfrm>
            <a:off x="287625" y="4074698"/>
            <a:ext cx="5089446" cy="709618"/>
          </a:xfrm>
          <a:prstGeom prst="rect">
            <a:avLst/>
          </a:prstGeom>
          <a:noFill/>
        </p:spPr>
        <p:txBody>
          <a:bodyPr wrap="square">
            <a:spAutoFit/>
          </a:bodyPr>
          <a:lstStyle/>
          <a:p>
            <a:pPr marL="0" marR="0" lvl="0" indent="0" algn="l" defTabSz="457200" rtl="0" eaLnBrk="1" fontAlgn="auto" latinLnBrk="0" hangingPunct="1">
              <a:lnSpc>
                <a:spcPct val="13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各モードの役割を確認するため，</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そのモードが設定できないケースを考えて比較する．</a:t>
            </a:r>
          </a:p>
        </p:txBody>
      </p:sp>
      <p:sp>
        <p:nvSpPr>
          <p:cNvPr id="24" name="テキスト ボックス 23">
            <a:extLst>
              <a:ext uri="{FF2B5EF4-FFF2-40B4-BE49-F238E27FC236}">
                <a16:creationId xmlns:a16="http://schemas.microsoft.com/office/drawing/2014/main" id="{D879EB09-0F53-3159-D75F-DE1B0A268668}"/>
              </a:ext>
            </a:extLst>
          </p:cNvPr>
          <p:cNvSpPr txBox="1"/>
          <p:nvPr/>
        </p:nvSpPr>
        <p:spPr>
          <a:xfrm>
            <a:off x="106232" y="4707499"/>
            <a:ext cx="6050280" cy="1465209"/>
          </a:xfrm>
          <a:prstGeom prst="rect">
            <a:avLst/>
          </a:prstGeom>
          <a:noFill/>
        </p:spPr>
        <p:txBody>
          <a:bodyPr wrap="square">
            <a:spAutoFit/>
          </a:bodyPr>
          <a:lstStyle/>
          <a:p>
            <a:pPr marL="355600" marR="0" lvl="1" indent="-285750" algn="l" defTabSz="4572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基本</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ケース：図に示したモードが全て設定できる</a:t>
            </a:r>
            <a:endParaRPr kumimoji="0" lang="en-US" altLang="ja-JP" sz="1600" b="1" i="0" u="none" strike="noStrike" kern="1200" cap="none" spc="0" normalizeH="0" baseline="0" noProof="0" dirty="0">
              <a:ln>
                <a:noFill/>
              </a:ln>
              <a:solidFill>
                <a:srgbClr val="000000"/>
              </a:solidFill>
              <a:effectLst/>
              <a:uLnTx/>
              <a:uFillTx/>
              <a:latin typeface="游ゴシック"/>
              <a:ea typeface="游ゴシック"/>
              <a:cs typeface="+mn-cs"/>
            </a:endParaRPr>
          </a:p>
          <a:p>
            <a:pPr marL="355600" marR="0" lvl="1" indent="-285750" algn="l" defTabSz="4572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ケース </a:t>
            </a:r>
            <a:r>
              <a:rPr kumimoji="0" lang="en-US" altLang="ja-JP" sz="1600" b="1" i="0"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游ゴシック"/>
                <a:ea typeface="游ゴシック"/>
                <a:cs typeface="+mn-cs"/>
              </a:rPr>
              <a:t>a)</a:t>
            </a:r>
            <a:r>
              <a:rPr kumimoji="0" lang="ja-JP" altLang="en-US" sz="1600" b="1" i="0" u="none" strike="noStrike" kern="1200" cap="none" spc="0" normalizeH="0" baseline="0" noProof="0">
                <a:ln>
                  <a:noFill/>
                </a:ln>
                <a:solidFill>
                  <a:srgbClr val="C0504D"/>
                </a:solidFill>
                <a:effectLst>
                  <a:outerShdw blurRad="38100" dist="38100" dir="2700000" algn="tl">
                    <a:srgbClr val="000000">
                      <a:alpha val="43137"/>
                    </a:srgbClr>
                  </a:outerShdw>
                </a:effectLst>
                <a:uLnTx/>
                <a:uFillTx/>
                <a:latin typeface="游ゴシック"/>
                <a:ea typeface="游ゴシック"/>
                <a:cs typeface="+mn-cs"/>
              </a:rPr>
              <a:t>：</a:t>
            </a:r>
            <a:r>
              <a:rPr kumimoji="0" lang="ja-JP" altLang="en-US" sz="1600" b="1" i="0" u="none" strike="noStrike" kern="1200" cap="none" spc="0" normalizeH="0" baseline="0" noProof="0">
                <a:ln>
                  <a:noFill/>
                </a:ln>
                <a:solidFill>
                  <a:srgbClr val="FF0000"/>
                </a:solidFill>
                <a:effectLst/>
                <a:uLnTx/>
                <a:uFillTx/>
                <a:latin typeface="游ゴシック"/>
                <a:ea typeface="游ゴシック"/>
                <a:cs typeface="+mn-cs"/>
              </a:rPr>
              <a:t>航空</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が設定できない</a:t>
            </a:r>
            <a:endParaRPr kumimoji="0" lang="en-US" altLang="ja-JP" sz="1600" b="1" i="0" u="none" strike="noStrike" kern="1200" cap="none" spc="0" normalizeH="0" baseline="0" noProof="0" dirty="0">
              <a:ln>
                <a:noFill/>
              </a:ln>
              <a:solidFill>
                <a:srgbClr val="000000"/>
              </a:solidFill>
              <a:effectLst/>
              <a:uLnTx/>
              <a:uFillTx/>
              <a:latin typeface="游ゴシック"/>
              <a:ea typeface="游ゴシック"/>
              <a:cs typeface="+mn-cs"/>
            </a:endParaRPr>
          </a:p>
          <a:p>
            <a:pPr marL="355600" marR="0" lvl="1" indent="-285750" algn="l" defTabSz="4572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ケース </a:t>
            </a:r>
            <a:r>
              <a:rPr kumimoji="0" lang="en-US" altLang="ja-JP" sz="1600" b="1" i="0" u="none" strike="noStrike" kern="1200" cap="none" spc="0" normalizeH="0" baseline="0" noProof="0" dirty="0">
                <a:ln>
                  <a:noFill/>
                </a:ln>
                <a:solidFill>
                  <a:srgbClr val="E46C0A"/>
                </a:solidFill>
                <a:effectLst>
                  <a:outerShdw blurRad="38100" dist="38100" dir="2700000" algn="tl">
                    <a:srgbClr val="000000">
                      <a:alpha val="43137"/>
                    </a:srgbClr>
                  </a:outerShdw>
                </a:effectLst>
                <a:uLnTx/>
                <a:uFillTx/>
                <a:latin typeface="游ゴシック"/>
                <a:ea typeface="游ゴシック"/>
                <a:cs typeface="+mn-cs"/>
              </a:rPr>
              <a:t>b)</a:t>
            </a:r>
            <a:r>
              <a:rPr kumimoji="0" lang="ja-JP" altLang="en-US" sz="1600" b="1" i="0" u="none" strike="noStrike" kern="1200" cap="none" spc="0" normalizeH="0" baseline="0" noProof="0">
                <a:ln>
                  <a:noFill/>
                </a:ln>
                <a:solidFill>
                  <a:srgbClr val="E46C0A"/>
                </a:solidFill>
                <a:effectLst>
                  <a:outerShdw blurRad="38100" dist="38100" dir="2700000" algn="tl">
                    <a:srgbClr val="000000">
                      <a:alpha val="43137"/>
                    </a:srgbClr>
                  </a:outerShdw>
                </a:effectLst>
                <a:uLnTx/>
                <a:uFillTx/>
                <a:latin typeface="游ゴシック"/>
                <a:ea typeface="游ゴシック"/>
                <a:cs typeface="+mn-cs"/>
              </a:rPr>
              <a:t>：</a:t>
            </a:r>
            <a:r>
              <a:rPr kumimoji="0" lang="ja-JP" altLang="en-US" sz="1600" b="1" i="0" u="none" strike="noStrike" kern="1200" cap="none" spc="0" normalizeH="0" baseline="0" noProof="0">
                <a:ln>
                  <a:noFill/>
                </a:ln>
                <a:solidFill>
                  <a:srgbClr val="FF9933"/>
                </a:solidFill>
                <a:effectLst/>
                <a:uLnTx/>
                <a:uFillTx/>
                <a:latin typeface="游ゴシック"/>
                <a:ea typeface="游ゴシック"/>
                <a:cs typeface="+mn-cs"/>
              </a:rPr>
              <a:t>超電導リニア</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が設定できない</a:t>
            </a:r>
            <a:endParaRPr kumimoji="0" lang="en-US" altLang="ja-JP" sz="1600" b="1" i="0" u="none" strike="noStrike" kern="1200" cap="none" spc="0" normalizeH="0" baseline="0" noProof="0" dirty="0">
              <a:ln>
                <a:noFill/>
              </a:ln>
              <a:solidFill>
                <a:srgbClr val="E46C0A"/>
              </a:solidFill>
              <a:effectLst>
                <a:outerShdw blurRad="38100" dist="38100" dir="2700000" algn="tl">
                  <a:srgbClr val="000000">
                    <a:alpha val="43137"/>
                  </a:srgbClr>
                </a:outerShdw>
              </a:effectLst>
              <a:uLnTx/>
              <a:uFillTx/>
              <a:latin typeface="游ゴシック"/>
              <a:ea typeface="游ゴシック"/>
              <a:cs typeface="+mn-cs"/>
            </a:endParaRPr>
          </a:p>
          <a:p>
            <a:pPr marL="355600" marR="0" lvl="1" indent="-285750" algn="l" defTabSz="4572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ケース </a:t>
            </a:r>
            <a:r>
              <a:rPr kumimoji="0" lang="en-US" altLang="ja-JP" sz="1600" b="1"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游ゴシック"/>
                <a:ea typeface="游ゴシック"/>
                <a:cs typeface="+mn-cs"/>
              </a:rPr>
              <a:t>c)</a:t>
            </a:r>
            <a:r>
              <a:rPr kumimoji="0" lang="ja-JP" altLang="en-US" sz="1600" b="1" i="0" u="none" strike="noStrike" kern="1200" cap="none" spc="0" normalizeH="0" baseline="0" noProof="0">
                <a:ln>
                  <a:noFill/>
                </a:ln>
                <a:solidFill>
                  <a:srgbClr val="4F81BD"/>
                </a:solidFill>
                <a:effectLst>
                  <a:outerShdw blurRad="38100" dist="38100" dir="2700000" algn="tl">
                    <a:srgbClr val="000000">
                      <a:alpha val="43137"/>
                    </a:srgbClr>
                  </a:outerShdw>
                </a:effectLst>
                <a:uLnTx/>
                <a:uFillTx/>
                <a:latin typeface="游ゴシック"/>
                <a:ea typeface="游ゴシック"/>
                <a:cs typeface="+mn-cs"/>
              </a:rPr>
              <a:t>：</a:t>
            </a:r>
            <a:r>
              <a:rPr kumimoji="0" lang="ja-JP" altLang="en-US" sz="1600" b="1" i="0" u="none" strike="noStrike" kern="1200" cap="none" spc="0" normalizeH="0" baseline="0" noProof="0">
                <a:ln>
                  <a:noFill/>
                </a:ln>
                <a:solidFill>
                  <a:srgbClr val="0070C0"/>
                </a:solidFill>
                <a:effectLst/>
                <a:uLnTx/>
                <a:uFillTx/>
                <a:latin typeface="游ゴシック"/>
                <a:ea typeface="游ゴシック"/>
                <a:cs typeface="+mn-cs"/>
              </a:rPr>
              <a:t>新幹線</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が設定できない</a:t>
            </a:r>
            <a:endParaRPr kumimoji="0" lang="en-US" altLang="ja-JP" sz="1600" b="1"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游ゴシック"/>
              <a:ea typeface="游ゴシック"/>
              <a:cs typeface="+mn-cs"/>
            </a:endParaRPr>
          </a:p>
        </p:txBody>
      </p:sp>
      <p:sp>
        <p:nvSpPr>
          <p:cNvPr id="26" name="テキスト ボックス 25">
            <a:extLst>
              <a:ext uri="{FF2B5EF4-FFF2-40B4-BE49-F238E27FC236}">
                <a16:creationId xmlns:a16="http://schemas.microsoft.com/office/drawing/2014/main" id="{39606901-6609-2A1D-0DC7-603CE0FD1A09}"/>
              </a:ext>
            </a:extLst>
          </p:cNvPr>
          <p:cNvSpPr txBox="1"/>
          <p:nvPr/>
        </p:nvSpPr>
        <p:spPr>
          <a:xfrm>
            <a:off x="2138793" y="1391845"/>
            <a:ext cx="992579" cy="338554"/>
          </a:xfrm>
          <a:prstGeom prst="rect">
            <a:avLst/>
          </a:prstGeom>
          <a:noFill/>
          <a:ln>
            <a:noFill/>
          </a:ln>
        </p:spPr>
        <p:txBody>
          <a:bodyPr wrap="non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(10</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通り</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7" name="テキスト ボックス 26">
            <a:extLst>
              <a:ext uri="{FF2B5EF4-FFF2-40B4-BE49-F238E27FC236}">
                <a16:creationId xmlns:a16="http://schemas.microsoft.com/office/drawing/2014/main" id="{3498026D-8201-81ED-7222-B8AB4E290E73}"/>
              </a:ext>
            </a:extLst>
          </p:cNvPr>
          <p:cNvSpPr txBox="1"/>
          <p:nvPr/>
        </p:nvSpPr>
        <p:spPr>
          <a:xfrm>
            <a:off x="1498212" y="3730311"/>
            <a:ext cx="875561" cy="338554"/>
          </a:xfrm>
          <a:prstGeom prst="rect">
            <a:avLst/>
          </a:prstGeom>
          <a:noFill/>
          <a:ln>
            <a:noFill/>
          </a:ln>
        </p:spPr>
        <p:txBody>
          <a:bodyPr wrap="non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(4</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通り</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8" name="テキスト ボックス 27">
            <a:extLst>
              <a:ext uri="{FF2B5EF4-FFF2-40B4-BE49-F238E27FC236}">
                <a16:creationId xmlns:a16="http://schemas.microsoft.com/office/drawing/2014/main" id="{9ADD5BAA-A21B-A8DC-94E6-EF47986B054C}"/>
              </a:ext>
            </a:extLst>
          </p:cNvPr>
          <p:cNvSpPr txBox="1"/>
          <p:nvPr/>
        </p:nvSpPr>
        <p:spPr>
          <a:xfrm>
            <a:off x="6375546" y="5649911"/>
            <a:ext cx="2662222" cy="453183"/>
          </a:xfrm>
          <a:prstGeom prst="rect">
            <a:avLst/>
          </a:prstGeom>
          <a:solidFill>
            <a:schemeClr val="bg1">
              <a:lumMod val="95000"/>
            </a:schemeClr>
          </a:solidFill>
          <a:ln w="19050">
            <a:solidFill>
              <a:schemeClr val="tx1"/>
            </a:solidFill>
          </a:ln>
        </p:spPr>
        <p:txBody>
          <a:bodyPr wrap="none" lIns="180000" tIns="72000" rIns="180000" bIns="72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游ゴシック"/>
                <a:ea typeface="游ゴシック"/>
                <a:cs typeface="+mn-cs"/>
              </a:rPr>
              <a:t>10</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r>
              <a:rPr kumimoji="1" lang="en-US" altLang="ja-JP" sz="2000" b="1" i="0" u="none" strike="noStrike" kern="1200" cap="none" spc="0" normalizeH="0" baseline="0" noProof="0">
                <a:ln>
                  <a:noFill/>
                </a:ln>
                <a:solidFill>
                  <a:srgbClr val="000000"/>
                </a:solidFill>
                <a:effectLst/>
                <a:uLnTx/>
                <a:uFillTx/>
                <a:latin typeface="游ゴシック"/>
                <a:ea typeface="游ゴシック"/>
                <a:cs typeface="+mn-cs"/>
              </a:rPr>
              <a:t>4</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 </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 </a:t>
            </a:r>
            <a:r>
              <a:rPr kumimoji="1" lang="en-US" altLang="ja-JP" sz="2000" b="1" i="0" u="none" strike="noStrike" kern="1200" cap="none" spc="0" normalizeH="0" baseline="0" noProof="0">
                <a:ln>
                  <a:noFill/>
                </a:ln>
                <a:solidFill>
                  <a:srgbClr val="000000"/>
                </a:solidFill>
                <a:effectLst/>
                <a:uLnTx/>
                <a:uFillTx/>
                <a:latin typeface="游ゴシック"/>
                <a:ea typeface="游ゴシック"/>
                <a:cs typeface="+mn-cs"/>
              </a:rPr>
              <a:t>40</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 通りで計算</a:t>
            </a:r>
          </a:p>
        </p:txBody>
      </p:sp>
      <p:sp>
        <p:nvSpPr>
          <p:cNvPr id="12" name="テキスト ボックス 11">
            <a:extLst>
              <a:ext uri="{FF2B5EF4-FFF2-40B4-BE49-F238E27FC236}">
                <a16:creationId xmlns:a16="http://schemas.microsoft.com/office/drawing/2014/main" id="{764E3C27-78BD-9FF3-E1D9-11B8CF7943C7}"/>
              </a:ext>
            </a:extLst>
          </p:cNvPr>
          <p:cNvSpPr txBox="1"/>
          <p:nvPr/>
        </p:nvSpPr>
        <p:spPr>
          <a:xfrm>
            <a:off x="224570" y="2531897"/>
            <a:ext cx="5890480" cy="1068178"/>
          </a:xfrm>
          <a:prstGeom prst="rect">
            <a:avLst/>
          </a:prstGeom>
          <a:noFill/>
        </p:spPr>
        <p:txBody>
          <a:bodyPr wrap="square">
            <a:spAutoFit/>
          </a:bodyPr>
          <a:lstStyle/>
          <a:p>
            <a:pPr marL="373062" marR="0" lvl="0" indent="-285750" algn="l" defTabSz="9144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排出量制約なし </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制約</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Lv.</a:t>
            </a:r>
            <a:r>
              <a:rPr kumimoji="0" lang="en-US" altLang="ja-JP"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100)</a:t>
            </a:r>
            <a:endPar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a:p>
            <a:pPr marL="373062" marR="0" lvl="0" indent="-285750" algn="l" defTabSz="914400" rtl="0" eaLnBrk="1" fontAlgn="auto" latinLnBrk="0" hangingPunct="1">
              <a:lnSpc>
                <a:spcPct val="130000"/>
              </a:lnSpc>
              <a:spcBef>
                <a:spcPts val="0"/>
              </a:spcBef>
              <a:spcAft>
                <a:spcPts val="300"/>
              </a:spcAft>
              <a:buClrTx/>
              <a:buSzTx/>
              <a:buFont typeface="Wingdings" panose="05000000000000000000" pitchFamily="2" charset="2"/>
              <a:buChar char="ü"/>
              <a:tabLst/>
              <a:defRPr/>
            </a:pP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制約</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Lv.</a:t>
            </a:r>
            <a:r>
              <a:rPr kumimoji="0" lang="en-US" altLang="ja-JP"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100</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のときの最適ネットワークでの総排出量から</a:t>
            </a:r>
            <a:b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90%, 80%, …</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と</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10%</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ずつ減少 </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a:t>
            </a:r>
            <a:r>
              <a:rPr kumimoji="0" lang="ja-JP" altLang="en-US" sz="1600" b="1" i="0" u="none" strike="noStrike" kern="1200" cap="none" spc="0" normalizeH="0" baseline="0" noProof="0">
                <a:ln>
                  <a:noFill/>
                </a:ln>
                <a:solidFill>
                  <a:srgbClr val="000000"/>
                </a:solidFill>
                <a:effectLst/>
                <a:uLnTx/>
                <a:uFillTx/>
                <a:latin typeface="游ゴシック"/>
                <a:ea typeface="游ゴシック"/>
                <a:cs typeface="+mn-cs"/>
              </a:rPr>
              <a:t>制約</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Lv.</a:t>
            </a:r>
            <a:r>
              <a:rPr kumimoji="0" lang="en-US" altLang="ja-JP"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90</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 </a:t>
            </a:r>
            <a:r>
              <a:rPr kumimoji="0" lang="en-US" altLang="ja-JP"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80</a:t>
            </a:r>
            <a:r>
              <a:rPr kumimoji="0" lang="en-US" altLang="ja-JP" sz="1600" b="1" i="0" u="none" strike="noStrike" kern="1200" cap="none" spc="0" normalizeH="0" baseline="0" noProof="0">
                <a:ln>
                  <a:noFill/>
                </a:ln>
                <a:solidFill>
                  <a:srgbClr val="000000"/>
                </a:solidFill>
                <a:effectLst/>
                <a:uLnTx/>
                <a:uFillTx/>
                <a:latin typeface="游ゴシック"/>
                <a:ea typeface="游ゴシック"/>
                <a:cs typeface="+mn-cs"/>
              </a:rPr>
              <a:t>, …)</a:t>
            </a:r>
          </a:p>
        </p:txBody>
      </p:sp>
    </p:spTree>
    <p:extLst>
      <p:ext uri="{BB962C8B-B14F-4D97-AF65-F5344CB8AC3E}">
        <p14:creationId xmlns:p14="http://schemas.microsoft.com/office/powerpoint/2010/main" val="3820910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101F7-D427-7DD2-97FF-5C4B86FE548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6772CAB-9E64-F2C1-F372-7CAE83D797F0}"/>
              </a:ext>
            </a:extLst>
          </p:cNvPr>
          <p:cNvSpPr>
            <a:spLocks noGrp="1"/>
          </p:cNvSpPr>
          <p:nvPr>
            <p:ph type="title"/>
          </p:nvPr>
        </p:nvSpPr>
        <p:spPr>
          <a:xfrm>
            <a:off x="457200" y="274638"/>
            <a:ext cx="8229600" cy="464698"/>
          </a:xfrm>
        </p:spPr>
        <p:txBody>
          <a:bodyPr>
            <a:noAutofit/>
          </a:bodyPr>
          <a:lstStyle/>
          <a:p>
            <a:r>
              <a:rPr kumimoji="1" lang="ja-JP" altLang="en-US" sz="2800"/>
              <a:t>排出量制約がない場合の最適ネットワーク</a:t>
            </a:r>
          </a:p>
        </p:txBody>
      </p:sp>
      <p:sp>
        <p:nvSpPr>
          <p:cNvPr id="3" name="コンテンツ プレースホルダー 2">
            <a:extLst>
              <a:ext uri="{FF2B5EF4-FFF2-40B4-BE49-F238E27FC236}">
                <a16:creationId xmlns:a16="http://schemas.microsoft.com/office/drawing/2014/main" id="{784A5ACD-035B-1A9E-E094-8DFC99DEDCCC}"/>
              </a:ext>
            </a:extLst>
          </p:cNvPr>
          <p:cNvSpPr>
            <a:spLocks noGrp="1"/>
          </p:cNvSpPr>
          <p:nvPr>
            <p:ph idx="1"/>
          </p:nvPr>
        </p:nvSpPr>
        <p:spPr>
          <a:xfrm>
            <a:off x="377831" y="885467"/>
            <a:ext cx="8229600" cy="564588"/>
          </a:xfrm>
        </p:spPr>
        <p:txBody>
          <a:bodyPr>
            <a:normAutofit/>
          </a:bodyPr>
          <a:lstStyle/>
          <a:p>
            <a:pPr marL="285750" indent="-285750">
              <a:spcAft>
                <a:spcPts val="300"/>
              </a:spcAft>
              <a:buFont typeface="Wingdings" panose="05000000000000000000" pitchFamily="2" charset="2"/>
              <a:buChar char="Ø"/>
            </a:pPr>
            <a:r>
              <a:rPr kumimoji="1" lang="ja-JP" altLang="en-US" sz="2800">
                <a:effectLst>
                  <a:outerShdw blurRad="38100" dist="38100" dir="2700000" algn="tl">
                    <a:srgbClr val="000000">
                      <a:alpha val="43137"/>
                    </a:srgbClr>
                  </a:outerShdw>
                </a:effectLst>
              </a:rPr>
              <a:t>基本</a:t>
            </a:r>
            <a:r>
              <a:rPr kumimoji="1" lang="ja-JP" altLang="en-US" sz="2800"/>
              <a:t>ケース の最適ネットワークの計算結果</a:t>
            </a:r>
            <a:endParaRPr kumimoji="1" lang="en-US" altLang="ja-JP" sz="2800" dirty="0"/>
          </a:p>
        </p:txBody>
      </p:sp>
      <p:sp>
        <p:nvSpPr>
          <p:cNvPr id="8" name="スライド番号プレースホルダー 5">
            <a:extLst>
              <a:ext uri="{FF2B5EF4-FFF2-40B4-BE49-F238E27FC236}">
                <a16:creationId xmlns:a16="http://schemas.microsoft.com/office/drawing/2014/main" id="{44C084D1-A622-E212-13FA-FEFA04515E16}"/>
              </a:ext>
            </a:extLst>
          </p:cNvPr>
          <p:cNvSpPr>
            <a:spLocks noGrp="1"/>
          </p:cNvSpPr>
          <p:nvPr>
            <p:ph type="sldNum" sz="quarter" idx="12"/>
          </p:nvPr>
        </p:nvSpPr>
        <p:spPr>
          <a:xfrm>
            <a:off x="4748401" y="6462204"/>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9" name="テキスト ボックス 127">
            <a:extLst>
              <a:ext uri="{FF2B5EF4-FFF2-40B4-BE49-F238E27FC236}">
                <a16:creationId xmlns:a16="http://schemas.microsoft.com/office/drawing/2014/main" id="{AE339C20-9294-9BBE-44D2-1DF0C4019E41}"/>
              </a:ext>
            </a:extLst>
          </p:cNvPr>
          <p:cNvSpPr txBox="1"/>
          <p:nvPr/>
        </p:nvSpPr>
        <p:spPr>
          <a:xfrm>
            <a:off x="5532997" y="1462777"/>
            <a:ext cx="282203" cy="265991"/>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100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0" name="テキスト ボックス 127">
            <a:extLst>
              <a:ext uri="{FF2B5EF4-FFF2-40B4-BE49-F238E27FC236}">
                <a16:creationId xmlns:a16="http://schemas.microsoft.com/office/drawing/2014/main" id="{641C5472-4921-5A55-C081-0E906B533A36}"/>
              </a:ext>
            </a:extLst>
          </p:cNvPr>
          <p:cNvSpPr txBox="1"/>
          <p:nvPr/>
        </p:nvSpPr>
        <p:spPr>
          <a:xfrm>
            <a:off x="5208997" y="1455919"/>
            <a:ext cx="282203" cy="265991"/>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游ゴシック"/>
                <a:ea typeface="游ゴシック"/>
                <a:cs typeface="+mn-cs"/>
              </a:rPr>
              <a:t>Lv.</a:t>
            </a:r>
            <a:endParaRPr kumimoji="1" lang="ja-JP" altLang="en-US" sz="1050" b="1" i="0" u="none" strike="noStrike" kern="1200" cap="none" spc="0" normalizeH="0" baseline="0" noProof="0">
              <a:ln>
                <a:noFill/>
              </a:ln>
              <a:solidFill>
                <a:srgbClr val="000000"/>
              </a:solidFill>
              <a:effectLst/>
              <a:uLnTx/>
              <a:uFillTx/>
              <a:latin typeface="游ゴシック"/>
              <a:ea typeface="游ゴシック"/>
              <a:cs typeface="+mn-cs"/>
            </a:endParaRPr>
          </a:p>
        </p:txBody>
      </p:sp>
      <p:pic>
        <p:nvPicPr>
          <p:cNvPr id="4" name="図 3">
            <a:extLst>
              <a:ext uri="{FF2B5EF4-FFF2-40B4-BE49-F238E27FC236}">
                <a16:creationId xmlns:a16="http://schemas.microsoft.com/office/drawing/2014/main" id="{A9F0CED8-C634-76AC-DF9C-0A873671DFE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301213" y="1944998"/>
            <a:ext cx="3491865" cy="2303780"/>
          </a:xfrm>
          <a:prstGeom prst="rect">
            <a:avLst/>
          </a:prstGeom>
          <a:noFill/>
        </p:spPr>
      </p:pic>
      <p:sp>
        <p:nvSpPr>
          <p:cNvPr id="5" name="右矢印 4">
            <a:extLst>
              <a:ext uri="{FF2B5EF4-FFF2-40B4-BE49-F238E27FC236}">
                <a16:creationId xmlns:a16="http://schemas.microsoft.com/office/drawing/2014/main" id="{497451B4-33F3-D9C6-A31F-ADF0A2ECB815}"/>
              </a:ext>
            </a:extLst>
          </p:cNvPr>
          <p:cNvSpPr/>
          <p:nvPr/>
        </p:nvSpPr>
        <p:spPr>
          <a:xfrm>
            <a:off x="4428623" y="3626658"/>
            <a:ext cx="665162" cy="371503"/>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0" name="テキスト ボックス 9">
            <a:extLst>
              <a:ext uri="{FF2B5EF4-FFF2-40B4-BE49-F238E27FC236}">
                <a16:creationId xmlns:a16="http://schemas.microsoft.com/office/drawing/2014/main" id="{844477B4-EEE9-E046-6D47-934363FECE0F}"/>
              </a:ext>
            </a:extLst>
          </p:cNvPr>
          <p:cNvSpPr txBox="1"/>
          <p:nvPr/>
        </p:nvSpPr>
        <p:spPr>
          <a:xfrm>
            <a:off x="4171840" y="2704485"/>
            <a:ext cx="1319360" cy="830997"/>
          </a:xfrm>
          <a:prstGeom prst="rect">
            <a:avLst/>
          </a:prstGeom>
          <a:noFill/>
        </p:spPr>
        <p:txBody>
          <a:bodyPr wrap="square" rtlCol="0">
            <a:spAutoFit/>
          </a:bodyPr>
          <a:lstStyle/>
          <a:p>
            <a:r>
              <a:rPr kumimoji="1" lang="ja-JP" altLang="en-US" sz="1600">
                <a:solidFill>
                  <a:srgbClr val="0070C0"/>
                </a:solidFill>
              </a:rPr>
              <a:t>サービスの</a:t>
            </a:r>
            <a:endParaRPr kumimoji="1" lang="en-US" altLang="ja-JP" sz="1600" dirty="0">
              <a:solidFill>
                <a:srgbClr val="0070C0"/>
              </a:solidFill>
            </a:endParaRPr>
          </a:p>
          <a:p>
            <a:r>
              <a:rPr kumimoji="1" lang="ja-JP" altLang="en-US" sz="1600">
                <a:solidFill>
                  <a:srgbClr val="0070C0"/>
                </a:solidFill>
              </a:rPr>
              <a:t>提供場所を選ぶ</a:t>
            </a:r>
          </a:p>
        </p:txBody>
      </p:sp>
      <p:pic>
        <p:nvPicPr>
          <p:cNvPr id="6" name="図 5" descr="夜の街のcg&#10;&#10;自動的に生成された説明">
            <a:extLst>
              <a:ext uri="{FF2B5EF4-FFF2-40B4-BE49-F238E27FC236}">
                <a16:creationId xmlns:a16="http://schemas.microsoft.com/office/drawing/2014/main" id="{9147DDE8-7C4A-4E5F-720C-462E316D0124}"/>
              </a:ext>
            </a:extLst>
          </p:cNvPr>
          <p:cNvPicPr>
            <a:picLocks noChangeAspect="1"/>
          </p:cNvPicPr>
          <p:nvPr/>
        </p:nvPicPr>
        <p:blipFill>
          <a:blip r:embed="rId4"/>
          <a:srcRect l="105" r="105"/>
          <a:stretch>
            <a:fillRect/>
          </a:stretch>
        </p:blipFill>
        <p:spPr bwMode="auto">
          <a:xfrm>
            <a:off x="4793467" y="1931646"/>
            <a:ext cx="4308692" cy="4318850"/>
          </a:xfrm>
          <a:prstGeom prst="rect">
            <a:avLst/>
          </a:prstGeom>
          <a:noFill/>
          <a:ln>
            <a:noFill/>
          </a:ln>
          <a:extLst>
            <a:ext uri="{53640926-AAD7-44D8-BBD7-CCE9431645EC}">
              <a14:shadowObscured xmlns:a14="http://schemas.microsoft.com/office/drawing/2010/main"/>
            </a:ext>
          </a:extLst>
        </p:spPr>
      </p:pic>
      <p:pic>
        <p:nvPicPr>
          <p:cNvPr id="25" name="図 24" descr="矢印 が含まれている画像&#10;&#10;自動的に生成された説明">
            <a:extLst>
              <a:ext uri="{FF2B5EF4-FFF2-40B4-BE49-F238E27FC236}">
                <a16:creationId xmlns:a16="http://schemas.microsoft.com/office/drawing/2014/main" id="{47B27F2B-BDBB-1770-6FB3-5739B30BD152}"/>
              </a:ext>
            </a:extLst>
          </p:cNvPr>
          <p:cNvPicPr>
            <a:picLocks noChangeAspect="1"/>
          </p:cNvPicPr>
          <p:nvPr/>
        </p:nvPicPr>
        <p:blipFill rotWithShape="1">
          <a:blip r:embed="rId5">
            <a:extLst>
              <a:ext uri="{28A0092B-C50C-407E-A947-70E740481C1C}">
                <a14:useLocalDpi xmlns:a14="http://schemas.microsoft.com/office/drawing/2010/main" val="0"/>
              </a:ext>
            </a:extLst>
          </a:blip>
          <a:srcRect l="11889" t="12653" r="10061" b="10823"/>
          <a:stretch/>
        </p:blipFill>
        <p:spPr>
          <a:xfrm>
            <a:off x="679873" y="2581692"/>
            <a:ext cx="3306320" cy="3315674"/>
          </a:xfrm>
          <a:prstGeom prst="rect">
            <a:avLst/>
          </a:prstGeom>
        </p:spPr>
      </p:pic>
      <p:sp>
        <p:nvSpPr>
          <p:cNvPr id="26" name="テキスト ボックス 25">
            <a:extLst>
              <a:ext uri="{FF2B5EF4-FFF2-40B4-BE49-F238E27FC236}">
                <a16:creationId xmlns:a16="http://schemas.microsoft.com/office/drawing/2014/main" id="{12CB5D85-7E74-A272-6064-3DBCFCCBA07E}"/>
              </a:ext>
            </a:extLst>
          </p:cNvPr>
          <p:cNvSpPr txBox="1"/>
          <p:nvPr/>
        </p:nvSpPr>
        <p:spPr>
          <a:xfrm>
            <a:off x="934441" y="3461146"/>
            <a:ext cx="1471163" cy="434575"/>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 航空リンクは任意の</a:t>
            </a:r>
            <a:b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　 </a:t>
            </a:r>
            <a:r>
              <a:rPr kumimoji="1" lang="en-US" altLang="ja-JP" sz="900" b="1" i="0" u="none" strike="noStrike" kern="1200" cap="none" spc="0" normalizeH="0" baseline="0" noProof="0" dirty="0">
                <a:ln>
                  <a:noFill/>
                </a:ln>
                <a:solidFill>
                  <a:srgbClr val="000000"/>
                </a:solidFill>
                <a:effectLst/>
                <a:uLnTx/>
                <a:uFillTx/>
                <a:latin typeface="游ゴシック"/>
                <a:ea typeface="游ゴシック"/>
                <a:cs typeface="+mn-cs"/>
              </a:rPr>
              <a:t>2</a:t>
            </a:r>
            <a:r>
              <a:rPr kumimoji="1" lang="ja-JP" altLang="en-US" sz="900" b="1" i="0" u="none" strike="noStrike" kern="1200" cap="none" spc="0" normalizeH="0" baseline="0" noProof="0">
                <a:ln>
                  <a:noFill/>
                </a:ln>
                <a:solidFill>
                  <a:srgbClr val="000000"/>
                </a:solidFill>
                <a:effectLst/>
                <a:uLnTx/>
                <a:uFillTx/>
                <a:latin typeface="游ゴシック"/>
                <a:ea typeface="游ゴシック"/>
                <a:cs typeface="+mn-cs"/>
              </a:rPr>
              <a:t>ノード間で設定可能</a:t>
            </a:r>
          </a:p>
        </p:txBody>
      </p:sp>
    </p:spTree>
    <p:extLst>
      <p:ext uri="{BB962C8B-B14F-4D97-AF65-F5344CB8AC3E}">
        <p14:creationId xmlns:p14="http://schemas.microsoft.com/office/powerpoint/2010/main" val="2847850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101F7-D427-7DD2-97FF-5C4B86FE548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6772CAB-9E64-F2C1-F372-7CAE83D797F0}"/>
              </a:ext>
            </a:extLst>
          </p:cNvPr>
          <p:cNvSpPr>
            <a:spLocks noGrp="1"/>
          </p:cNvSpPr>
          <p:nvPr>
            <p:ph type="title"/>
          </p:nvPr>
        </p:nvSpPr>
        <p:spPr>
          <a:xfrm>
            <a:off x="457200" y="274638"/>
            <a:ext cx="8229600" cy="464698"/>
          </a:xfrm>
        </p:spPr>
        <p:txBody>
          <a:bodyPr>
            <a:noAutofit/>
          </a:bodyPr>
          <a:lstStyle/>
          <a:p>
            <a:r>
              <a:rPr kumimoji="1" lang="ja-JP" altLang="en-US" sz="2800"/>
              <a:t>付録：各排出量制約レベルでの最適ネットワーク</a:t>
            </a:r>
          </a:p>
        </p:txBody>
      </p:sp>
      <p:sp>
        <p:nvSpPr>
          <p:cNvPr id="3" name="コンテンツ プレースホルダー 2">
            <a:extLst>
              <a:ext uri="{FF2B5EF4-FFF2-40B4-BE49-F238E27FC236}">
                <a16:creationId xmlns:a16="http://schemas.microsoft.com/office/drawing/2014/main" id="{784A5ACD-035B-1A9E-E094-8DFC99DEDCCC}"/>
              </a:ext>
            </a:extLst>
          </p:cNvPr>
          <p:cNvSpPr>
            <a:spLocks noGrp="1"/>
          </p:cNvSpPr>
          <p:nvPr>
            <p:ph idx="1"/>
          </p:nvPr>
        </p:nvSpPr>
        <p:spPr>
          <a:xfrm>
            <a:off x="377831" y="847812"/>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800">
                <a:effectLst>
                  <a:outerShdw blurRad="38100" dist="38100" dir="2700000" algn="tl">
                    <a:srgbClr val="000000">
                      <a:alpha val="43137"/>
                    </a:srgbClr>
                  </a:outerShdw>
                </a:effectLst>
              </a:rPr>
              <a:t>基本</a:t>
            </a:r>
            <a:r>
              <a:rPr kumimoji="1" lang="ja-JP" altLang="en-US" sz="2800"/>
              <a:t>ケース </a:t>
            </a:r>
            <a:r>
              <a:rPr kumimoji="1" lang="en-US" altLang="ja-JP" sz="2800" dirty="0"/>
              <a:t>/ </a:t>
            </a:r>
            <a:r>
              <a:rPr kumimoji="1" lang="ja-JP" altLang="en-US" sz="2800"/>
              <a:t>制約</a:t>
            </a:r>
            <a:r>
              <a:rPr kumimoji="1" lang="en-US" altLang="ja-JP" sz="2800" dirty="0"/>
              <a:t>Lv.</a:t>
            </a:r>
            <a:r>
              <a:rPr kumimoji="1" lang="en-US" altLang="ja-JP" sz="2800" dirty="0">
                <a:effectLst>
                  <a:outerShdw blurRad="38100" dist="38100" dir="2700000" algn="tl">
                    <a:srgbClr val="000000">
                      <a:alpha val="43137"/>
                    </a:srgbClr>
                  </a:outerShdw>
                </a:effectLst>
              </a:rPr>
              <a:t>100</a:t>
            </a:r>
            <a:r>
              <a:rPr kumimoji="1" lang="en-US" altLang="ja-JP" sz="2800" dirty="0"/>
              <a:t> </a:t>
            </a:r>
            <a:r>
              <a:rPr kumimoji="1" lang="ja-JP" altLang="en-US" sz="2800"/>
              <a:t>～ </a:t>
            </a:r>
            <a:r>
              <a:rPr kumimoji="1" lang="en-US" altLang="ja-JP" sz="2800" dirty="0">
                <a:effectLst>
                  <a:outerShdw blurRad="38100" dist="38100" dir="2700000" algn="tl">
                    <a:srgbClr val="000000">
                      <a:alpha val="43137"/>
                    </a:srgbClr>
                  </a:outerShdw>
                </a:effectLst>
              </a:rPr>
              <a:t>70 </a:t>
            </a:r>
            <a:r>
              <a:rPr kumimoji="1" lang="ja-JP" altLang="en-US" sz="2800"/>
              <a:t>での最適ネットワーク</a:t>
            </a:r>
            <a:endParaRPr kumimoji="1" lang="en-US" altLang="ja-JP" sz="2800" dirty="0"/>
          </a:p>
        </p:txBody>
      </p:sp>
      <p:sp>
        <p:nvSpPr>
          <p:cNvPr id="7" name="フッター プレースホルダー 4">
            <a:extLst>
              <a:ext uri="{FF2B5EF4-FFF2-40B4-BE49-F238E27FC236}">
                <a16:creationId xmlns:a16="http://schemas.microsoft.com/office/drawing/2014/main" id="{42B08BBC-DE06-8137-A03C-EDAC41893ED8}"/>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endPar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8" name="スライド番号プレースホルダー 5">
            <a:extLst>
              <a:ext uri="{FF2B5EF4-FFF2-40B4-BE49-F238E27FC236}">
                <a16:creationId xmlns:a16="http://schemas.microsoft.com/office/drawing/2014/main" id="{44C084D1-A622-E212-13FA-FEFA04515E16}"/>
              </a:ext>
            </a:extLst>
          </p:cNvPr>
          <p:cNvSpPr>
            <a:spLocks noGrp="1"/>
          </p:cNvSpPr>
          <p:nvPr>
            <p:ph type="sldNum" sz="quarter" idx="12"/>
          </p:nvPr>
        </p:nvSpPr>
        <p:spPr>
          <a:xfrm>
            <a:off x="4748401" y="6462204"/>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pic>
        <p:nvPicPr>
          <p:cNvPr id="4" name="図 3">
            <a:extLst>
              <a:ext uri="{FF2B5EF4-FFF2-40B4-BE49-F238E27FC236}">
                <a16:creationId xmlns:a16="http://schemas.microsoft.com/office/drawing/2014/main" id="{A9F0CED8-C634-76AC-DF9C-0A873671DFE5}"/>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60586" y="1419105"/>
            <a:ext cx="3491865" cy="2303780"/>
          </a:xfrm>
          <a:prstGeom prst="rect">
            <a:avLst/>
          </a:prstGeom>
          <a:noFill/>
        </p:spPr>
      </p:pic>
      <p:pic>
        <p:nvPicPr>
          <p:cNvPr id="6" name="図 5" descr="夜の街のcg&#10;&#10;自動的に生成された説明">
            <a:extLst>
              <a:ext uri="{FF2B5EF4-FFF2-40B4-BE49-F238E27FC236}">
                <a16:creationId xmlns:a16="http://schemas.microsoft.com/office/drawing/2014/main" id="{9147DDE8-7C4A-4E5F-720C-462E316D0124}"/>
              </a:ext>
            </a:extLst>
          </p:cNvPr>
          <p:cNvPicPr>
            <a:picLocks noChangeAspect="1"/>
          </p:cNvPicPr>
          <p:nvPr/>
        </p:nvPicPr>
        <p:blipFill>
          <a:blip r:embed="rId4"/>
          <a:srcRect l="105" r="105"/>
          <a:stretch>
            <a:fillRect/>
          </a:stretch>
        </p:blipFill>
        <p:spPr bwMode="auto">
          <a:xfrm>
            <a:off x="1458195" y="1064587"/>
            <a:ext cx="3232150" cy="3239770"/>
          </a:xfrm>
          <a:prstGeom prst="rect">
            <a:avLst/>
          </a:prstGeom>
          <a:noFill/>
          <a:ln>
            <a:noFill/>
          </a:ln>
          <a:extLst>
            <a:ext uri="{53640926-AAD7-44D8-BBD7-CCE9431645EC}">
              <a14:shadowObscured xmlns:a14="http://schemas.microsoft.com/office/drawing/2010/main"/>
            </a:ext>
          </a:extLst>
        </p:spPr>
      </p:pic>
      <p:pic>
        <p:nvPicPr>
          <p:cNvPr id="11" name="図 10">
            <a:extLst>
              <a:ext uri="{FF2B5EF4-FFF2-40B4-BE49-F238E27FC236}">
                <a16:creationId xmlns:a16="http://schemas.microsoft.com/office/drawing/2014/main" id="{8143F108-D30B-8536-BFFF-FD610BD55D27}"/>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091550" y="1419105"/>
            <a:ext cx="3491865" cy="2303780"/>
          </a:xfrm>
          <a:prstGeom prst="rect">
            <a:avLst/>
          </a:prstGeom>
          <a:noFill/>
        </p:spPr>
      </p:pic>
      <p:pic>
        <p:nvPicPr>
          <p:cNvPr id="9" name="図 8" descr="夜の街のcg&#10;&#10;自動的に生成された説明">
            <a:extLst>
              <a:ext uri="{FF2B5EF4-FFF2-40B4-BE49-F238E27FC236}">
                <a16:creationId xmlns:a16="http://schemas.microsoft.com/office/drawing/2014/main" id="{30CFB971-E969-7942-B729-24B1FA2CC922}"/>
              </a:ext>
            </a:extLst>
          </p:cNvPr>
          <p:cNvPicPr>
            <a:picLocks noChangeAspect="1"/>
          </p:cNvPicPr>
          <p:nvPr/>
        </p:nvPicPr>
        <p:blipFill>
          <a:blip r:embed="rId6"/>
          <a:srcRect l="114" r="114"/>
          <a:stretch>
            <a:fillRect/>
          </a:stretch>
        </p:blipFill>
        <p:spPr bwMode="auto">
          <a:xfrm>
            <a:off x="6098660" y="969525"/>
            <a:ext cx="3232150" cy="3239770"/>
          </a:xfrm>
          <a:prstGeom prst="rect">
            <a:avLst/>
          </a:prstGeom>
          <a:noFill/>
          <a:ln>
            <a:noFill/>
          </a:ln>
          <a:extLst>
            <a:ext uri="{53640926-AAD7-44D8-BBD7-CCE9431645EC}">
              <a14:shadowObscured xmlns:a14="http://schemas.microsoft.com/office/drawing/2010/main"/>
            </a:ext>
          </a:extLst>
        </p:spPr>
      </p:pic>
      <p:pic>
        <p:nvPicPr>
          <p:cNvPr id="12" name="図 11">
            <a:extLst>
              <a:ext uri="{FF2B5EF4-FFF2-40B4-BE49-F238E27FC236}">
                <a16:creationId xmlns:a16="http://schemas.microsoft.com/office/drawing/2014/main" id="{4CACA836-4060-74F3-62F4-13829F6DB32B}"/>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60586" y="3987399"/>
            <a:ext cx="3491865" cy="2303780"/>
          </a:xfrm>
          <a:prstGeom prst="rect">
            <a:avLst/>
          </a:prstGeom>
          <a:noFill/>
        </p:spPr>
      </p:pic>
      <p:pic>
        <p:nvPicPr>
          <p:cNvPr id="13" name="図 12" descr="夜の街のcg&#10;&#10;中程度の精度で自動的に生成された説明">
            <a:extLst>
              <a:ext uri="{FF2B5EF4-FFF2-40B4-BE49-F238E27FC236}">
                <a16:creationId xmlns:a16="http://schemas.microsoft.com/office/drawing/2014/main" id="{72F119B9-06FE-37BE-1C94-691A551C3BE1}"/>
              </a:ext>
            </a:extLst>
          </p:cNvPr>
          <p:cNvPicPr>
            <a:picLocks noChangeAspect="1"/>
          </p:cNvPicPr>
          <p:nvPr/>
        </p:nvPicPr>
        <p:blipFill>
          <a:blip r:embed="rId8"/>
          <a:srcRect l="114" r="114"/>
          <a:stretch>
            <a:fillRect/>
          </a:stretch>
        </p:blipFill>
        <p:spPr bwMode="auto">
          <a:xfrm>
            <a:off x="1567696" y="3545336"/>
            <a:ext cx="3232150" cy="3239770"/>
          </a:xfrm>
          <a:prstGeom prst="rect">
            <a:avLst/>
          </a:prstGeom>
          <a:noFill/>
          <a:ln>
            <a:noFill/>
          </a:ln>
          <a:extLst>
            <a:ext uri="{53640926-AAD7-44D8-BBD7-CCE9431645EC}">
              <a14:shadowObscured xmlns:a14="http://schemas.microsoft.com/office/drawing/2010/main"/>
            </a:ext>
          </a:extLst>
        </p:spPr>
      </p:pic>
      <p:pic>
        <p:nvPicPr>
          <p:cNvPr id="14" name="図 13">
            <a:extLst>
              <a:ext uri="{FF2B5EF4-FFF2-40B4-BE49-F238E27FC236}">
                <a16:creationId xmlns:a16="http://schemas.microsoft.com/office/drawing/2014/main" id="{E485B01A-E416-C232-C4DD-882E58925A85}"/>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091550" y="3987399"/>
            <a:ext cx="3491865" cy="2303780"/>
          </a:xfrm>
          <a:prstGeom prst="rect">
            <a:avLst/>
          </a:prstGeom>
          <a:noFill/>
        </p:spPr>
      </p:pic>
      <p:pic>
        <p:nvPicPr>
          <p:cNvPr id="15" name="図 14" descr="夜の街のイラスト&#10;&#10;中程度の精度で自動的に生成された説明">
            <a:extLst>
              <a:ext uri="{FF2B5EF4-FFF2-40B4-BE49-F238E27FC236}">
                <a16:creationId xmlns:a16="http://schemas.microsoft.com/office/drawing/2014/main" id="{4D0193E0-6D31-2B8F-426F-C46F7B5939D8}"/>
              </a:ext>
            </a:extLst>
          </p:cNvPr>
          <p:cNvPicPr>
            <a:picLocks noChangeAspect="1"/>
          </p:cNvPicPr>
          <p:nvPr/>
        </p:nvPicPr>
        <p:blipFill>
          <a:blip r:embed="rId10"/>
          <a:srcRect l="118" r="118"/>
          <a:stretch/>
        </p:blipFill>
        <p:spPr bwMode="auto">
          <a:xfrm>
            <a:off x="6033651" y="3618230"/>
            <a:ext cx="3232150" cy="3239770"/>
          </a:xfrm>
          <a:prstGeom prst="rect">
            <a:avLst/>
          </a:prstGeom>
          <a:noFill/>
          <a:ln>
            <a:noFill/>
          </a:ln>
          <a:extLst>
            <a:ext uri="{53640926-AAD7-44D8-BBD7-CCE9431645EC}">
              <a14:shadowObscured xmlns:a14="http://schemas.microsoft.com/office/drawing/2010/main"/>
            </a:ext>
          </a:extLst>
        </p:spPr>
      </p:pic>
      <p:sp>
        <p:nvSpPr>
          <p:cNvPr id="16" name="テキスト ボックス 124">
            <a:extLst>
              <a:ext uri="{FF2B5EF4-FFF2-40B4-BE49-F238E27FC236}">
                <a16:creationId xmlns:a16="http://schemas.microsoft.com/office/drawing/2014/main" id="{9358E5D7-0836-4194-B1D6-7704698EEE3E}"/>
              </a:ext>
            </a:extLst>
          </p:cNvPr>
          <p:cNvSpPr txBox="1"/>
          <p:nvPr/>
        </p:nvSpPr>
        <p:spPr>
          <a:xfrm>
            <a:off x="4730296" y="398739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70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7" name="テキスト ボックス 125">
            <a:extLst>
              <a:ext uri="{FF2B5EF4-FFF2-40B4-BE49-F238E27FC236}">
                <a16:creationId xmlns:a16="http://schemas.microsoft.com/office/drawing/2014/main" id="{31344A03-2CE3-6F57-0B51-0740C90096C9}"/>
              </a:ext>
            </a:extLst>
          </p:cNvPr>
          <p:cNvSpPr txBox="1"/>
          <p:nvPr/>
        </p:nvSpPr>
        <p:spPr>
          <a:xfrm>
            <a:off x="166121" y="398739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80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8" name="テキスト ボックス 126">
            <a:extLst>
              <a:ext uri="{FF2B5EF4-FFF2-40B4-BE49-F238E27FC236}">
                <a16:creationId xmlns:a16="http://schemas.microsoft.com/office/drawing/2014/main" id="{194C91C8-C31A-09CC-D81D-7AB4EECA504D}"/>
              </a:ext>
            </a:extLst>
          </p:cNvPr>
          <p:cNvSpPr txBox="1"/>
          <p:nvPr/>
        </p:nvSpPr>
        <p:spPr>
          <a:xfrm>
            <a:off x="4730296" y="1419105"/>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90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9" name="テキスト ボックス 127">
            <a:extLst>
              <a:ext uri="{FF2B5EF4-FFF2-40B4-BE49-F238E27FC236}">
                <a16:creationId xmlns:a16="http://schemas.microsoft.com/office/drawing/2014/main" id="{AE339C20-9294-9BBE-44D2-1DF0C4019E41}"/>
              </a:ext>
            </a:extLst>
          </p:cNvPr>
          <p:cNvSpPr txBox="1"/>
          <p:nvPr/>
        </p:nvSpPr>
        <p:spPr>
          <a:xfrm>
            <a:off x="133003" y="1585361"/>
            <a:ext cx="324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100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0" name="テキスト ボックス 127">
            <a:extLst>
              <a:ext uri="{FF2B5EF4-FFF2-40B4-BE49-F238E27FC236}">
                <a16:creationId xmlns:a16="http://schemas.microsoft.com/office/drawing/2014/main" id="{641C5472-4921-5A55-C081-0E906B533A36}"/>
              </a:ext>
            </a:extLst>
          </p:cNvPr>
          <p:cNvSpPr txBox="1"/>
          <p:nvPr/>
        </p:nvSpPr>
        <p:spPr>
          <a:xfrm>
            <a:off x="53831" y="1351739"/>
            <a:ext cx="324000" cy="252000"/>
          </a:xfrm>
          <a:prstGeom prst="rect">
            <a:avLst/>
          </a:prstGeom>
          <a:noFill/>
          <a:ln>
            <a:no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a:ln>
                  <a:noFill/>
                </a:ln>
                <a:solidFill>
                  <a:srgbClr val="000000"/>
                </a:solidFill>
                <a:effectLst/>
                <a:uLnTx/>
                <a:uFillTx/>
                <a:latin typeface="游ゴシック"/>
                <a:ea typeface="游ゴシック"/>
                <a:cs typeface="+mn-cs"/>
              </a:rPr>
              <a:t>Lv.</a:t>
            </a:r>
            <a:endParaRPr kumimoji="1" lang="ja-JP" altLang="en-US" sz="1050" b="1" i="0" u="none" strike="noStrike" kern="1200" cap="none" spc="0" normalizeH="0" baseline="0" noProof="0">
              <a:ln>
                <a:noFill/>
              </a:ln>
              <a:solidFill>
                <a:srgbClr val="000000"/>
              </a:solidFill>
              <a:effectLst/>
              <a:uLnTx/>
              <a:uFillTx/>
              <a:latin typeface="游ゴシック"/>
              <a:ea typeface="游ゴシック"/>
              <a:cs typeface="+mn-cs"/>
            </a:endParaRPr>
          </a:p>
        </p:txBody>
      </p:sp>
      <p:cxnSp>
        <p:nvCxnSpPr>
          <p:cNvPr id="22" name="直線コネクタ 21">
            <a:extLst>
              <a:ext uri="{FF2B5EF4-FFF2-40B4-BE49-F238E27FC236}">
                <a16:creationId xmlns:a16="http://schemas.microsoft.com/office/drawing/2014/main" id="{0F91B59F-E14A-49D3-8CBA-2249CEC4D5F9}"/>
              </a:ext>
            </a:extLst>
          </p:cNvPr>
          <p:cNvCxnSpPr>
            <a:cxnSpLocks/>
          </p:cNvCxnSpPr>
          <p:nvPr/>
        </p:nvCxnSpPr>
        <p:spPr>
          <a:xfrm>
            <a:off x="112222" y="3882045"/>
            <a:ext cx="8919557" cy="0"/>
          </a:xfrm>
          <a:prstGeom prst="line">
            <a:avLst/>
          </a:prstGeom>
          <a:ln w="6350">
            <a:prstDash val="dash"/>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D816A6A2-2D84-2581-3C4F-7AB9320390CF}"/>
              </a:ext>
            </a:extLst>
          </p:cNvPr>
          <p:cNvCxnSpPr>
            <a:cxnSpLocks/>
          </p:cNvCxnSpPr>
          <p:nvPr/>
        </p:nvCxnSpPr>
        <p:spPr>
          <a:xfrm>
            <a:off x="4572000" y="1419105"/>
            <a:ext cx="0" cy="5010872"/>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886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A27A-3994-3383-933D-DC637B028D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CEC4BD9-C78E-9185-DD2D-945B5FB9CE26}"/>
              </a:ext>
            </a:extLst>
          </p:cNvPr>
          <p:cNvSpPr>
            <a:spLocks noGrp="1"/>
          </p:cNvSpPr>
          <p:nvPr>
            <p:ph type="title"/>
          </p:nvPr>
        </p:nvSpPr>
        <p:spPr>
          <a:xfrm>
            <a:off x="457200" y="274638"/>
            <a:ext cx="8229600" cy="457199"/>
          </a:xfrm>
        </p:spPr>
        <p:txBody>
          <a:bodyPr>
            <a:noAutofit/>
          </a:bodyPr>
          <a:lstStyle/>
          <a:p>
            <a:r>
              <a:rPr kumimoji="1" lang="ja-JP" altLang="en-US" sz="2800"/>
              <a:t>付録：各排出量制約レベルでの最適ネットワーク</a:t>
            </a:r>
          </a:p>
        </p:txBody>
      </p:sp>
      <p:sp>
        <p:nvSpPr>
          <p:cNvPr id="3" name="コンテンツ プレースホルダー 2">
            <a:extLst>
              <a:ext uri="{FF2B5EF4-FFF2-40B4-BE49-F238E27FC236}">
                <a16:creationId xmlns:a16="http://schemas.microsoft.com/office/drawing/2014/main" id="{0088D9D3-CF4A-420C-B98A-82B3211587F4}"/>
              </a:ext>
            </a:extLst>
          </p:cNvPr>
          <p:cNvSpPr>
            <a:spLocks noGrp="1"/>
          </p:cNvSpPr>
          <p:nvPr>
            <p:ph idx="1"/>
          </p:nvPr>
        </p:nvSpPr>
        <p:spPr>
          <a:xfrm>
            <a:off x="365971" y="786933"/>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800">
                <a:effectLst>
                  <a:outerShdw blurRad="38100" dist="38100" dir="2700000" algn="tl">
                    <a:srgbClr val="000000">
                      <a:alpha val="43137"/>
                    </a:srgbClr>
                  </a:outerShdw>
                </a:effectLst>
              </a:rPr>
              <a:t>基本</a:t>
            </a:r>
            <a:r>
              <a:rPr kumimoji="1" lang="ja-JP" altLang="en-US" sz="2800"/>
              <a:t>ケース </a:t>
            </a:r>
            <a:r>
              <a:rPr kumimoji="1" lang="en-US" altLang="ja-JP" sz="2800" dirty="0"/>
              <a:t>/ </a:t>
            </a:r>
            <a:r>
              <a:rPr kumimoji="1" lang="ja-JP" altLang="en-US" sz="2800"/>
              <a:t>制約</a:t>
            </a:r>
            <a:r>
              <a:rPr kumimoji="1" lang="en-US" altLang="ja-JP" sz="2800" dirty="0"/>
              <a:t>Lv.</a:t>
            </a:r>
            <a:r>
              <a:rPr lang="en-US" altLang="ja-JP" sz="2800" dirty="0">
                <a:effectLst>
                  <a:outerShdw blurRad="38100" dist="38100" dir="2700000" algn="tl">
                    <a:srgbClr val="000000">
                      <a:alpha val="43137"/>
                    </a:srgbClr>
                  </a:outerShdw>
                </a:effectLst>
              </a:rPr>
              <a:t>6</a:t>
            </a:r>
            <a:r>
              <a:rPr kumimoji="1" lang="en-US" altLang="ja-JP" sz="2800" dirty="0">
                <a:effectLst>
                  <a:outerShdw blurRad="38100" dist="38100" dir="2700000" algn="tl">
                    <a:srgbClr val="000000">
                      <a:alpha val="43137"/>
                    </a:srgbClr>
                  </a:outerShdw>
                </a:effectLst>
              </a:rPr>
              <a:t>0</a:t>
            </a:r>
            <a:r>
              <a:rPr kumimoji="1" lang="en-US" altLang="ja-JP" sz="2800" dirty="0"/>
              <a:t> </a:t>
            </a:r>
            <a:r>
              <a:rPr kumimoji="1" lang="ja-JP" altLang="en-US" sz="2800"/>
              <a:t>～ </a:t>
            </a:r>
            <a:r>
              <a:rPr kumimoji="1" lang="en-US" altLang="ja-JP" sz="2800" dirty="0">
                <a:effectLst>
                  <a:outerShdw blurRad="38100" dist="38100" dir="2700000" algn="tl">
                    <a:srgbClr val="000000">
                      <a:alpha val="43137"/>
                    </a:srgbClr>
                  </a:outerShdw>
                </a:effectLst>
              </a:rPr>
              <a:t>30 </a:t>
            </a:r>
            <a:r>
              <a:rPr kumimoji="1" lang="ja-JP" altLang="en-US" sz="2800"/>
              <a:t>での最適ネットワーク</a:t>
            </a:r>
            <a:endParaRPr kumimoji="1" lang="en-US" altLang="ja-JP" sz="2800" dirty="0"/>
          </a:p>
        </p:txBody>
      </p:sp>
      <p:sp>
        <p:nvSpPr>
          <p:cNvPr id="7" name="フッター プレースホルダー 4">
            <a:extLst>
              <a:ext uri="{FF2B5EF4-FFF2-40B4-BE49-F238E27FC236}">
                <a16:creationId xmlns:a16="http://schemas.microsoft.com/office/drawing/2014/main" id="{D7363D82-1777-E83C-E20E-4CE9A8C1332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endPar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8" name="スライド番号プレースホルダー 5">
            <a:extLst>
              <a:ext uri="{FF2B5EF4-FFF2-40B4-BE49-F238E27FC236}">
                <a16:creationId xmlns:a16="http://schemas.microsoft.com/office/drawing/2014/main" id="{854ADE0F-8039-4A2F-5DF3-69C2E394EA5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6" name="テキスト ボックス 124">
            <a:extLst>
              <a:ext uri="{FF2B5EF4-FFF2-40B4-BE49-F238E27FC236}">
                <a16:creationId xmlns:a16="http://schemas.microsoft.com/office/drawing/2014/main" id="{CA8AB09F-C93D-3070-971B-F7F139A13934}"/>
              </a:ext>
            </a:extLst>
          </p:cNvPr>
          <p:cNvSpPr txBox="1"/>
          <p:nvPr/>
        </p:nvSpPr>
        <p:spPr>
          <a:xfrm>
            <a:off x="4730296" y="398739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30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7" name="テキスト ボックス 125">
            <a:extLst>
              <a:ext uri="{FF2B5EF4-FFF2-40B4-BE49-F238E27FC236}">
                <a16:creationId xmlns:a16="http://schemas.microsoft.com/office/drawing/2014/main" id="{CFB8C8AE-6AAE-3339-C5E4-18F8930FDCF0}"/>
              </a:ext>
            </a:extLst>
          </p:cNvPr>
          <p:cNvSpPr txBox="1"/>
          <p:nvPr/>
        </p:nvSpPr>
        <p:spPr>
          <a:xfrm>
            <a:off x="166121" y="398739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40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8" name="テキスト ボックス 126">
            <a:extLst>
              <a:ext uri="{FF2B5EF4-FFF2-40B4-BE49-F238E27FC236}">
                <a16:creationId xmlns:a16="http://schemas.microsoft.com/office/drawing/2014/main" id="{DBD85E6E-B11E-5C55-74A3-51500FD4275B}"/>
              </a:ext>
            </a:extLst>
          </p:cNvPr>
          <p:cNvSpPr txBox="1"/>
          <p:nvPr/>
        </p:nvSpPr>
        <p:spPr>
          <a:xfrm>
            <a:off x="4730296" y="1419105"/>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50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cxnSp>
        <p:nvCxnSpPr>
          <p:cNvPr id="22" name="直線コネクタ 21">
            <a:extLst>
              <a:ext uri="{FF2B5EF4-FFF2-40B4-BE49-F238E27FC236}">
                <a16:creationId xmlns:a16="http://schemas.microsoft.com/office/drawing/2014/main" id="{555DB931-8E29-3DE2-1CB6-2C450E91B5FA}"/>
              </a:ext>
            </a:extLst>
          </p:cNvPr>
          <p:cNvCxnSpPr>
            <a:cxnSpLocks/>
          </p:cNvCxnSpPr>
          <p:nvPr/>
        </p:nvCxnSpPr>
        <p:spPr>
          <a:xfrm>
            <a:off x="112222" y="3882045"/>
            <a:ext cx="8919557" cy="0"/>
          </a:xfrm>
          <a:prstGeom prst="line">
            <a:avLst/>
          </a:prstGeom>
          <a:ln w="6350">
            <a:prstDash val="dash"/>
          </a:ln>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C89165A6-7CE8-2F61-5D53-84B2E886FA5E}"/>
              </a:ext>
            </a:extLst>
          </p:cNvPr>
          <p:cNvCxnSpPr>
            <a:cxnSpLocks/>
          </p:cNvCxnSpPr>
          <p:nvPr/>
        </p:nvCxnSpPr>
        <p:spPr>
          <a:xfrm>
            <a:off x="4572000" y="1419105"/>
            <a:ext cx="0" cy="5010872"/>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126">
            <a:extLst>
              <a:ext uri="{FF2B5EF4-FFF2-40B4-BE49-F238E27FC236}">
                <a16:creationId xmlns:a16="http://schemas.microsoft.com/office/drawing/2014/main" id="{7EC80738-BC8B-D2F9-7032-A7625094F882}"/>
              </a:ext>
            </a:extLst>
          </p:cNvPr>
          <p:cNvSpPr txBox="1"/>
          <p:nvPr/>
        </p:nvSpPr>
        <p:spPr>
          <a:xfrm>
            <a:off x="166121" y="1419105"/>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60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pic>
        <p:nvPicPr>
          <p:cNvPr id="21" name="図 20">
            <a:extLst>
              <a:ext uri="{FF2B5EF4-FFF2-40B4-BE49-F238E27FC236}">
                <a16:creationId xmlns:a16="http://schemas.microsoft.com/office/drawing/2014/main" id="{195D7D2F-4E4D-54DF-A8D8-ECD43D05736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560586" y="1419105"/>
            <a:ext cx="3491865" cy="2303780"/>
          </a:xfrm>
          <a:prstGeom prst="rect">
            <a:avLst/>
          </a:prstGeom>
          <a:noFill/>
        </p:spPr>
      </p:pic>
      <p:pic>
        <p:nvPicPr>
          <p:cNvPr id="23" name="図 22" descr="夜の街のイラスト&#10;&#10;中程度の精度で自動的に生成された説明">
            <a:extLst>
              <a:ext uri="{FF2B5EF4-FFF2-40B4-BE49-F238E27FC236}">
                <a16:creationId xmlns:a16="http://schemas.microsoft.com/office/drawing/2014/main" id="{39F7AF0F-F28A-4959-548C-8BB2FA4012CD}"/>
              </a:ext>
            </a:extLst>
          </p:cNvPr>
          <p:cNvPicPr>
            <a:picLocks noChangeAspect="1"/>
          </p:cNvPicPr>
          <p:nvPr/>
        </p:nvPicPr>
        <p:blipFill>
          <a:blip r:embed="rId4"/>
          <a:srcRect l="118" r="118"/>
          <a:stretch/>
        </p:blipFill>
        <p:spPr bwMode="auto">
          <a:xfrm>
            <a:off x="1567696" y="976510"/>
            <a:ext cx="3232150" cy="3239770"/>
          </a:xfrm>
          <a:prstGeom prst="rect">
            <a:avLst/>
          </a:prstGeom>
          <a:noFill/>
          <a:ln>
            <a:noFill/>
          </a:ln>
          <a:extLst>
            <a:ext uri="{53640926-AAD7-44D8-BBD7-CCE9431645EC}">
              <a14:shadowObscured xmlns:a14="http://schemas.microsoft.com/office/drawing/2010/main"/>
            </a:ext>
          </a:extLst>
        </p:spPr>
      </p:pic>
      <p:pic>
        <p:nvPicPr>
          <p:cNvPr id="25" name="図 24">
            <a:extLst>
              <a:ext uri="{FF2B5EF4-FFF2-40B4-BE49-F238E27FC236}">
                <a16:creationId xmlns:a16="http://schemas.microsoft.com/office/drawing/2014/main" id="{785741F9-5C0D-49B6-3330-FD4912F2E265}"/>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091550" y="1419105"/>
            <a:ext cx="3491865" cy="2303780"/>
          </a:xfrm>
          <a:prstGeom prst="rect">
            <a:avLst/>
          </a:prstGeom>
          <a:noFill/>
        </p:spPr>
      </p:pic>
      <p:pic>
        <p:nvPicPr>
          <p:cNvPr id="28" name="図 27">
            <a:extLst>
              <a:ext uri="{FF2B5EF4-FFF2-40B4-BE49-F238E27FC236}">
                <a16:creationId xmlns:a16="http://schemas.microsoft.com/office/drawing/2014/main" id="{268A3628-24C2-7830-A89F-DB81AC7E17EC}"/>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560586" y="3987399"/>
            <a:ext cx="3491865" cy="2303780"/>
          </a:xfrm>
          <a:prstGeom prst="rect">
            <a:avLst/>
          </a:prstGeom>
          <a:noFill/>
        </p:spPr>
      </p:pic>
      <p:pic>
        <p:nvPicPr>
          <p:cNvPr id="27" name="図 26" descr="夜の街のイラスト&#10;&#10;中程度の精度で自動的に生成された説明">
            <a:extLst>
              <a:ext uri="{FF2B5EF4-FFF2-40B4-BE49-F238E27FC236}">
                <a16:creationId xmlns:a16="http://schemas.microsoft.com/office/drawing/2014/main" id="{4762FB5D-C2CE-7E7C-B6A5-AF5923AD0AA9}"/>
              </a:ext>
            </a:extLst>
          </p:cNvPr>
          <p:cNvPicPr>
            <a:picLocks noChangeAspect="1"/>
          </p:cNvPicPr>
          <p:nvPr/>
        </p:nvPicPr>
        <p:blipFill>
          <a:blip r:embed="rId7"/>
          <a:srcRect l="118" r="118"/>
          <a:stretch/>
        </p:blipFill>
        <p:spPr bwMode="auto">
          <a:xfrm>
            <a:off x="1567696" y="3546074"/>
            <a:ext cx="3231515" cy="3239770"/>
          </a:xfrm>
          <a:prstGeom prst="rect">
            <a:avLst/>
          </a:prstGeom>
          <a:noFill/>
          <a:ln>
            <a:noFill/>
          </a:ln>
          <a:extLst>
            <a:ext uri="{53640926-AAD7-44D8-BBD7-CCE9431645EC}">
              <a14:shadowObscured xmlns:a14="http://schemas.microsoft.com/office/drawing/2010/main"/>
            </a:ext>
          </a:extLst>
        </p:spPr>
      </p:pic>
      <p:pic>
        <p:nvPicPr>
          <p:cNvPr id="32" name="図 31" descr="カラフルな光の線&#10;&#10;自動的に生成された説明">
            <a:extLst>
              <a:ext uri="{FF2B5EF4-FFF2-40B4-BE49-F238E27FC236}">
                <a16:creationId xmlns:a16="http://schemas.microsoft.com/office/drawing/2014/main" id="{1BBD0497-06EF-CA93-FFC7-94DD26A08E9E}"/>
              </a:ext>
            </a:extLst>
          </p:cNvPr>
          <p:cNvPicPr>
            <a:picLocks noChangeAspect="1"/>
          </p:cNvPicPr>
          <p:nvPr/>
        </p:nvPicPr>
        <p:blipFill>
          <a:blip r:embed="rId8"/>
          <a:stretch>
            <a:fillRect/>
          </a:stretch>
        </p:blipFill>
        <p:spPr>
          <a:xfrm>
            <a:off x="5250641" y="3546074"/>
            <a:ext cx="3239770" cy="3239770"/>
          </a:xfrm>
          <a:prstGeom prst="rect">
            <a:avLst/>
          </a:prstGeom>
          <a:solidFill>
            <a:schemeClr val="bg1"/>
          </a:solidFill>
        </p:spPr>
      </p:pic>
      <p:pic>
        <p:nvPicPr>
          <p:cNvPr id="26" name="図 25" descr="夜の街のイラスト&#10;&#10;中程度の精度で自動的に生成された説明">
            <a:extLst>
              <a:ext uri="{FF2B5EF4-FFF2-40B4-BE49-F238E27FC236}">
                <a16:creationId xmlns:a16="http://schemas.microsoft.com/office/drawing/2014/main" id="{D02C9137-4C93-4EE1-B8D9-87C1A8BB2150}"/>
              </a:ext>
            </a:extLst>
          </p:cNvPr>
          <p:cNvPicPr>
            <a:picLocks noChangeAspect="1"/>
          </p:cNvPicPr>
          <p:nvPr/>
        </p:nvPicPr>
        <p:blipFill>
          <a:blip r:embed="rId9"/>
          <a:srcRect l="118" r="118"/>
          <a:stretch/>
        </p:blipFill>
        <p:spPr bwMode="auto">
          <a:xfrm>
            <a:off x="6098660" y="976510"/>
            <a:ext cx="3232150" cy="32397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8766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7BD20-019D-9335-F59E-045ADFBF679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15B640A-77C6-B7CB-C249-597C21A1F5F1}"/>
              </a:ext>
            </a:extLst>
          </p:cNvPr>
          <p:cNvSpPr>
            <a:spLocks noGrp="1"/>
          </p:cNvSpPr>
          <p:nvPr>
            <p:ph type="title"/>
          </p:nvPr>
        </p:nvSpPr>
        <p:spPr>
          <a:xfrm>
            <a:off x="457200" y="274638"/>
            <a:ext cx="8229600" cy="471685"/>
          </a:xfrm>
        </p:spPr>
        <p:txBody>
          <a:bodyPr>
            <a:noAutofit/>
          </a:bodyPr>
          <a:lstStyle/>
          <a:p>
            <a:r>
              <a:rPr kumimoji="1" lang="ja-JP" altLang="en-US" sz="2800"/>
              <a:t>付録：各排出量制約レベルでの最適ネットワーク</a:t>
            </a:r>
          </a:p>
        </p:txBody>
      </p:sp>
      <p:sp>
        <p:nvSpPr>
          <p:cNvPr id="3" name="コンテンツ プレースホルダー 2">
            <a:extLst>
              <a:ext uri="{FF2B5EF4-FFF2-40B4-BE49-F238E27FC236}">
                <a16:creationId xmlns:a16="http://schemas.microsoft.com/office/drawing/2014/main" id="{DA1D4268-EAA5-8524-F962-68A7D834D9EE}"/>
              </a:ext>
            </a:extLst>
          </p:cNvPr>
          <p:cNvSpPr>
            <a:spLocks noGrp="1"/>
          </p:cNvSpPr>
          <p:nvPr>
            <p:ph idx="1"/>
          </p:nvPr>
        </p:nvSpPr>
        <p:spPr>
          <a:xfrm>
            <a:off x="457200" y="757307"/>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800">
                <a:effectLst>
                  <a:outerShdw blurRad="38100" dist="38100" dir="2700000" algn="tl">
                    <a:srgbClr val="000000">
                      <a:alpha val="43137"/>
                    </a:srgbClr>
                  </a:outerShdw>
                </a:effectLst>
              </a:rPr>
              <a:t>基本</a:t>
            </a:r>
            <a:r>
              <a:rPr kumimoji="1" lang="ja-JP" altLang="en-US" sz="2800"/>
              <a:t>ケース </a:t>
            </a:r>
            <a:r>
              <a:rPr kumimoji="1" lang="en-US" altLang="ja-JP" sz="2800" dirty="0"/>
              <a:t>/ </a:t>
            </a:r>
            <a:r>
              <a:rPr kumimoji="1" lang="ja-JP" altLang="en-US" sz="2800"/>
              <a:t>制約</a:t>
            </a:r>
            <a:r>
              <a:rPr kumimoji="1" lang="en-US" altLang="ja-JP" sz="2800" dirty="0"/>
              <a:t>Lv.</a:t>
            </a:r>
            <a:r>
              <a:rPr lang="en-US" altLang="ja-JP" sz="2800" dirty="0">
                <a:effectLst>
                  <a:outerShdw blurRad="38100" dist="38100" dir="2700000" algn="tl">
                    <a:srgbClr val="000000">
                      <a:alpha val="43137"/>
                    </a:srgbClr>
                  </a:outerShdw>
                </a:effectLst>
              </a:rPr>
              <a:t>2</a:t>
            </a:r>
            <a:r>
              <a:rPr kumimoji="1" lang="en-US" altLang="ja-JP" sz="2800" dirty="0">
                <a:effectLst>
                  <a:outerShdw blurRad="38100" dist="38100" dir="2700000" algn="tl">
                    <a:srgbClr val="000000">
                      <a:alpha val="43137"/>
                    </a:srgbClr>
                  </a:outerShdw>
                </a:effectLst>
              </a:rPr>
              <a:t>0</a:t>
            </a:r>
            <a:r>
              <a:rPr kumimoji="1" lang="en-US" altLang="ja-JP" sz="2800" dirty="0"/>
              <a:t> </a:t>
            </a:r>
            <a:r>
              <a:rPr kumimoji="1" lang="ja-JP" altLang="en-US" sz="2800"/>
              <a:t>～ </a:t>
            </a:r>
            <a:r>
              <a:rPr kumimoji="1" lang="en-US" altLang="ja-JP" sz="2800" dirty="0">
                <a:effectLst>
                  <a:outerShdw blurRad="38100" dist="38100" dir="2700000" algn="tl">
                    <a:srgbClr val="000000">
                      <a:alpha val="43137"/>
                    </a:srgbClr>
                  </a:outerShdw>
                </a:effectLst>
              </a:rPr>
              <a:t>10 </a:t>
            </a:r>
            <a:r>
              <a:rPr kumimoji="1" lang="ja-JP" altLang="en-US" sz="2800"/>
              <a:t>での最適ネットワーク</a:t>
            </a:r>
            <a:endParaRPr kumimoji="1" lang="en-US" altLang="ja-JP" sz="2800" dirty="0"/>
          </a:p>
        </p:txBody>
      </p:sp>
      <p:sp>
        <p:nvSpPr>
          <p:cNvPr id="7" name="フッター プレースホルダー 4">
            <a:extLst>
              <a:ext uri="{FF2B5EF4-FFF2-40B4-BE49-F238E27FC236}">
                <a16:creationId xmlns:a16="http://schemas.microsoft.com/office/drawing/2014/main" id="{536A1376-FACC-3A87-6371-6FAF1085F7E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endPar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8" name="スライド番号プレースホルダー 5">
            <a:extLst>
              <a:ext uri="{FF2B5EF4-FFF2-40B4-BE49-F238E27FC236}">
                <a16:creationId xmlns:a16="http://schemas.microsoft.com/office/drawing/2014/main" id="{7DEB9D8D-F1ED-270A-710E-463F4DC723F1}"/>
              </a:ext>
            </a:extLst>
          </p:cNvPr>
          <p:cNvSpPr>
            <a:spLocks noGrp="1"/>
          </p:cNvSpPr>
          <p:nvPr>
            <p:ph type="sldNum" sz="quarter" idx="12"/>
          </p:nvPr>
        </p:nvSpPr>
        <p:spPr>
          <a:xfrm>
            <a:off x="4874296" y="640079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6" name="テキスト ボックス 124">
            <a:extLst>
              <a:ext uri="{FF2B5EF4-FFF2-40B4-BE49-F238E27FC236}">
                <a16:creationId xmlns:a16="http://schemas.microsoft.com/office/drawing/2014/main" id="{A040A6BE-F03C-E10B-3A92-9670A44608DD}"/>
              </a:ext>
            </a:extLst>
          </p:cNvPr>
          <p:cNvSpPr txBox="1"/>
          <p:nvPr/>
        </p:nvSpPr>
        <p:spPr>
          <a:xfrm>
            <a:off x="4730296" y="1419105"/>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10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cxnSp>
        <p:nvCxnSpPr>
          <p:cNvPr id="24" name="直線コネクタ 23">
            <a:extLst>
              <a:ext uri="{FF2B5EF4-FFF2-40B4-BE49-F238E27FC236}">
                <a16:creationId xmlns:a16="http://schemas.microsoft.com/office/drawing/2014/main" id="{809A6E20-2E7E-104F-CEED-DB7AEF38DC9D}"/>
              </a:ext>
            </a:extLst>
          </p:cNvPr>
          <p:cNvCxnSpPr>
            <a:cxnSpLocks/>
          </p:cNvCxnSpPr>
          <p:nvPr/>
        </p:nvCxnSpPr>
        <p:spPr>
          <a:xfrm>
            <a:off x="4572000" y="1419105"/>
            <a:ext cx="0" cy="2505600"/>
          </a:xfrm>
          <a:prstGeom prst="line">
            <a:avLst/>
          </a:prstGeom>
          <a:ln w="6350">
            <a:prstDash val="dash"/>
          </a:ln>
        </p:spPr>
        <p:style>
          <a:lnRef idx="1">
            <a:schemeClr val="accent1"/>
          </a:lnRef>
          <a:fillRef idx="0">
            <a:schemeClr val="accent1"/>
          </a:fillRef>
          <a:effectRef idx="0">
            <a:schemeClr val="accent1"/>
          </a:effectRef>
          <a:fontRef idx="minor">
            <a:schemeClr val="tx1"/>
          </a:fontRef>
        </p:style>
      </p:cxnSp>
      <p:sp>
        <p:nvSpPr>
          <p:cNvPr id="10" name="テキスト ボックス 126">
            <a:extLst>
              <a:ext uri="{FF2B5EF4-FFF2-40B4-BE49-F238E27FC236}">
                <a16:creationId xmlns:a16="http://schemas.microsoft.com/office/drawing/2014/main" id="{F9C37DD6-32F6-439D-13A5-4DBB173DA88B}"/>
              </a:ext>
            </a:extLst>
          </p:cNvPr>
          <p:cNvSpPr txBox="1"/>
          <p:nvPr/>
        </p:nvSpPr>
        <p:spPr>
          <a:xfrm>
            <a:off x="166121" y="1419105"/>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20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pic>
        <p:nvPicPr>
          <p:cNvPr id="32" name="図 31">
            <a:extLst>
              <a:ext uri="{FF2B5EF4-FFF2-40B4-BE49-F238E27FC236}">
                <a16:creationId xmlns:a16="http://schemas.microsoft.com/office/drawing/2014/main" id="{9171BC32-B10B-7D5F-92CE-2CD17BF55CE2}"/>
              </a:ext>
            </a:extLst>
          </p:cNvPr>
          <p:cNvPicPr>
            <a:picLocks noChangeAspect="1"/>
          </p:cNvPicPr>
          <p:nvPr/>
        </p:nvPicPr>
        <p:blipFill>
          <a:blip r:embed="rId3"/>
          <a:srcRect/>
          <a:stretch/>
        </p:blipFill>
        <p:spPr>
          <a:xfrm>
            <a:off x="5250641" y="976510"/>
            <a:ext cx="3239770" cy="3233680"/>
          </a:xfrm>
          <a:prstGeom prst="rect">
            <a:avLst/>
          </a:prstGeom>
        </p:spPr>
      </p:pic>
      <p:pic>
        <p:nvPicPr>
          <p:cNvPr id="4" name="図 3" descr="カラフルな光の線&#10;&#10;自動的に生成された説明">
            <a:extLst>
              <a:ext uri="{FF2B5EF4-FFF2-40B4-BE49-F238E27FC236}">
                <a16:creationId xmlns:a16="http://schemas.microsoft.com/office/drawing/2014/main" id="{F54B6866-2352-908D-B6D4-802BD0309FF4}"/>
              </a:ext>
            </a:extLst>
          </p:cNvPr>
          <p:cNvPicPr>
            <a:picLocks noChangeAspect="1"/>
          </p:cNvPicPr>
          <p:nvPr/>
        </p:nvPicPr>
        <p:blipFill>
          <a:blip r:embed="rId4"/>
          <a:stretch>
            <a:fillRect/>
          </a:stretch>
        </p:blipFill>
        <p:spPr>
          <a:xfrm>
            <a:off x="730249" y="976510"/>
            <a:ext cx="3230245" cy="3239135"/>
          </a:xfrm>
          <a:prstGeom prst="rect">
            <a:avLst/>
          </a:prstGeom>
        </p:spPr>
      </p:pic>
    </p:spTree>
    <p:extLst>
      <p:ext uri="{BB962C8B-B14F-4D97-AF65-F5344CB8AC3E}">
        <p14:creationId xmlns:p14="http://schemas.microsoft.com/office/powerpoint/2010/main" val="716021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73C8F-5414-DE81-70B6-3076C91ACED1}"/>
            </a:ext>
          </a:extLst>
        </p:cNvPr>
        <p:cNvGrpSpPr/>
        <p:nvPr/>
      </p:nvGrpSpPr>
      <p:grpSpPr>
        <a:xfrm>
          <a:off x="0" y="0"/>
          <a:ext cx="0" cy="0"/>
          <a:chOff x="0" y="0"/>
          <a:chExt cx="0" cy="0"/>
        </a:xfrm>
      </p:grpSpPr>
      <p:graphicFrame>
        <p:nvGraphicFramePr>
          <p:cNvPr id="7" name="Chart 2">
            <a:extLst>
              <a:ext uri="{FF2B5EF4-FFF2-40B4-BE49-F238E27FC236}">
                <a16:creationId xmlns:a16="http://schemas.microsoft.com/office/drawing/2014/main" id="{0EB0C992-4EBE-40D8-B3C3-B2CFB54DE7D6}"/>
              </a:ext>
            </a:extLst>
          </p:cNvPr>
          <p:cNvGraphicFramePr>
            <a:graphicFrameLocks/>
          </p:cNvGraphicFramePr>
          <p:nvPr>
            <p:extLst>
              <p:ext uri="{D42A27DB-BD31-4B8C-83A1-F6EECF244321}">
                <p14:modId xmlns:p14="http://schemas.microsoft.com/office/powerpoint/2010/main" val="3199248117"/>
              </p:ext>
            </p:extLst>
          </p:nvPr>
        </p:nvGraphicFramePr>
        <p:xfrm>
          <a:off x="996373" y="1609446"/>
          <a:ext cx="7176814" cy="4612775"/>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a:extLst>
              <a:ext uri="{FF2B5EF4-FFF2-40B4-BE49-F238E27FC236}">
                <a16:creationId xmlns:a16="http://schemas.microsoft.com/office/drawing/2014/main" id="{453606E2-34E9-E877-5D9F-D8BB2400AD7A}"/>
              </a:ext>
            </a:extLst>
          </p:cNvPr>
          <p:cNvSpPr>
            <a:spLocks noGrp="1"/>
          </p:cNvSpPr>
          <p:nvPr>
            <p:ph type="title"/>
          </p:nvPr>
        </p:nvSpPr>
        <p:spPr>
          <a:xfrm>
            <a:off x="457200" y="-3980"/>
            <a:ext cx="8229600" cy="1143000"/>
          </a:xfrm>
        </p:spPr>
        <p:txBody>
          <a:bodyPr anchor="ctr" anchorCtr="0">
            <a:normAutofit/>
          </a:bodyPr>
          <a:lstStyle/>
          <a:p>
            <a:r>
              <a:rPr kumimoji="1" lang="ja-JP" altLang="en-US" sz="3600"/>
              <a:t>結果：</a:t>
            </a:r>
            <a:r>
              <a:rPr kumimoji="1" lang="en-US" altLang="ja-JP" sz="3600" dirty="0"/>
              <a:t>I )</a:t>
            </a:r>
            <a:r>
              <a:rPr kumimoji="1" lang="ja-JP" altLang="en-US" sz="3600"/>
              <a:t> 環境制約と利便性の関係</a:t>
            </a:r>
          </a:p>
        </p:txBody>
      </p:sp>
      <p:sp>
        <p:nvSpPr>
          <p:cNvPr id="59" name="コンテンツ プレースホルダー 2">
            <a:extLst>
              <a:ext uri="{FF2B5EF4-FFF2-40B4-BE49-F238E27FC236}">
                <a16:creationId xmlns:a16="http://schemas.microsoft.com/office/drawing/2014/main" id="{A975DA5E-8E94-8A94-766B-DD6E3B00EAF7}"/>
              </a:ext>
            </a:extLst>
          </p:cNvPr>
          <p:cNvSpPr>
            <a:spLocks noGrp="1"/>
          </p:cNvSpPr>
          <p:nvPr>
            <p:ph idx="1"/>
          </p:nvPr>
        </p:nvSpPr>
        <p:spPr>
          <a:xfrm>
            <a:off x="358631" y="1025363"/>
            <a:ext cx="8229600" cy="4525963"/>
          </a:xfrm>
        </p:spPr>
        <p:txBody>
          <a:bodyPr>
            <a:normAutofit/>
          </a:bodyPr>
          <a:lstStyle/>
          <a:p>
            <a:pPr marL="285750" indent="-285750">
              <a:spcAft>
                <a:spcPts val="600"/>
              </a:spcAft>
              <a:buFont typeface="游ゴシック" panose="020B0400000000000000" pitchFamily="50" charset="-128"/>
              <a:buChar char="◎"/>
            </a:pPr>
            <a:r>
              <a:rPr kumimoji="1" lang="ja-JP" altLang="en-US" sz="2000" dirty="0">
                <a:effectLst>
                  <a:outerShdw blurRad="38100" dist="38100" dir="2700000" algn="tl">
                    <a:srgbClr val="000000">
                      <a:alpha val="43137"/>
                    </a:srgbClr>
                  </a:outerShdw>
                </a:effectLst>
              </a:rPr>
              <a:t>基本</a:t>
            </a:r>
            <a:r>
              <a:rPr kumimoji="1" lang="ja-JP" altLang="en-US" sz="2000" dirty="0"/>
              <a:t>ケース </a:t>
            </a:r>
            <a:r>
              <a:rPr kumimoji="1" lang="en-US" altLang="ja-JP" sz="2000" dirty="0"/>
              <a:t>/</a:t>
            </a:r>
            <a:r>
              <a:rPr kumimoji="1" lang="ja-JP" altLang="en-US" sz="2000" dirty="0"/>
              <a:t> 制約</a:t>
            </a:r>
            <a:r>
              <a:rPr kumimoji="1" lang="en-US" altLang="ja-JP" sz="2000" dirty="0"/>
              <a:t>Lv.</a:t>
            </a:r>
            <a:r>
              <a:rPr kumimoji="1" lang="en-US" altLang="ja-JP" sz="2000" dirty="0">
                <a:effectLst>
                  <a:outerShdw blurRad="38100" dist="38100" dir="2700000" algn="tl">
                    <a:srgbClr val="000000">
                      <a:alpha val="43137"/>
                    </a:srgbClr>
                  </a:outerShdw>
                </a:effectLst>
              </a:rPr>
              <a:t>100</a:t>
            </a:r>
            <a:r>
              <a:rPr kumimoji="1" lang="en-US" altLang="ja-JP" sz="2000" dirty="0"/>
              <a:t> </a:t>
            </a:r>
            <a:r>
              <a:rPr kumimoji="1" lang="ja-JP" altLang="en-US" sz="2000" dirty="0"/>
              <a:t>～ </a:t>
            </a:r>
            <a:r>
              <a:rPr kumimoji="1" lang="en-US" altLang="ja-JP" sz="2000" dirty="0">
                <a:effectLst>
                  <a:outerShdw blurRad="38100" dist="38100" dir="2700000" algn="tl">
                    <a:srgbClr val="000000">
                      <a:alpha val="43137"/>
                    </a:srgbClr>
                  </a:outerShdw>
                </a:effectLst>
              </a:rPr>
              <a:t>10 </a:t>
            </a:r>
            <a:r>
              <a:rPr lang="ja-JP" altLang="en-US" sz="2000" dirty="0"/>
              <a:t>での二酸化炭素総排出量と総消費者余剰</a:t>
            </a:r>
            <a:endParaRPr kumimoji="1" lang="ja-JP" altLang="en-US" sz="2000" dirty="0"/>
          </a:p>
        </p:txBody>
      </p:sp>
      <p:sp>
        <p:nvSpPr>
          <p:cNvPr id="5" name="フッター プレースホルダー 4">
            <a:extLst>
              <a:ext uri="{FF2B5EF4-FFF2-40B4-BE49-F238E27FC236}">
                <a16:creationId xmlns:a16="http://schemas.microsoft.com/office/drawing/2014/main" id="{1B37AD61-7846-5558-2C28-8DF5D1507A8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80B014D9-C6AB-6D1D-478B-0EC21288DD7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graphicFrame>
        <p:nvGraphicFramePr>
          <p:cNvPr id="61" name="オブジェクト 60">
            <a:extLst>
              <a:ext uri="{FF2B5EF4-FFF2-40B4-BE49-F238E27FC236}">
                <a16:creationId xmlns:a16="http://schemas.microsoft.com/office/drawing/2014/main" id="{436AEC10-5791-6968-9196-6D623E21C221}"/>
              </a:ext>
            </a:extLst>
          </p:cNvPr>
          <p:cNvGraphicFramePr>
            <a:graphicFrameLocks noChangeAspect="1"/>
          </p:cNvGraphicFramePr>
          <p:nvPr>
            <p:extLst>
              <p:ext uri="{D42A27DB-BD31-4B8C-83A1-F6EECF244321}">
                <p14:modId xmlns:p14="http://schemas.microsoft.com/office/powerpoint/2010/main" val="1289547940"/>
              </p:ext>
            </p:extLst>
          </p:nvPr>
        </p:nvGraphicFramePr>
        <p:xfrm>
          <a:off x="5640634" y="2543753"/>
          <a:ext cx="3296634" cy="2625707"/>
        </p:xfrm>
        <a:graphic>
          <a:graphicData uri="http://schemas.openxmlformats.org/presentationml/2006/ole">
            <mc:AlternateContent xmlns:mc="http://schemas.openxmlformats.org/markup-compatibility/2006">
              <mc:Choice xmlns:v="urn:schemas-microsoft-com:vml" Requires="v">
                <p:oleObj name="Worksheet" r:id="rId4" imgW="3223121" imgH="2613752" progId="Excel.Sheet.12">
                  <p:embed/>
                </p:oleObj>
              </mc:Choice>
              <mc:Fallback>
                <p:oleObj name="Worksheet" r:id="rId4" imgW="3223121" imgH="2613752" progId="Excel.Sheet.12">
                  <p:embed/>
                  <p:pic>
                    <p:nvPicPr>
                      <p:cNvPr id="61" name="オブジェクト 60">
                        <a:extLst>
                          <a:ext uri="{FF2B5EF4-FFF2-40B4-BE49-F238E27FC236}">
                            <a16:creationId xmlns:a16="http://schemas.microsoft.com/office/drawing/2014/main" id="{436AEC10-5791-6968-9196-6D623E21C221}"/>
                          </a:ext>
                        </a:extLst>
                      </p:cNvPr>
                      <p:cNvPicPr>
                        <a:picLocks noChangeAspect="1" noChangeArrowheads="1"/>
                      </p:cNvPicPr>
                      <p:nvPr/>
                    </p:nvPicPr>
                    <p:blipFill>
                      <a:blip r:embed="rId5"/>
                      <a:srcRect/>
                      <a:stretch>
                        <a:fillRect/>
                      </a:stretch>
                    </p:blipFill>
                    <p:spPr bwMode="auto">
                      <a:xfrm>
                        <a:off x="5640634" y="2543753"/>
                        <a:ext cx="3296634" cy="2625707"/>
                      </a:xfrm>
                      <a:prstGeom prst="rect">
                        <a:avLst/>
                      </a:prstGeom>
                      <a:noFill/>
                    </p:spPr>
                  </p:pic>
                </p:oleObj>
              </mc:Fallback>
            </mc:AlternateContent>
          </a:graphicData>
        </a:graphic>
      </p:graphicFrame>
      <p:sp>
        <p:nvSpPr>
          <p:cNvPr id="77" name="テキスト ボックス 118">
            <a:extLst>
              <a:ext uri="{FF2B5EF4-FFF2-40B4-BE49-F238E27FC236}">
                <a16:creationId xmlns:a16="http://schemas.microsoft.com/office/drawing/2014/main" id="{AE792397-0A8D-58B0-D854-547AA5310EE4}"/>
              </a:ext>
            </a:extLst>
          </p:cNvPr>
          <p:cNvSpPr txBox="1"/>
          <p:nvPr/>
        </p:nvSpPr>
        <p:spPr>
          <a:xfrm>
            <a:off x="4287602" y="1904997"/>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50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78" name="テキスト ボックス 119">
            <a:extLst>
              <a:ext uri="{FF2B5EF4-FFF2-40B4-BE49-F238E27FC236}">
                <a16:creationId xmlns:a16="http://schemas.microsoft.com/office/drawing/2014/main" id="{0D6A5C28-7916-295F-0CC5-2BF456A948AF}"/>
              </a:ext>
            </a:extLst>
          </p:cNvPr>
          <p:cNvSpPr txBox="1"/>
          <p:nvPr/>
        </p:nvSpPr>
        <p:spPr>
          <a:xfrm>
            <a:off x="3053297" y="2443992"/>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30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79" name="テキスト ボックス 120">
            <a:extLst>
              <a:ext uri="{FF2B5EF4-FFF2-40B4-BE49-F238E27FC236}">
                <a16:creationId xmlns:a16="http://schemas.microsoft.com/office/drawing/2014/main" id="{8041E3D8-6E95-1C7E-736F-53B3D8504058}"/>
              </a:ext>
            </a:extLst>
          </p:cNvPr>
          <p:cNvSpPr txBox="1"/>
          <p:nvPr/>
        </p:nvSpPr>
        <p:spPr>
          <a:xfrm>
            <a:off x="2019959" y="5094444"/>
            <a:ext cx="288000" cy="267592"/>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游ゴシック"/>
                <a:ea typeface="游ゴシック"/>
                <a:cs typeface="+mn-cs"/>
              </a:rPr>
              <a:t>10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0" name="テキスト ボックス 121">
            <a:extLst>
              <a:ext uri="{FF2B5EF4-FFF2-40B4-BE49-F238E27FC236}">
                <a16:creationId xmlns:a16="http://schemas.microsoft.com/office/drawing/2014/main" id="{99D1123E-B74B-59D2-AD56-990DA658788F}"/>
              </a:ext>
            </a:extLst>
          </p:cNvPr>
          <p:cNvSpPr txBox="1"/>
          <p:nvPr/>
        </p:nvSpPr>
        <p:spPr>
          <a:xfrm>
            <a:off x="2601873" y="3068766"/>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游ゴシック"/>
                <a:ea typeface="游ゴシック"/>
                <a:cs typeface="+mn-cs"/>
              </a:rPr>
              <a:t>20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1" name="テキスト ボックス 122">
            <a:extLst>
              <a:ext uri="{FF2B5EF4-FFF2-40B4-BE49-F238E27FC236}">
                <a16:creationId xmlns:a16="http://schemas.microsoft.com/office/drawing/2014/main" id="{715D78C8-84B2-A298-AAB2-B77469E25FBB}"/>
              </a:ext>
            </a:extLst>
          </p:cNvPr>
          <p:cNvSpPr txBox="1"/>
          <p:nvPr/>
        </p:nvSpPr>
        <p:spPr>
          <a:xfrm>
            <a:off x="3615260" y="2095638"/>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40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2" name="テキスト ボックス 123">
            <a:extLst>
              <a:ext uri="{FF2B5EF4-FFF2-40B4-BE49-F238E27FC236}">
                <a16:creationId xmlns:a16="http://schemas.microsoft.com/office/drawing/2014/main" id="{AAC751D2-9036-38F0-666C-9BC1DD548AD0}"/>
              </a:ext>
            </a:extLst>
          </p:cNvPr>
          <p:cNvSpPr txBox="1"/>
          <p:nvPr/>
        </p:nvSpPr>
        <p:spPr>
          <a:xfrm>
            <a:off x="4873138" y="1798637"/>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60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3" name="テキスト ボックス 124">
            <a:extLst>
              <a:ext uri="{FF2B5EF4-FFF2-40B4-BE49-F238E27FC236}">
                <a16:creationId xmlns:a16="http://schemas.microsoft.com/office/drawing/2014/main" id="{2756E3BA-7748-4FC3-C03D-E8233AC030CD}"/>
              </a:ext>
            </a:extLst>
          </p:cNvPr>
          <p:cNvSpPr txBox="1"/>
          <p:nvPr/>
        </p:nvSpPr>
        <p:spPr>
          <a:xfrm>
            <a:off x="5422064" y="1733403"/>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70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4" name="テキスト ボックス 125">
            <a:extLst>
              <a:ext uri="{FF2B5EF4-FFF2-40B4-BE49-F238E27FC236}">
                <a16:creationId xmlns:a16="http://schemas.microsoft.com/office/drawing/2014/main" id="{734D0F41-8945-A2FC-2BD1-8F7F43066686}"/>
              </a:ext>
            </a:extLst>
          </p:cNvPr>
          <p:cNvSpPr txBox="1"/>
          <p:nvPr/>
        </p:nvSpPr>
        <p:spPr>
          <a:xfrm>
            <a:off x="6067340" y="1730820"/>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80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5" name="テキスト ボックス 126">
            <a:extLst>
              <a:ext uri="{FF2B5EF4-FFF2-40B4-BE49-F238E27FC236}">
                <a16:creationId xmlns:a16="http://schemas.microsoft.com/office/drawing/2014/main" id="{DABB3BED-FA5E-2975-9306-7F5B79FBE316}"/>
              </a:ext>
            </a:extLst>
          </p:cNvPr>
          <p:cNvSpPr txBox="1"/>
          <p:nvPr/>
        </p:nvSpPr>
        <p:spPr>
          <a:xfrm>
            <a:off x="6641463" y="1711531"/>
            <a:ext cx="252931"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90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6" name="テキスト ボックス 127">
            <a:extLst>
              <a:ext uri="{FF2B5EF4-FFF2-40B4-BE49-F238E27FC236}">
                <a16:creationId xmlns:a16="http://schemas.microsoft.com/office/drawing/2014/main" id="{741CD9E6-6FDE-8F01-D044-0DF8A1DF9F12}"/>
              </a:ext>
            </a:extLst>
          </p:cNvPr>
          <p:cNvSpPr txBox="1"/>
          <p:nvPr/>
        </p:nvSpPr>
        <p:spPr>
          <a:xfrm>
            <a:off x="7215586" y="1667267"/>
            <a:ext cx="284547" cy="219579"/>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100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Tree>
    <p:extLst>
      <p:ext uri="{BB962C8B-B14F-4D97-AF65-F5344CB8AC3E}">
        <p14:creationId xmlns:p14="http://schemas.microsoft.com/office/powerpoint/2010/main" val="2069232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p:cNvPicPr>
            <a:picLocks noChangeAspect="1" noChangeArrowheads="1"/>
          </p:cNvPicPr>
          <p:nvPr/>
        </p:nvPicPr>
        <p:blipFill>
          <a:blip r:embed="rId3"/>
          <a:srcRect/>
          <a:stretch>
            <a:fillRect/>
          </a:stretch>
        </p:blipFill>
        <p:spPr bwMode="auto">
          <a:xfrm>
            <a:off x="1126989" y="1410515"/>
            <a:ext cx="6973887" cy="357188"/>
          </a:xfrm>
          <a:prstGeom prst="rect">
            <a:avLst/>
          </a:prstGeom>
          <a:noFill/>
          <a:ln w="9525">
            <a:noFill/>
            <a:miter lim="800000"/>
            <a:headEnd/>
            <a:tailEnd/>
          </a:ln>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77" y="1835446"/>
            <a:ext cx="8101646" cy="4319999"/>
          </a:xfrm>
          <a:prstGeom prst="rect">
            <a:avLst/>
          </a:prstGeom>
        </p:spPr>
      </p:pic>
      <p:pic>
        <p:nvPicPr>
          <p:cNvPr id="6" name="Picture 2">
            <a:extLst>
              <a:ext uri="{FF2B5EF4-FFF2-40B4-BE49-F238E27FC236}">
                <a16:creationId xmlns:a16="http://schemas.microsoft.com/office/drawing/2014/main" id="{FD20C73D-433A-401B-B213-62CC90EC07AC}"/>
              </a:ext>
            </a:extLst>
          </p:cNvPr>
          <p:cNvPicPr>
            <a:picLocks noChangeAspect="1" noChangeArrowheads="1"/>
          </p:cNvPicPr>
          <p:nvPr/>
        </p:nvPicPr>
        <p:blipFill>
          <a:blip r:embed="rId5"/>
          <a:srcRect/>
          <a:stretch>
            <a:fillRect/>
          </a:stretch>
        </p:blipFill>
        <p:spPr bwMode="auto">
          <a:xfrm>
            <a:off x="393703" y="312749"/>
            <a:ext cx="8358188" cy="866775"/>
          </a:xfrm>
          <a:prstGeom prst="rect">
            <a:avLst/>
          </a:prstGeom>
          <a:noFill/>
          <a:ln w="9525">
            <a:noFill/>
            <a:miter lim="800000"/>
            <a:headEnd/>
            <a:tailEnd/>
          </a:ln>
        </p:spPr>
      </p:pic>
      <p:sp>
        <p:nvSpPr>
          <p:cNvPr id="2" name="スライド番号プレースホルダー 3">
            <a:extLst>
              <a:ext uri="{FF2B5EF4-FFF2-40B4-BE49-F238E27FC236}">
                <a16:creationId xmlns:a16="http://schemas.microsoft.com/office/drawing/2014/main" id="{B385E3DB-C8D8-A10D-64CE-2C040FB5F05C}"/>
              </a:ext>
            </a:extLst>
          </p:cNvPr>
          <p:cNvSpPr>
            <a:spLocks noGrp="1"/>
          </p:cNvSpPr>
          <p:nvPr>
            <p:ph type="sldNum" sz="quarter" idx="12"/>
          </p:nvPr>
        </p:nvSpPr>
        <p:spPr>
          <a:xfrm>
            <a:off x="6553200" y="6356350"/>
            <a:ext cx="2133600" cy="365125"/>
          </a:xfrm>
        </p:spPr>
        <p:txBody>
          <a:bodyPr/>
          <a:lstStyle/>
          <a:p>
            <a:fld id="{DAE8594C-6D3F-7542-86DF-96927638C157}" type="slidenum">
              <a:rPr lang="ja-JP" altLang="en-US" smtClean="0"/>
              <a:pPr/>
              <a:t>7</a:t>
            </a:fld>
            <a:endParaRPr lang="ja-JP" altLang="en-US"/>
          </a:p>
        </p:txBody>
      </p:sp>
    </p:spTree>
    <p:extLst>
      <p:ext uri="{BB962C8B-B14F-4D97-AF65-F5344CB8AC3E}">
        <p14:creationId xmlns:p14="http://schemas.microsoft.com/office/powerpoint/2010/main" val="333176026"/>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99097-584D-679A-404A-C0BB60B4812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E488BD-C357-0494-8218-C4919852C1A8}"/>
              </a:ext>
            </a:extLst>
          </p:cNvPr>
          <p:cNvSpPr>
            <a:spLocks noGrp="1"/>
          </p:cNvSpPr>
          <p:nvPr>
            <p:ph type="title"/>
          </p:nvPr>
        </p:nvSpPr>
        <p:spPr>
          <a:xfrm>
            <a:off x="457200" y="274638"/>
            <a:ext cx="8229600" cy="981223"/>
          </a:xfrm>
        </p:spPr>
        <p:txBody>
          <a:bodyPr anchor="ctr" anchorCtr="0">
            <a:normAutofit/>
          </a:bodyPr>
          <a:lstStyle/>
          <a:p>
            <a:r>
              <a:rPr kumimoji="1" lang="ja-JP" altLang="en-US" sz="3600" dirty="0"/>
              <a:t>結果：</a:t>
            </a:r>
            <a:r>
              <a:rPr kumimoji="1" lang="en-US" altLang="ja-JP" sz="3600" dirty="0"/>
              <a:t>I )</a:t>
            </a:r>
            <a:r>
              <a:rPr kumimoji="1" lang="ja-JP" altLang="en-US" sz="3600" dirty="0"/>
              <a:t> 環境制約と利便性の関係</a:t>
            </a:r>
          </a:p>
        </p:txBody>
      </p:sp>
      <p:sp>
        <p:nvSpPr>
          <p:cNvPr id="59" name="コンテンツ プレースホルダー 2">
            <a:extLst>
              <a:ext uri="{FF2B5EF4-FFF2-40B4-BE49-F238E27FC236}">
                <a16:creationId xmlns:a16="http://schemas.microsoft.com/office/drawing/2014/main" id="{31FE6751-C860-6765-17E8-36E01FA86EDA}"/>
              </a:ext>
            </a:extLst>
          </p:cNvPr>
          <p:cNvSpPr>
            <a:spLocks noGrp="1"/>
          </p:cNvSpPr>
          <p:nvPr>
            <p:ph idx="1"/>
          </p:nvPr>
        </p:nvSpPr>
        <p:spPr>
          <a:xfrm>
            <a:off x="339122" y="1166018"/>
            <a:ext cx="8229600" cy="4525963"/>
          </a:xfrm>
        </p:spPr>
        <p:txBody>
          <a:bodyPr/>
          <a:lstStyle/>
          <a:p>
            <a:pPr marL="285750" indent="-285750">
              <a:spcAft>
                <a:spcPts val="300"/>
              </a:spcAft>
              <a:buFont typeface="游ゴシック" panose="020B0400000000000000" pitchFamily="50" charset="-128"/>
              <a:buChar char="◎"/>
            </a:pPr>
            <a:r>
              <a:rPr kumimoji="1" lang="ja-JP" altLang="en-US" sz="2000" dirty="0">
                <a:effectLst>
                  <a:outerShdw blurRad="38100" dist="38100" dir="2700000" algn="tl">
                    <a:srgbClr val="000000">
                      <a:alpha val="43137"/>
                    </a:srgbClr>
                  </a:outerShdw>
                </a:effectLst>
              </a:rPr>
              <a:t>基本</a:t>
            </a:r>
            <a:r>
              <a:rPr kumimoji="1" lang="ja-JP" altLang="en-US" sz="2000" dirty="0"/>
              <a:t>ケース </a:t>
            </a:r>
            <a:r>
              <a:rPr kumimoji="1" lang="en-US" altLang="ja-JP" sz="2000" dirty="0"/>
              <a:t>/</a:t>
            </a:r>
            <a:r>
              <a:rPr kumimoji="1" lang="ja-JP" altLang="en-US" sz="2000" dirty="0"/>
              <a:t> 制約</a:t>
            </a:r>
            <a:r>
              <a:rPr kumimoji="1" lang="en-US" altLang="ja-JP" sz="2000" dirty="0"/>
              <a:t>Lv.</a:t>
            </a:r>
            <a:r>
              <a:rPr kumimoji="1" lang="en-US" altLang="ja-JP" sz="2000" dirty="0">
                <a:effectLst>
                  <a:outerShdw blurRad="38100" dist="38100" dir="2700000" algn="tl">
                    <a:srgbClr val="000000">
                      <a:alpha val="43137"/>
                    </a:srgbClr>
                  </a:outerShdw>
                </a:effectLst>
              </a:rPr>
              <a:t>100</a:t>
            </a:r>
            <a:r>
              <a:rPr kumimoji="1" lang="en-US" altLang="ja-JP" sz="2000" dirty="0"/>
              <a:t> </a:t>
            </a:r>
            <a:r>
              <a:rPr kumimoji="1" lang="ja-JP" altLang="en-US" sz="2000" dirty="0"/>
              <a:t>～ </a:t>
            </a:r>
            <a:r>
              <a:rPr kumimoji="1" lang="en-US" altLang="ja-JP" sz="2000" dirty="0">
                <a:effectLst>
                  <a:outerShdw blurRad="38100" dist="38100" dir="2700000" algn="tl">
                    <a:srgbClr val="000000">
                      <a:alpha val="43137"/>
                    </a:srgbClr>
                  </a:outerShdw>
                </a:effectLst>
              </a:rPr>
              <a:t>10 </a:t>
            </a:r>
            <a:r>
              <a:rPr lang="ja-JP" altLang="en-US" sz="2000" dirty="0"/>
              <a:t>での二酸化炭素総排出量と総消費者余剰</a:t>
            </a:r>
            <a:endParaRPr lang="en-US" altLang="ja-JP" sz="2000" dirty="0"/>
          </a:p>
          <a:p>
            <a:pPr marL="285750" indent="-198438">
              <a:spcAft>
                <a:spcPts val="600"/>
              </a:spcAft>
              <a:buFont typeface="Arial" panose="020B0604020202020204" pitchFamily="34" charset="0"/>
              <a:buChar char="•"/>
            </a:pPr>
            <a:r>
              <a:rPr kumimoji="1" lang="ja-JP" altLang="en-US" sz="1100" b="1" dirty="0"/>
              <a:t>排出量制約が</a:t>
            </a:r>
            <a:r>
              <a:rPr kumimoji="1" lang="ja-JP" altLang="en-US" sz="2000" b="1" dirty="0"/>
              <a:t>厳しい</a:t>
            </a:r>
            <a:r>
              <a:rPr kumimoji="1" lang="ja-JP" altLang="en-US" sz="1100" b="1" dirty="0"/>
              <a:t>ほど，総消費者余剰は</a:t>
            </a:r>
            <a:r>
              <a:rPr kumimoji="1" lang="ja-JP" altLang="en-US" sz="2000" b="1" dirty="0"/>
              <a:t>小さい</a:t>
            </a:r>
            <a:r>
              <a:rPr kumimoji="1" lang="ja-JP" altLang="en-US" sz="1100" b="1" dirty="0"/>
              <a:t>値をとる．</a:t>
            </a:r>
            <a:endParaRPr kumimoji="1" lang="en-US" altLang="ja-JP" sz="1600" b="1" dirty="0"/>
          </a:p>
        </p:txBody>
      </p:sp>
      <p:sp>
        <p:nvSpPr>
          <p:cNvPr id="5" name="フッター プレースホルダー 4">
            <a:extLst>
              <a:ext uri="{FF2B5EF4-FFF2-40B4-BE49-F238E27FC236}">
                <a16:creationId xmlns:a16="http://schemas.microsoft.com/office/drawing/2014/main" id="{6D9B4DA1-F850-43CE-F21F-7B79D8AF1F1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E8DE9211-A9F3-1364-B03D-A59B8BF858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cxnSp>
        <p:nvCxnSpPr>
          <p:cNvPr id="11" name="直線コネクタ 10">
            <a:extLst>
              <a:ext uri="{FF2B5EF4-FFF2-40B4-BE49-F238E27FC236}">
                <a16:creationId xmlns:a16="http://schemas.microsoft.com/office/drawing/2014/main" id="{6FC47A66-CC22-AE2F-F115-009AC7366F2E}"/>
              </a:ext>
            </a:extLst>
          </p:cNvPr>
          <p:cNvCxnSpPr>
            <a:cxnSpLocks/>
          </p:cNvCxnSpPr>
          <p:nvPr/>
        </p:nvCxnSpPr>
        <p:spPr>
          <a:xfrm>
            <a:off x="4184097" y="2319066"/>
            <a:ext cx="2160000" cy="0"/>
          </a:xfrm>
          <a:prstGeom prst="line">
            <a:avLst/>
          </a:prstGeom>
          <a:ln w="101600">
            <a:solidFill>
              <a:srgbClr val="FAEE00"/>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0034F49B-BB56-2A3F-C17C-FA2328C0A122}"/>
              </a:ext>
            </a:extLst>
          </p:cNvPr>
          <p:cNvSpPr txBox="1"/>
          <p:nvPr/>
        </p:nvSpPr>
        <p:spPr>
          <a:xfrm>
            <a:off x="1189153" y="2010429"/>
            <a:ext cx="5256000" cy="459018"/>
          </a:xfrm>
          <a:prstGeom prst="rect">
            <a:avLst/>
          </a:prstGeom>
          <a:noFill/>
          <a:ln>
            <a:solidFill>
              <a:schemeClr val="tx1"/>
            </a:solidFill>
          </a:ln>
          <a:effectLst/>
        </p:spPr>
        <p:txBody>
          <a:bodyPr wrap="square" tIns="72000" bIns="72000" rtlCol="0">
            <a:spAutoFit/>
          </a:bodyPr>
          <a:lstStyle/>
          <a:p>
            <a:pPr marL="0" marR="0" lvl="0" indent="0" algn="ctr" defTabSz="457200" rtl="0" eaLnBrk="1" fontAlgn="auto" latinLnBrk="0" hangingPunct="1">
              <a:lnSpc>
                <a:spcPct val="120000"/>
              </a:lnSpc>
              <a:spcBef>
                <a:spcPts val="0"/>
              </a:spcBef>
              <a:spcAft>
                <a:spcPts val="30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環境制約と利便性の間には強い</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トレードオフの関係</a:t>
            </a:r>
            <a:endPar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endParaRPr>
          </a:p>
        </p:txBody>
      </p:sp>
      <p:pic>
        <p:nvPicPr>
          <p:cNvPr id="10" name="図 9">
            <a:extLst>
              <a:ext uri="{FF2B5EF4-FFF2-40B4-BE49-F238E27FC236}">
                <a16:creationId xmlns:a16="http://schemas.microsoft.com/office/drawing/2014/main" id="{FB7AE785-9790-FEE0-C597-A62B3C163FA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3711" y="3233732"/>
            <a:ext cx="4651167" cy="3196245"/>
          </a:xfrm>
          <a:prstGeom prst="rect">
            <a:avLst/>
          </a:prstGeom>
        </p:spPr>
      </p:pic>
      <p:sp>
        <p:nvSpPr>
          <p:cNvPr id="15" name="テキスト ボックス 14">
            <a:extLst>
              <a:ext uri="{FF2B5EF4-FFF2-40B4-BE49-F238E27FC236}">
                <a16:creationId xmlns:a16="http://schemas.microsoft.com/office/drawing/2014/main" id="{91F3D2EC-CC20-CCEA-1ED9-61598EF6CF5A}"/>
              </a:ext>
            </a:extLst>
          </p:cNvPr>
          <p:cNvSpPr txBox="1"/>
          <p:nvPr/>
        </p:nvSpPr>
        <p:spPr>
          <a:xfrm>
            <a:off x="133002" y="2397186"/>
            <a:ext cx="8777721" cy="826829"/>
          </a:xfrm>
          <a:prstGeom prst="rect">
            <a:avLst/>
          </a:prstGeom>
          <a:noFill/>
        </p:spPr>
        <p:txBody>
          <a:bodyPr wrap="square">
            <a:spAutoFit/>
          </a:bodyPr>
          <a:lstStyle/>
          <a:p>
            <a:pPr marL="285750" marR="0" lvl="0" indent="-198438" algn="l" defTabSz="4572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制約</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t>Lv.</a:t>
            </a:r>
            <a:r>
              <a:rPr kumimoji="1" lang="en-US" altLang="ja-JP"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50</a:t>
            </a:r>
            <a:r>
              <a:rPr kumimoji="1" lang="en-US" altLang="ja-JP"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 </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までは総消費者余剰値の減少は比較的緩やかであるが，その付近を境に減少は</a:t>
            </a:r>
            <a:b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rPr>
            </a:b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急激に加速</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し，以降</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mn-cs"/>
              </a:rPr>
              <a:t>加速し続ける</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a:t>
            </a:r>
            <a:endParaRPr kumimoji="1" lang="en-US" altLang="ja-JP" sz="1600" b="1" i="0" u="none" strike="noStrike" kern="1200" cap="none" spc="0" normalizeH="0" baseline="0" noProof="0">
              <a:ln>
                <a:noFill/>
              </a:ln>
              <a:solidFill>
                <a:srgbClr val="000000"/>
              </a:solidFill>
              <a:effectLst/>
              <a:uLnTx/>
              <a:uFillTx/>
              <a:latin typeface="游ゴシック"/>
              <a:ea typeface="游ゴシック"/>
              <a:cs typeface="+mn-cs"/>
            </a:endParaRPr>
          </a:p>
        </p:txBody>
      </p:sp>
      <p:grpSp>
        <p:nvGrpSpPr>
          <p:cNvPr id="3" name="グループ化 2">
            <a:extLst>
              <a:ext uri="{FF2B5EF4-FFF2-40B4-BE49-F238E27FC236}">
                <a16:creationId xmlns:a16="http://schemas.microsoft.com/office/drawing/2014/main" id="{3E78B899-9F3C-1261-0E8F-9E58473104DB}"/>
              </a:ext>
            </a:extLst>
          </p:cNvPr>
          <p:cNvGrpSpPr/>
          <p:nvPr/>
        </p:nvGrpSpPr>
        <p:grpSpPr>
          <a:xfrm rot="16200000">
            <a:off x="707627" y="2048444"/>
            <a:ext cx="252001" cy="382986"/>
            <a:chOff x="3758473" y="2082695"/>
            <a:chExt cx="252001" cy="382986"/>
          </a:xfrm>
        </p:grpSpPr>
        <p:sp>
          <p:nvSpPr>
            <p:cNvPr id="7" name="二等辺三角形 6">
              <a:extLst>
                <a:ext uri="{FF2B5EF4-FFF2-40B4-BE49-F238E27FC236}">
                  <a16:creationId xmlns:a16="http://schemas.microsoft.com/office/drawing/2014/main" id="{A564DB45-1EFE-5CC6-E8A7-1B9529DC86F0}"/>
                </a:ext>
              </a:extLst>
            </p:cNvPr>
            <p:cNvSpPr/>
            <p:nvPr/>
          </p:nvSpPr>
          <p:spPr>
            <a:xfrm rot="10800000">
              <a:off x="3758473" y="2082695"/>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8" name="二等辺三角形 7">
              <a:extLst>
                <a:ext uri="{FF2B5EF4-FFF2-40B4-BE49-F238E27FC236}">
                  <a16:creationId xmlns:a16="http://schemas.microsoft.com/office/drawing/2014/main" id="{5E9F3002-43B7-5FB0-A44D-520315A18F50}"/>
                </a:ext>
              </a:extLst>
            </p:cNvPr>
            <p:cNvSpPr/>
            <p:nvPr/>
          </p:nvSpPr>
          <p:spPr>
            <a:xfrm rot="10800000">
              <a:off x="3758474" y="2220188"/>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9" name="二等辺三角形 8">
              <a:extLst>
                <a:ext uri="{FF2B5EF4-FFF2-40B4-BE49-F238E27FC236}">
                  <a16:creationId xmlns:a16="http://schemas.microsoft.com/office/drawing/2014/main" id="{D32C9752-F954-4F66-7206-CE35AB2B79DA}"/>
                </a:ext>
              </a:extLst>
            </p:cNvPr>
            <p:cNvSpPr/>
            <p:nvPr/>
          </p:nvSpPr>
          <p:spPr>
            <a:xfrm rot="10800000">
              <a:off x="3758474" y="2357681"/>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grpSp>
      <p:sp>
        <p:nvSpPr>
          <p:cNvPr id="19" name="フリーフォーム: 図形 18">
            <a:extLst>
              <a:ext uri="{FF2B5EF4-FFF2-40B4-BE49-F238E27FC236}">
                <a16:creationId xmlns:a16="http://schemas.microsoft.com/office/drawing/2014/main" id="{70ADCAE6-80C2-5F18-7AF2-5F5CEBCB6E60}"/>
              </a:ext>
            </a:extLst>
          </p:cNvPr>
          <p:cNvSpPr/>
          <p:nvPr/>
        </p:nvSpPr>
        <p:spPr>
          <a:xfrm>
            <a:off x="5250613" y="3737215"/>
            <a:ext cx="1233489" cy="2128201"/>
          </a:xfrm>
          <a:custGeom>
            <a:avLst/>
            <a:gdLst>
              <a:gd name="connsiteX0" fmla="*/ 1371600 w 1371600"/>
              <a:gd name="connsiteY0" fmla="*/ 0 h 2164080"/>
              <a:gd name="connsiteX1" fmla="*/ 873760 w 1371600"/>
              <a:gd name="connsiteY1" fmla="*/ 132080 h 2164080"/>
              <a:gd name="connsiteX2" fmla="*/ 629920 w 1371600"/>
              <a:gd name="connsiteY2" fmla="*/ 294640 h 2164080"/>
              <a:gd name="connsiteX3" fmla="*/ 254000 w 1371600"/>
              <a:gd name="connsiteY3" fmla="*/ 802640 h 2164080"/>
              <a:gd name="connsiteX4" fmla="*/ 0 w 1371600"/>
              <a:gd name="connsiteY4" fmla="*/ 2164080 h 2164080"/>
              <a:gd name="connsiteX0" fmla="*/ 1463728 w 1463728"/>
              <a:gd name="connsiteY0" fmla="*/ 0 h 2142980"/>
              <a:gd name="connsiteX1" fmla="*/ 965888 w 1463728"/>
              <a:gd name="connsiteY1" fmla="*/ 132080 h 2142980"/>
              <a:gd name="connsiteX2" fmla="*/ 722048 w 1463728"/>
              <a:gd name="connsiteY2" fmla="*/ 294640 h 2142980"/>
              <a:gd name="connsiteX3" fmla="*/ 346128 w 1463728"/>
              <a:gd name="connsiteY3" fmla="*/ 802640 h 2142980"/>
              <a:gd name="connsiteX4" fmla="*/ 0 w 1463728"/>
              <a:gd name="connsiteY4" fmla="*/ 2142980 h 2142980"/>
              <a:gd name="connsiteX0" fmla="*/ 1463728 w 1463728"/>
              <a:gd name="connsiteY0" fmla="*/ 0 h 2142980"/>
              <a:gd name="connsiteX1" fmla="*/ 965888 w 1463728"/>
              <a:gd name="connsiteY1" fmla="*/ 132080 h 2142980"/>
              <a:gd name="connsiteX2" fmla="*/ 722048 w 1463728"/>
              <a:gd name="connsiteY2" fmla="*/ 294640 h 2142980"/>
              <a:gd name="connsiteX3" fmla="*/ 392192 w 1463728"/>
              <a:gd name="connsiteY3" fmla="*/ 591636 h 2142980"/>
              <a:gd name="connsiteX4" fmla="*/ 0 w 1463728"/>
              <a:gd name="connsiteY4" fmla="*/ 2142980 h 2142980"/>
              <a:gd name="connsiteX0" fmla="*/ 1463728 w 1463728"/>
              <a:gd name="connsiteY0" fmla="*/ 0 h 2142980"/>
              <a:gd name="connsiteX1" fmla="*/ 965888 w 1463728"/>
              <a:gd name="connsiteY1" fmla="*/ 132080 h 2142980"/>
              <a:gd name="connsiteX2" fmla="*/ 745081 w 1463728"/>
              <a:gd name="connsiteY2" fmla="*/ 157489 h 2142980"/>
              <a:gd name="connsiteX3" fmla="*/ 392192 w 1463728"/>
              <a:gd name="connsiteY3" fmla="*/ 591636 h 2142980"/>
              <a:gd name="connsiteX4" fmla="*/ 0 w 1463728"/>
              <a:gd name="connsiteY4" fmla="*/ 2142980 h 2142980"/>
              <a:gd name="connsiteX0" fmla="*/ 1463728 w 1463728"/>
              <a:gd name="connsiteY0" fmla="*/ 5072 h 2148052"/>
              <a:gd name="connsiteX1" fmla="*/ 1092564 w 1463728"/>
              <a:gd name="connsiteY1" fmla="*/ 0 h 2148052"/>
              <a:gd name="connsiteX2" fmla="*/ 745081 w 1463728"/>
              <a:gd name="connsiteY2" fmla="*/ 162561 h 2148052"/>
              <a:gd name="connsiteX3" fmla="*/ 392192 w 1463728"/>
              <a:gd name="connsiteY3" fmla="*/ 596708 h 2148052"/>
              <a:gd name="connsiteX4" fmla="*/ 0 w 1463728"/>
              <a:gd name="connsiteY4" fmla="*/ 2148052 h 2148052"/>
              <a:gd name="connsiteX0" fmla="*/ 1463728 w 1463728"/>
              <a:gd name="connsiteY0" fmla="*/ 0 h 2259032"/>
              <a:gd name="connsiteX1" fmla="*/ 1092564 w 1463728"/>
              <a:gd name="connsiteY1" fmla="*/ 110980 h 2259032"/>
              <a:gd name="connsiteX2" fmla="*/ 745081 w 1463728"/>
              <a:gd name="connsiteY2" fmla="*/ 273541 h 2259032"/>
              <a:gd name="connsiteX3" fmla="*/ 392192 w 1463728"/>
              <a:gd name="connsiteY3" fmla="*/ 707688 h 2259032"/>
              <a:gd name="connsiteX4" fmla="*/ 0 w 1463728"/>
              <a:gd name="connsiteY4" fmla="*/ 2259032 h 2259032"/>
              <a:gd name="connsiteX0" fmla="*/ 1429179 w 1429179"/>
              <a:gd name="connsiteY0" fmla="*/ 0 h 2259032"/>
              <a:gd name="connsiteX1" fmla="*/ 1092564 w 1429179"/>
              <a:gd name="connsiteY1" fmla="*/ 110980 h 2259032"/>
              <a:gd name="connsiteX2" fmla="*/ 745081 w 1429179"/>
              <a:gd name="connsiteY2" fmla="*/ 273541 h 2259032"/>
              <a:gd name="connsiteX3" fmla="*/ 392192 w 1429179"/>
              <a:gd name="connsiteY3" fmla="*/ 707688 h 2259032"/>
              <a:gd name="connsiteX4" fmla="*/ 0 w 1429179"/>
              <a:gd name="connsiteY4" fmla="*/ 2259032 h 225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179" h="2259032">
                <a:moveTo>
                  <a:pt x="1429179" y="0"/>
                </a:moveTo>
                <a:lnTo>
                  <a:pt x="1092564" y="110980"/>
                </a:lnTo>
                <a:lnTo>
                  <a:pt x="745081" y="273541"/>
                </a:lnTo>
                <a:lnTo>
                  <a:pt x="392192" y="707688"/>
                </a:lnTo>
                <a:cubicBezTo>
                  <a:pt x="307525" y="1161501"/>
                  <a:pt x="84667" y="1805219"/>
                  <a:pt x="0" y="2259032"/>
                </a:cubicBezTo>
              </a:path>
            </a:pathLst>
          </a:custGeom>
          <a:noFill/>
          <a:ln w="31750">
            <a:solidFill>
              <a:schemeClr val="accent3"/>
            </a:solidFill>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cxnSp>
        <p:nvCxnSpPr>
          <p:cNvPr id="21" name="直線コネクタ 20">
            <a:extLst>
              <a:ext uri="{FF2B5EF4-FFF2-40B4-BE49-F238E27FC236}">
                <a16:creationId xmlns:a16="http://schemas.microsoft.com/office/drawing/2014/main" id="{610A9B66-A72A-DEF8-A9B8-C4C81C478927}"/>
              </a:ext>
            </a:extLst>
          </p:cNvPr>
          <p:cNvCxnSpPr/>
          <p:nvPr/>
        </p:nvCxnSpPr>
        <p:spPr>
          <a:xfrm>
            <a:off x="6462927" y="3233732"/>
            <a:ext cx="0" cy="792000"/>
          </a:xfrm>
          <a:prstGeom prst="line">
            <a:avLst/>
          </a:prstGeom>
          <a:ln w="317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0" nodeType="clickEffect">
                                  <p:stCondLst>
                                    <p:cond delay="0"/>
                                  </p:stCondLst>
                                  <p:childTnLst>
                                    <p:anim calcmode="discrete" valueType="str">
                                      <p:cBhvr>
                                        <p:cTn id="11" dur="1000" fill="hold"/>
                                        <p:tgtEl>
                                          <p:spTgt spid="1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47E4F-897E-154A-4DBA-8D096C3C89B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3C3630B-7F91-DAD4-1913-752D97E4F164}"/>
              </a:ext>
            </a:extLst>
          </p:cNvPr>
          <p:cNvSpPr>
            <a:spLocks noGrp="1"/>
          </p:cNvSpPr>
          <p:nvPr>
            <p:ph type="title"/>
          </p:nvPr>
        </p:nvSpPr>
        <p:spPr>
          <a:xfrm>
            <a:off x="504600" y="421629"/>
            <a:ext cx="7895428" cy="523220"/>
          </a:xfrm>
        </p:spPr>
        <p:txBody>
          <a:bodyPr wrap="square" anchor="ctr" anchorCtr="0">
            <a:noAutofit/>
          </a:bodyPr>
          <a:lstStyle/>
          <a:p>
            <a:r>
              <a:rPr kumimoji="1" lang="ja-JP" altLang="en-US" sz="3600" dirty="0"/>
              <a:t>結果：</a:t>
            </a:r>
            <a:r>
              <a:rPr kumimoji="1" lang="en-US" altLang="ja-JP" sz="3600" dirty="0"/>
              <a:t>II )</a:t>
            </a:r>
            <a:r>
              <a:rPr kumimoji="1" lang="ja-JP" altLang="en-US" sz="3600" dirty="0"/>
              <a:t> </a:t>
            </a:r>
            <a:r>
              <a:rPr lang="ja-JP" altLang="en-US" sz="3600" dirty="0"/>
              <a:t>環境制約下</a:t>
            </a:r>
            <a:r>
              <a:rPr kumimoji="1" lang="ja-JP" altLang="en-US" sz="3600" dirty="0"/>
              <a:t>での各交通モードの分担関係</a:t>
            </a:r>
          </a:p>
        </p:txBody>
      </p:sp>
      <p:sp>
        <p:nvSpPr>
          <p:cNvPr id="59" name="コンテンツ プレースホルダー 2">
            <a:extLst>
              <a:ext uri="{FF2B5EF4-FFF2-40B4-BE49-F238E27FC236}">
                <a16:creationId xmlns:a16="http://schemas.microsoft.com/office/drawing/2014/main" id="{2A98B068-27AF-BCCA-C779-BF715EE195FB}"/>
              </a:ext>
            </a:extLst>
          </p:cNvPr>
          <p:cNvSpPr>
            <a:spLocks noGrp="1"/>
          </p:cNvSpPr>
          <p:nvPr>
            <p:ph idx="1"/>
          </p:nvPr>
        </p:nvSpPr>
        <p:spPr>
          <a:xfrm>
            <a:off x="456865" y="1218626"/>
            <a:ext cx="8229600" cy="4525963"/>
          </a:xfrm>
        </p:spPr>
        <p:txBody>
          <a:bodyPr>
            <a:normAutofit/>
          </a:bodyPr>
          <a:lstStyle/>
          <a:p>
            <a:pPr marL="285750" indent="-285750">
              <a:spcAft>
                <a:spcPts val="600"/>
              </a:spcAft>
              <a:buFont typeface="游ゴシック" panose="020B0400000000000000" pitchFamily="50" charset="-128"/>
              <a:buChar char="◎"/>
            </a:pPr>
            <a:r>
              <a:rPr kumimoji="1" lang="ja-JP" altLang="en-US" sz="2000">
                <a:effectLst>
                  <a:outerShdw blurRad="38100" dist="38100" dir="2700000" algn="tl">
                    <a:srgbClr val="000000">
                      <a:alpha val="43137"/>
                    </a:srgbClr>
                  </a:outerShdw>
                </a:effectLst>
              </a:rPr>
              <a:t>基本</a:t>
            </a:r>
            <a:r>
              <a:rPr kumimoji="1" lang="ja-JP" altLang="en-US" sz="2000"/>
              <a:t>ケース </a:t>
            </a:r>
            <a:r>
              <a:rPr kumimoji="1" lang="en-US" altLang="ja-JP" sz="2000" dirty="0"/>
              <a:t>/</a:t>
            </a:r>
            <a:r>
              <a:rPr kumimoji="1" lang="ja-JP" altLang="en-US" sz="2000"/>
              <a:t> 制約</a:t>
            </a:r>
            <a:r>
              <a:rPr kumimoji="1" lang="en-US" altLang="ja-JP" sz="2000" dirty="0"/>
              <a:t>Lv.</a:t>
            </a:r>
            <a:r>
              <a:rPr kumimoji="1" lang="en-US" altLang="ja-JP" sz="2000" dirty="0">
                <a:effectLst>
                  <a:outerShdw blurRad="38100" dist="38100" dir="2700000" algn="tl">
                    <a:srgbClr val="000000">
                      <a:alpha val="43137"/>
                    </a:srgbClr>
                  </a:outerShdw>
                </a:effectLst>
              </a:rPr>
              <a:t>100</a:t>
            </a:r>
            <a:r>
              <a:rPr kumimoji="1" lang="en-US" altLang="ja-JP" sz="2000" dirty="0"/>
              <a:t> </a:t>
            </a:r>
            <a:r>
              <a:rPr kumimoji="1" lang="ja-JP" altLang="en-US" sz="2000"/>
              <a:t>～ </a:t>
            </a:r>
            <a:r>
              <a:rPr kumimoji="1" lang="en-US" altLang="ja-JP" sz="2000" dirty="0">
                <a:effectLst>
                  <a:outerShdw blurRad="38100" dist="38100" dir="2700000" algn="tl">
                    <a:srgbClr val="000000">
                      <a:alpha val="43137"/>
                    </a:srgbClr>
                  </a:outerShdw>
                </a:effectLst>
              </a:rPr>
              <a:t>10 </a:t>
            </a:r>
            <a:r>
              <a:rPr lang="ja-JP" altLang="en-US" sz="2000"/>
              <a:t>での提供座席キロのモード別比率</a:t>
            </a:r>
            <a:endParaRPr kumimoji="1" lang="ja-JP" altLang="en-US" sz="2000"/>
          </a:p>
        </p:txBody>
      </p:sp>
      <p:sp>
        <p:nvSpPr>
          <p:cNvPr id="5" name="フッター プレースホルダー 4">
            <a:extLst>
              <a:ext uri="{FF2B5EF4-FFF2-40B4-BE49-F238E27FC236}">
                <a16:creationId xmlns:a16="http://schemas.microsoft.com/office/drawing/2014/main" id="{C68C9D20-91FB-7912-06A5-3D7397F1201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79C27233-E10D-CB85-EC8E-D07E1401F935}"/>
              </a:ext>
            </a:extLst>
          </p:cNvPr>
          <p:cNvSpPr>
            <a:spLocks noGrp="1"/>
          </p:cNvSpPr>
          <p:nvPr>
            <p:ph type="sldNum" sz="quarter" idx="12"/>
          </p:nvPr>
        </p:nvSpPr>
        <p:spPr>
          <a:xfrm>
            <a:off x="4787400" y="639869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grpSp>
        <p:nvGrpSpPr>
          <p:cNvPr id="7" name="グループ化 6">
            <a:extLst>
              <a:ext uri="{FF2B5EF4-FFF2-40B4-BE49-F238E27FC236}">
                <a16:creationId xmlns:a16="http://schemas.microsoft.com/office/drawing/2014/main" id="{97E8A26F-E36F-945F-CAD2-92A613134203}"/>
              </a:ext>
            </a:extLst>
          </p:cNvPr>
          <p:cNvGrpSpPr/>
          <p:nvPr/>
        </p:nvGrpSpPr>
        <p:grpSpPr>
          <a:xfrm>
            <a:off x="911338" y="1781051"/>
            <a:ext cx="7657309" cy="4381639"/>
            <a:chOff x="703465" y="1303406"/>
            <a:chExt cx="7736400" cy="5313600"/>
          </a:xfrm>
        </p:grpSpPr>
        <p:graphicFrame>
          <p:nvGraphicFramePr>
            <p:cNvPr id="3" name="Chart 2">
              <a:extLst>
                <a:ext uri="{FF2B5EF4-FFF2-40B4-BE49-F238E27FC236}">
                  <a16:creationId xmlns:a16="http://schemas.microsoft.com/office/drawing/2014/main" id="{CDB7DDA1-BC78-4071-3006-DC3F4FC03D28}"/>
                </a:ext>
              </a:extLst>
            </p:cNvPr>
            <p:cNvGraphicFramePr>
              <a:graphicFrameLocks/>
            </p:cNvGraphicFramePr>
            <p:nvPr>
              <p:extLst>
                <p:ext uri="{D42A27DB-BD31-4B8C-83A1-F6EECF244321}">
                  <p14:modId xmlns:p14="http://schemas.microsoft.com/office/powerpoint/2010/main" val="3713637820"/>
                </p:ext>
              </p:extLst>
            </p:nvPr>
          </p:nvGraphicFramePr>
          <p:xfrm>
            <a:off x="703465" y="1303406"/>
            <a:ext cx="7736400" cy="5313600"/>
          </p:xfrm>
          <a:graphic>
            <a:graphicData uri="http://schemas.openxmlformats.org/drawingml/2006/chart">
              <c:chart xmlns:c="http://schemas.openxmlformats.org/drawingml/2006/chart" xmlns:r="http://schemas.openxmlformats.org/officeDocument/2006/relationships" r:id="rId3"/>
            </a:graphicData>
          </a:graphic>
        </p:graphicFrame>
        <p:sp>
          <p:nvSpPr>
            <p:cNvPr id="77" name="テキスト ボックス 118">
              <a:extLst>
                <a:ext uri="{FF2B5EF4-FFF2-40B4-BE49-F238E27FC236}">
                  <a16:creationId xmlns:a16="http://schemas.microsoft.com/office/drawing/2014/main" id="{9B3703F2-264C-1003-65B5-25DA6C004A79}"/>
                </a:ext>
              </a:extLst>
            </p:cNvPr>
            <p:cNvSpPr txBox="1"/>
            <p:nvPr/>
          </p:nvSpPr>
          <p:spPr>
            <a:xfrm>
              <a:off x="4164314" y="1627597"/>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50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78" name="テキスト ボックス 119">
              <a:extLst>
                <a:ext uri="{FF2B5EF4-FFF2-40B4-BE49-F238E27FC236}">
                  <a16:creationId xmlns:a16="http://schemas.microsoft.com/office/drawing/2014/main" id="{BCF66ECE-BCFE-1168-FD7F-70F3BFCD294D}"/>
                </a:ext>
              </a:extLst>
            </p:cNvPr>
            <p:cNvSpPr txBox="1"/>
            <p:nvPr/>
          </p:nvSpPr>
          <p:spPr>
            <a:xfrm>
              <a:off x="2930009" y="2166592"/>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30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79" name="テキスト ボックス 120">
              <a:extLst>
                <a:ext uri="{FF2B5EF4-FFF2-40B4-BE49-F238E27FC236}">
                  <a16:creationId xmlns:a16="http://schemas.microsoft.com/office/drawing/2014/main" id="{673377A6-302C-230B-E03A-89856210E756}"/>
                </a:ext>
              </a:extLst>
            </p:cNvPr>
            <p:cNvSpPr txBox="1"/>
            <p:nvPr/>
          </p:nvSpPr>
          <p:spPr>
            <a:xfrm>
              <a:off x="1900679" y="5475574"/>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游ゴシック"/>
                  <a:ea typeface="游ゴシック"/>
                  <a:cs typeface="+mn-cs"/>
                </a:rPr>
                <a:t>10</a:t>
              </a:r>
              <a:endParaRPr kumimoji="1" lang="ja-JP" altLang="en-US" sz="1400" b="1" i="0" u="none" strike="noStrike" kern="1200" cap="none" spc="0" normalizeH="0" baseline="0" noProof="0" dirty="0">
                <a:ln>
                  <a:noFill/>
                </a:ln>
                <a:solidFill>
                  <a:srgbClr val="000000"/>
                </a:solidFill>
                <a:effectLst/>
                <a:uLnTx/>
                <a:uFillTx/>
                <a:latin typeface="游ゴシック"/>
                <a:ea typeface="游ゴシック"/>
                <a:cs typeface="+mn-cs"/>
              </a:endParaRPr>
            </a:p>
          </p:txBody>
        </p:sp>
        <p:sp>
          <p:nvSpPr>
            <p:cNvPr id="80" name="テキスト ボックス 121">
              <a:extLst>
                <a:ext uri="{FF2B5EF4-FFF2-40B4-BE49-F238E27FC236}">
                  <a16:creationId xmlns:a16="http://schemas.microsoft.com/office/drawing/2014/main" id="{3F61C7BD-EA5C-F8D8-BFB5-A3FD173C5F35}"/>
                </a:ext>
              </a:extLst>
            </p:cNvPr>
            <p:cNvSpPr txBox="1"/>
            <p:nvPr/>
          </p:nvSpPr>
          <p:spPr>
            <a:xfrm>
              <a:off x="2386119" y="2986572"/>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20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1" name="テキスト ボックス 122">
              <a:extLst>
                <a:ext uri="{FF2B5EF4-FFF2-40B4-BE49-F238E27FC236}">
                  <a16:creationId xmlns:a16="http://schemas.microsoft.com/office/drawing/2014/main" id="{4BBDA33D-3E84-9C9B-2B02-2B2A1B64F1C1}"/>
                </a:ext>
              </a:extLst>
            </p:cNvPr>
            <p:cNvSpPr txBox="1"/>
            <p:nvPr/>
          </p:nvSpPr>
          <p:spPr>
            <a:xfrm>
              <a:off x="3491972" y="1818238"/>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40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2" name="テキスト ボックス 123">
              <a:extLst>
                <a:ext uri="{FF2B5EF4-FFF2-40B4-BE49-F238E27FC236}">
                  <a16:creationId xmlns:a16="http://schemas.microsoft.com/office/drawing/2014/main" id="{6747D90C-8483-CC5B-5B9F-91EC37F60FA6}"/>
                </a:ext>
              </a:extLst>
            </p:cNvPr>
            <p:cNvSpPr txBox="1"/>
            <p:nvPr/>
          </p:nvSpPr>
          <p:spPr>
            <a:xfrm>
              <a:off x="4749850" y="1521237"/>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60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3" name="テキスト ボックス 124">
              <a:extLst>
                <a:ext uri="{FF2B5EF4-FFF2-40B4-BE49-F238E27FC236}">
                  <a16:creationId xmlns:a16="http://schemas.microsoft.com/office/drawing/2014/main" id="{D04AF317-6ED1-EA01-A876-D22A20E8F8A4}"/>
                </a:ext>
              </a:extLst>
            </p:cNvPr>
            <p:cNvSpPr txBox="1"/>
            <p:nvPr/>
          </p:nvSpPr>
          <p:spPr>
            <a:xfrm>
              <a:off x="5298776" y="1456003"/>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70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4" name="テキスト ボックス 125">
              <a:extLst>
                <a:ext uri="{FF2B5EF4-FFF2-40B4-BE49-F238E27FC236}">
                  <a16:creationId xmlns:a16="http://schemas.microsoft.com/office/drawing/2014/main" id="{B1A2878F-685B-7037-6969-678539922F11}"/>
                </a:ext>
              </a:extLst>
            </p:cNvPr>
            <p:cNvSpPr txBox="1"/>
            <p:nvPr/>
          </p:nvSpPr>
          <p:spPr>
            <a:xfrm>
              <a:off x="5944052" y="1453420"/>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80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5" name="テキスト ボックス 126">
              <a:extLst>
                <a:ext uri="{FF2B5EF4-FFF2-40B4-BE49-F238E27FC236}">
                  <a16:creationId xmlns:a16="http://schemas.microsoft.com/office/drawing/2014/main" id="{090F554F-6379-B3AC-D220-00CE8A02A570}"/>
                </a:ext>
              </a:extLst>
            </p:cNvPr>
            <p:cNvSpPr txBox="1"/>
            <p:nvPr/>
          </p:nvSpPr>
          <p:spPr>
            <a:xfrm>
              <a:off x="6518175" y="1434131"/>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90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6" name="テキスト ボックス 127">
              <a:extLst>
                <a:ext uri="{FF2B5EF4-FFF2-40B4-BE49-F238E27FC236}">
                  <a16:creationId xmlns:a16="http://schemas.microsoft.com/office/drawing/2014/main" id="{BF079BB6-42F1-6D76-75ED-455444BBAD4A}"/>
                </a:ext>
              </a:extLst>
            </p:cNvPr>
            <p:cNvSpPr txBox="1"/>
            <p:nvPr/>
          </p:nvSpPr>
          <p:spPr>
            <a:xfrm>
              <a:off x="7092298" y="1389867"/>
              <a:ext cx="324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100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graphicFrame>
          <p:nvGraphicFramePr>
            <p:cNvPr id="27" name="Chart 3">
              <a:extLst>
                <a:ext uri="{FF2B5EF4-FFF2-40B4-BE49-F238E27FC236}">
                  <a16:creationId xmlns:a16="http://schemas.microsoft.com/office/drawing/2014/main" id="{D01057FE-03B9-F570-0008-038DAC2F3664}"/>
                </a:ext>
              </a:extLst>
            </p:cNvPr>
            <p:cNvGraphicFramePr>
              <a:graphicFrameLocks/>
            </p:cNvGraphicFramePr>
            <p:nvPr>
              <p:extLst>
                <p:ext uri="{D42A27DB-BD31-4B8C-83A1-F6EECF244321}">
                  <p14:modId xmlns:p14="http://schemas.microsoft.com/office/powerpoint/2010/main" val="662047248"/>
                </p:ext>
              </p:extLst>
            </p:nvPr>
          </p:nvGraphicFramePr>
          <p:xfrm>
            <a:off x="6688644" y="1946310"/>
            <a:ext cx="720000" cy="7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Chart 4">
              <a:extLst>
                <a:ext uri="{FF2B5EF4-FFF2-40B4-BE49-F238E27FC236}">
                  <a16:creationId xmlns:a16="http://schemas.microsoft.com/office/drawing/2014/main" id="{D6732650-14F2-C8FF-98B4-00C80B91BCC2}"/>
                </a:ext>
              </a:extLst>
            </p:cNvPr>
            <p:cNvGraphicFramePr>
              <a:graphicFrameLocks/>
            </p:cNvGraphicFramePr>
            <p:nvPr>
              <p:extLst>
                <p:ext uri="{D42A27DB-BD31-4B8C-83A1-F6EECF244321}">
                  <p14:modId xmlns:p14="http://schemas.microsoft.com/office/powerpoint/2010/main" val="2716288915"/>
                </p:ext>
              </p:extLst>
            </p:nvPr>
          </p:nvGraphicFramePr>
          <p:xfrm>
            <a:off x="5884256" y="1972327"/>
            <a:ext cx="720000" cy="7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9" name="Chart 5">
              <a:extLst>
                <a:ext uri="{FF2B5EF4-FFF2-40B4-BE49-F238E27FC236}">
                  <a16:creationId xmlns:a16="http://schemas.microsoft.com/office/drawing/2014/main" id="{F6F5A942-F4BE-FAF8-2AC0-4290FC4469CC}"/>
                </a:ext>
              </a:extLst>
            </p:cNvPr>
            <p:cNvGraphicFramePr>
              <a:graphicFrameLocks/>
            </p:cNvGraphicFramePr>
            <p:nvPr>
              <p:extLst>
                <p:ext uri="{D42A27DB-BD31-4B8C-83A1-F6EECF244321}">
                  <p14:modId xmlns:p14="http://schemas.microsoft.com/office/powerpoint/2010/main" val="2451966626"/>
                </p:ext>
              </p:extLst>
            </p:nvPr>
          </p:nvGraphicFramePr>
          <p:xfrm>
            <a:off x="5079868" y="2025507"/>
            <a:ext cx="720000" cy="7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0" name="Chart 6">
              <a:extLst>
                <a:ext uri="{FF2B5EF4-FFF2-40B4-BE49-F238E27FC236}">
                  <a16:creationId xmlns:a16="http://schemas.microsoft.com/office/drawing/2014/main" id="{1BC88D7E-B6FC-EFCF-A9CA-1CF1B0515C80}"/>
                </a:ext>
              </a:extLst>
            </p:cNvPr>
            <p:cNvGraphicFramePr>
              <a:graphicFrameLocks/>
            </p:cNvGraphicFramePr>
            <p:nvPr>
              <p:extLst>
                <p:ext uri="{D42A27DB-BD31-4B8C-83A1-F6EECF244321}">
                  <p14:modId xmlns:p14="http://schemas.microsoft.com/office/powerpoint/2010/main" val="228513283"/>
                </p:ext>
              </p:extLst>
            </p:nvPr>
          </p:nvGraphicFramePr>
          <p:xfrm>
            <a:off x="4275480" y="2116009"/>
            <a:ext cx="720000" cy="72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7">
              <a:extLst>
                <a:ext uri="{FF2B5EF4-FFF2-40B4-BE49-F238E27FC236}">
                  <a16:creationId xmlns:a16="http://schemas.microsoft.com/office/drawing/2014/main" id="{1BA93C87-5BCF-E457-E383-551C32220D75}"/>
                </a:ext>
              </a:extLst>
            </p:cNvPr>
            <p:cNvGraphicFramePr>
              <a:graphicFrameLocks/>
            </p:cNvGraphicFramePr>
            <p:nvPr>
              <p:extLst>
                <p:ext uri="{D42A27DB-BD31-4B8C-83A1-F6EECF244321}">
                  <p14:modId xmlns:p14="http://schemas.microsoft.com/office/powerpoint/2010/main" val="2284514976"/>
                </p:ext>
              </p:extLst>
            </p:nvPr>
          </p:nvGraphicFramePr>
          <p:xfrm>
            <a:off x="3471092" y="2351259"/>
            <a:ext cx="720000" cy="72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Chart 8">
              <a:extLst>
                <a:ext uri="{FF2B5EF4-FFF2-40B4-BE49-F238E27FC236}">
                  <a16:creationId xmlns:a16="http://schemas.microsoft.com/office/drawing/2014/main" id="{3185A2A4-B52C-DF13-589D-717523406C24}"/>
                </a:ext>
              </a:extLst>
            </p:cNvPr>
            <p:cNvGraphicFramePr>
              <a:graphicFrameLocks/>
            </p:cNvGraphicFramePr>
            <p:nvPr>
              <p:extLst>
                <p:ext uri="{D42A27DB-BD31-4B8C-83A1-F6EECF244321}">
                  <p14:modId xmlns:p14="http://schemas.microsoft.com/office/powerpoint/2010/main" val="1323000203"/>
                </p:ext>
              </p:extLst>
            </p:nvPr>
          </p:nvGraphicFramePr>
          <p:xfrm>
            <a:off x="2581230" y="1365093"/>
            <a:ext cx="720000" cy="72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3" name="Chart 9">
              <a:extLst>
                <a:ext uri="{FF2B5EF4-FFF2-40B4-BE49-F238E27FC236}">
                  <a16:creationId xmlns:a16="http://schemas.microsoft.com/office/drawing/2014/main" id="{1D9E8A9B-B0CD-D645-6BF5-927F5408D972}"/>
                </a:ext>
              </a:extLst>
            </p:cNvPr>
            <p:cNvGraphicFramePr>
              <a:graphicFrameLocks/>
            </p:cNvGraphicFramePr>
            <p:nvPr>
              <p:extLst>
                <p:ext uri="{D42A27DB-BD31-4B8C-83A1-F6EECF244321}">
                  <p14:modId xmlns:p14="http://schemas.microsoft.com/office/powerpoint/2010/main" val="3567741823"/>
                </p:ext>
              </p:extLst>
            </p:nvPr>
          </p:nvGraphicFramePr>
          <p:xfrm>
            <a:off x="1900679" y="2171736"/>
            <a:ext cx="720000" cy="720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4" name="Chart 10">
              <a:extLst>
                <a:ext uri="{FF2B5EF4-FFF2-40B4-BE49-F238E27FC236}">
                  <a16:creationId xmlns:a16="http://schemas.microsoft.com/office/drawing/2014/main" id="{359373DB-4AE6-8950-0EAE-AFE59FAA96F9}"/>
                </a:ext>
              </a:extLst>
            </p:cNvPr>
            <p:cNvGraphicFramePr>
              <a:graphicFrameLocks/>
            </p:cNvGraphicFramePr>
            <p:nvPr>
              <p:extLst>
                <p:ext uri="{D42A27DB-BD31-4B8C-83A1-F6EECF244321}">
                  <p14:modId xmlns:p14="http://schemas.microsoft.com/office/powerpoint/2010/main" val="3587248669"/>
                </p:ext>
              </p:extLst>
            </p:nvPr>
          </p:nvGraphicFramePr>
          <p:xfrm>
            <a:off x="1778009" y="3329800"/>
            <a:ext cx="720000" cy="720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5" name="Chart 11">
              <a:extLst>
                <a:ext uri="{FF2B5EF4-FFF2-40B4-BE49-F238E27FC236}">
                  <a16:creationId xmlns:a16="http://schemas.microsoft.com/office/drawing/2014/main" id="{49AC6BB9-C382-B9C8-1E06-174E34D608C3}"/>
                </a:ext>
              </a:extLst>
            </p:cNvPr>
            <p:cNvGraphicFramePr>
              <a:graphicFrameLocks/>
            </p:cNvGraphicFramePr>
            <p:nvPr>
              <p:extLst>
                <p:ext uri="{D42A27DB-BD31-4B8C-83A1-F6EECF244321}">
                  <p14:modId xmlns:p14="http://schemas.microsoft.com/office/powerpoint/2010/main" val="757592254"/>
                </p:ext>
              </p:extLst>
            </p:nvPr>
          </p:nvGraphicFramePr>
          <p:xfrm>
            <a:off x="1540679" y="4366050"/>
            <a:ext cx="720000" cy="720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6" name="Chart 1">
              <a:extLst>
                <a:ext uri="{FF2B5EF4-FFF2-40B4-BE49-F238E27FC236}">
                  <a16:creationId xmlns:a16="http://schemas.microsoft.com/office/drawing/2014/main" id="{AE50172E-132F-8867-B70F-DD35CE7290B0}"/>
                </a:ext>
              </a:extLst>
            </p:cNvPr>
            <p:cNvGraphicFramePr>
              <a:graphicFrameLocks/>
            </p:cNvGraphicFramePr>
            <p:nvPr>
              <p:extLst>
                <p:ext uri="{D42A27DB-BD31-4B8C-83A1-F6EECF244321}">
                  <p14:modId xmlns:p14="http://schemas.microsoft.com/office/powerpoint/2010/main" val="780037289"/>
                </p:ext>
              </p:extLst>
            </p:nvPr>
          </p:nvGraphicFramePr>
          <p:xfrm>
            <a:off x="7493034" y="1907011"/>
            <a:ext cx="720000" cy="720000"/>
          </p:xfrm>
          <a:graphic>
            <a:graphicData uri="http://schemas.openxmlformats.org/drawingml/2006/chart">
              <c:chart xmlns:c="http://schemas.openxmlformats.org/drawingml/2006/chart" xmlns:r="http://schemas.openxmlformats.org/officeDocument/2006/relationships" r:id="rId13"/>
            </a:graphicData>
          </a:graphic>
        </p:graphicFrame>
        <p:grpSp>
          <p:nvGrpSpPr>
            <p:cNvPr id="54" name="グループ化 53">
              <a:extLst>
                <a:ext uri="{FF2B5EF4-FFF2-40B4-BE49-F238E27FC236}">
                  <a16:creationId xmlns:a16="http://schemas.microsoft.com/office/drawing/2014/main" id="{59EB60AA-EAB6-E979-8F4B-1FBF81BC6F2D}"/>
                </a:ext>
              </a:extLst>
            </p:cNvPr>
            <p:cNvGrpSpPr/>
            <p:nvPr/>
          </p:nvGrpSpPr>
          <p:grpSpPr>
            <a:xfrm>
              <a:off x="5192039" y="4664589"/>
              <a:ext cx="2940271" cy="1080000"/>
              <a:chOff x="3202280" y="2907000"/>
              <a:chExt cx="2304000" cy="828000"/>
            </a:xfrm>
          </p:grpSpPr>
          <p:sp>
            <p:nvSpPr>
              <p:cNvPr id="52" name="テキスト ボックス 83">
                <a:extLst>
                  <a:ext uri="{FF2B5EF4-FFF2-40B4-BE49-F238E27FC236}">
                    <a16:creationId xmlns:a16="http://schemas.microsoft.com/office/drawing/2014/main" id="{624FEBF7-6E0A-A5E8-80D8-25C9B9F481D5}"/>
                  </a:ext>
                </a:extLst>
              </p:cNvPr>
              <p:cNvSpPr txBox="1"/>
              <p:nvPr/>
            </p:nvSpPr>
            <p:spPr>
              <a:xfrm>
                <a:off x="3202280" y="2907000"/>
                <a:ext cx="2304000" cy="828000"/>
              </a:xfrm>
              <a:prstGeom prst="rect">
                <a:avLst/>
              </a:prstGeom>
              <a:solidFill>
                <a:srgbClr val="F9F9F9"/>
              </a:solidFill>
              <a:ln w="6350" cmpd="sng">
                <a:solidFill>
                  <a:sysClr val="windowText" lastClr="000000"/>
                </a:solidFill>
              </a:ln>
              <a:effectLst/>
            </p:spPr>
            <p:txBody>
              <a:bodyPr wrap="square" rtlCol="0" anchor="ctr" anchorCtr="1"/>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凡例</a:t>
                </a:r>
                <a:endPar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：航空　</a:t>
                </a:r>
                <a:r>
                  <a:rPr kumimoji="1" lang="ja-JP" altLang="en-US" sz="1600" b="1" i="0" u="none" strike="noStrike" kern="0" cap="none" spc="0" normalizeH="0" baseline="0" noProof="0" dirty="0">
                    <a:ln>
                      <a:noFill/>
                    </a:ln>
                    <a:solidFill>
                      <a:srgbClr val="FF9933"/>
                    </a:solidFill>
                    <a:effectLst/>
                    <a:uLnTx/>
                    <a:uFillTx/>
                    <a:latin typeface="Calibri" panose="020F0502020204030204"/>
                    <a:ea typeface="游ゴシック" panose="020B0400000000000000"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：超電導リニア</a:t>
                </a:r>
                <a:endPar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：新幹線　</a:t>
                </a:r>
                <a:r>
                  <a:rPr kumimoji="1" lang="ja-JP" altLang="en-US" sz="1600" b="1" i="0" u="none" strike="noStrike" kern="0" cap="none" spc="0" normalizeH="0" baseline="0" noProof="0" dirty="0">
                    <a:ln>
                      <a:noFill/>
                    </a:ln>
                    <a:solidFill>
                      <a:srgbClr val="008000"/>
                    </a:solidFill>
                    <a:effectLst/>
                    <a:uLnTx/>
                    <a:uFillTx/>
                    <a:latin typeface="Calibri" panose="020F0502020204030204"/>
                    <a:ea typeface="游ゴシック" panose="020B0400000000000000" pitchFamily="50" charset="-128"/>
                    <a:cs typeface="+mn-cs"/>
                  </a:rPr>
                  <a:t>■</a:t>
                </a:r>
                <a:r>
                  <a:rPr kumimoji="1" lang="ja-JP" altLang="en-US"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：在来線特急</a:t>
                </a:r>
                <a:endParaRPr kumimoji="1" lang="en-US" altLang="ja-JP" sz="1600" b="1" i="0" u="none" strike="noStrike" kern="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endParaRPr>
              </a:p>
            </p:txBody>
          </p:sp>
          <p:cxnSp>
            <p:nvCxnSpPr>
              <p:cNvPr id="53" name="直線コネクタ 52">
                <a:extLst>
                  <a:ext uri="{FF2B5EF4-FFF2-40B4-BE49-F238E27FC236}">
                    <a16:creationId xmlns:a16="http://schemas.microsoft.com/office/drawing/2014/main" id="{767CA120-ADA7-8C00-C557-AA18F61136EF}"/>
                  </a:ext>
                </a:extLst>
              </p:cNvPr>
              <p:cNvCxnSpPr>
                <a:cxnSpLocks/>
              </p:cNvCxnSpPr>
              <p:nvPr/>
            </p:nvCxnSpPr>
            <p:spPr>
              <a:xfrm>
                <a:off x="3328280" y="3193462"/>
                <a:ext cx="2052000" cy="0"/>
              </a:xfrm>
              <a:prstGeom prst="line">
                <a:avLst/>
              </a:prstGeom>
              <a:noFill/>
              <a:ln w="9525" cap="flat" cmpd="sng" algn="ctr">
                <a:solidFill>
                  <a:sysClr val="windowText" lastClr="000000">
                    <a:shade val="95000"/>
                    <a:satMod val="105000"/>
                  </a:sysClr>
                </a:solidFill>
                <a:prstDash val="solid"/>
              </a:ln>
              <a:effectLst/>
            </p:spPr>
          </p:cxnSp>
        </p:grpSp>
      </p:grpSp>
    </p:spTree>
    <p:extLst>
      <p:ext uri="{BB962C8B-B14F-4D97-AF65-F5344CB8AC3E}">
        <p14:creationId xmlns:p14="http://schemas.microsoft.com/office/powerpoint/2010/main" val="23284018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28BB3-9431-7F07-2C0E-26DCC84AB88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2EF452C-6032-13F2-E8D8-F6D05004FF90}"/>
              </a:ext>
            </a:extLst>
          </p:cNvPr>
          <p:cNvSpPr>
            <a:spLocks noGrp="1"/>
          </p:cNvSpPr>
          <p:nvPr>
            <p:ph type="title"/>
          </p:nvPr>
        </p:nvSpPr>
        <p:spPr>
          <a:xfrm>
            <a:off x="668938" y="495008"/>
            <a:ext cx="7683952" cy="523220"/>
          </a:xfrm>
        </p:spPr>
        <p:txBody>
          <a:bodyPr wrap="square" anchor="ctr" anchorCtr="0">
            <a:noAutofit/>
          </a:bodyPr>
          <a:lstStyle/>
          <a:p>
            <a:r>
              <a:rPr kumimoji="1" lang="ja-JP" altLang="en-US" sz="3600" dirty="0"/>
              <a:t>結果：</a:t>
            </a:r>
            <a:r>
              <a:rPr kumimoji="1" lang="en-US" altLang="ja-JP" sz="3600" dirty="0"/>
              <a:t>II )</a:t>
            </a:r>
            <a:r>
              <a:rPr kumimoji="1" lang="ja-JP" altLang="en-US" sz="3600" dirty="0"/>
              <a:t> </a:t>
            </a:r>
            <a:r>
              <a:rPr lang="ja-JP" altLang="en-US" sz="3600" dirty="0"/>
              <a:t>環境制約下</a:t>
            </a:r>
            <a:r>
              <a:rPr kumimoji="1" lang="ja-JP" altLang="en-US" sz="3600" dirty="0"/>
              <a:t>での各交通モードの分担関係</a:t>
            </a:r>
          </a:p>
        </p:txBody>
      </p:sp>
      <p:sp>
        <p:nvSpPr>
          <p:cNvPr id="59" name="コンテンツ プレースホルダー 2">
            <a:extLst>
              <a:ext uri="{FF2B5EF4-FFF2-40B4-BE49-F238E27FC236}">
                <a16:creationId xmlns:a16="http://schemas.microsoft.com/office/drawing/2014/main" id="{5D437924-6285-EFA1-820F-A422DD92BC3D}"/>
              </a:ext>
            </a:extLst>
          </p:cNvPr>
          <p:cNvSpPr>
            <a:spLocks noGrp="1"/>
          </p:cNvSpPr>
          <p:nvPr>
            <p:ph idx="1"/>
          </p:nvPr>
        </p:nvSpPr>
        <p:spPr>
          <a:xfrm>
            <a:off x="416287" y="1295022"/>
            <a:ext cx="8361801" cy="4525963"/>
          </a:xfrm>
        </p:spPr>
        <p:txBody>
          <a:bodyPr/>
          <a:lstStyle/>
          <a:p>
            <a:pPr marL="285750" indent="-285750">
              <a:spcAft>
                <a:spcPts val="300"/>
              </a:spcAft>
              <a:buFont typeface="游ゴシック" panose="020B0400000000000000" pitchFamily="50" charset="-128"/>
              <a:buChar char="◎"/>
            </a:pPr>
            <a:r>
              <a:rPr kumimoji="1" lang="ja-JP" altLang="en-US" sz="2000" dirty="0">
                <a:effectLst>
                  <a:outerShdw blurRad="38100" dist="38100" dir="2700000" algn="tl">
                    <a:srgbClr val="000000">
                      <a:alpha val="43137"/>
                    </a:srgbClr>
                  </a:outerShdw>
                </a:effectLst>
              </a:rPr>
              <a:t>基本</a:t>
            </a:r>
            <a:r>
              <a:rPr kumimoji="1" lang="ja-JP" altLang="en-US" sz="2000" dirty="0"/>
              <a:t>ケース </a:t>
            </a:r>
            <a:r>
              <a:rPr kumimoji="1" lang="en-US" altLang="ja-JP" sz="2000" dirty="0"/>
              <a:t>/</a:t>
            </a:r>
            <a:r>
              <a:rPr kumimoji="1" lang="ja-JP" altLang="en-US" sz="2000" dirty="0"/>
              <a:t> 制約</a:t>
            </a:r>
            <a:r>
              <a:rPr kumimoji="1" lang="en-US" altLang="ja-JP" sz="2000" dirty="0"/>
              <a:t>Lv.</a:t>
            </a:r>
            <a:r>
              <a:rPr kumimoji="1" lang="en-US" altLang="ja-JP" sz="2000" dirty="0">
                <a:effectLst>
                  <a:outerShdw blurRad="38100" dist="38100" dir="2700000" algn="tl">
                    <a:srgbClr val="000000">
                      <a:alpha val="43137"/>
                    </a:srgbClr>
                  </a:outerShdw>
                </a:effectLst>
              </a:rPr>
              <a:t>100</a:t>
            </a:r>
            <a:r>
              <a:rPr kumimoji="1" lang="en-US" altLang="ja-JP" sz="2000" dirty="0"/>
              <a:t> </a:t>
            </a:r>
            <a:r>
              <a:rPr kumimoji="1" lang="ja-JP" altLang="en-US" sz="2000" dirty="0"/>
              <a:t>～ </a:t>
            </a:r>
            <a:r>
              <a:rPr kumimoji="1" lang="en-US" altLang="ja-JP" sz="2000" dirty="0">
                <a:effectLst>
                  <a:outerShdw blurRad="38100" dist="38100" dir="2700000" algn="tl">
                    <a:srgbClr val="000000">
                      <a:alpha val="43137"/>
                    </a:srgbClr>
                  </a:outerShdw>
                </a:effectLst>
              </a:rPr>
              <a:t>10 </a:t>
            </a:r>
            <a:r>
              <a:rPr lang="ja-JP" altLang="en-US" sz="2000" dirty="0"/>
              <a:t>での提供座席キロのモード別比率</a:t>
            </a:r>
            <a:endParaRPr lang="en-US" altLang="ja-JP" sz="2000" dirty="0"/>
          </a:p>
          <a:p>
            <a:pPr marL="198438" indent="-198438">
              <a:spcAft>
                <a:spcPts val="600"/>
              </a:spcAft>
              <a:buClr>
                <a:schemeClr val="tx1"/>
              </a:buClr>
              <a:buFont typeface="Arial" panose="020B0604020202020204" pitchFamily="34" charset="0"/>
              <a:buChar char="•"/>
            </a:pPr>
            <a:r>
              <a:rPr kumimoji="1" lang="ja-JP" altLang="en-US" sz="1600" b="1" dirty="0"/>
              <a:t>排出量制約が厳しくなると，</a:t>
            </a:r>
            <a:r>
              <a:rPr kumimoji="1" lang="ja-JP" altLang="en-US" b="1" dirty="0">
                <a:solidFill>
                  <a:srgbClr val="FF0000"/>
                </a:solidFill>
              </a:rPr>
              <a:t>航空</a:t>
            </a:r>
            <a:r>
              <a:rPr kumimoji="1" lang="ja-JP" altLang="en-US" sz="1600" b="1" dirty="0"/>
              <a:t>の提供座席キロが</a:t>
            </a:r>
            <a:r>
              <a:rPr kumimoji="1" lang="ja-JP" altLang="en-US" b="1" dirty="0"/>
              <a:t>減少</a:t>
            </a:r>
            <a:r>
              <a:rPr lang="ja-JP" altLang="en-US" sz="1600" dirty="0"/>
              <a:t>，代わって</a:t>
            </a:r>
            <a:r>
              <a:rPr kumimoji="1" lang="ja-JP" altLang="en-US" b="1" dirty="0">
                <a:solidFill>
                  <a:srgbClr val="FF9933"/>
                </a:solidFill>
              </a:rPr>
              <a:t>超電導リニア</a:t>
            </a:r>
            <a:r>
              <a:rPr kumimoji="1" lang="ja-JP" altLang="en-US" sz="1600" b="1" dirty="0"/>
              <a:t>が増加．さらに制約が厳しくなると超電導リニアも減少し，</a:t>
            </a:r>
            <a:r>
              <a:rPr kumimoji="1" lang="ja-JP" altLang="en-US" b="1" dirty="0">
                <a:solidFill>
                  <a:srgbClr val="0070C0"/>
                </a:solidFill>
              </a:rPr>
              <a:t>新幹線</a:t>
            </a:r>
            <a:r>
              <a:rPr kumimoji="1" lang="ja-JP" altLang="en-US" sz="1600" b="1" dirty="0"/>
              <a:t>が増加．</a:t>
            </a:r>
            <a:endParaRPr kumimoji="1" lang="en-US" altLang="ja-JP" sz="1600" b="1" dirty="0"/>
          </a:p>
        </p:txBody>
      </p:sp>
      <p:sp>
        <p:nvSpPr>
          <p:cNvPr id="5" name="フッター プレースホルダー 4">
            <a:extLst>
              <a:ext uri="{FF2B5EF4-FFF2-40B4-BE49-F238E27FC236}">
                <a16:creationId xmlns:a16="http://schemas.microsoft.com/office/drawing/2014/main" id="{60E033CB-FE6D-7365-C83E-7B19BD3019F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8826D4C3-0593-05C0-6EF2-BB51B72EDA24}"/>
              </a:ext>
            </a:extLst>
          </p:cNvPr>
          <p:cNvSpPr>
            <a:spLocks noGrp="1"/>
          </p:cNvSpPr>
          <p:nvPr>
            <p:ph type="sldNum" sz="quarter" idx="12"/>
          </p:nvPr>
        </p:nvSpPr>
        <p:spPr>
          <a:xfrm>
            <a:off x="4755222" y="6400503"/>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cxnSp>
        <p:nvCxnSpPr>
          <p:cNvPr id="16" name="直線コネクタ 15">
            <a:extLst>
              <a:ext uri="{FF2B5EF4-FFF2-40B4-BE49-F238E27FC236}">
                <a16:creationId xmlns:a16="http://schemas.microsoft.com/office/drawing/2014/main" id="{A751A3E7-98BC-7869-CE29-5E8EC1C9E032}"/>
              </a:ext>
            </a:extLst>
          </p:cNvPr>
          <p:cNvCxnSpPr>
            <a:cxnSpLocks/>
          </p:cNvCxnSpPr>
          <p:nvPr/>
        </p:nvCxnSpPr>
        <p:spPr>
          <a:xfrm>
            <a:off x="1118845" y="3253196"/>
            <a:ext cx="3168000" cy="0"/>
          </a:xfrm>
          <a:prstGeom prst="line">
            <a:avLst/>
          </a:prstGeom>
          <a:ln w="101600">
            <a:solidFill>
              <a:srgbClr val="FAEE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04243FF2-2AD9-9925-1E83-122A84C6D078}"/>
              </a:ext>
            </a:extLst>
          </p:cNvPr>
          <p:cNvSpPr txBox="1"/>
          <p:nvPr/>
        </p:nvSpPr>
        <p:spPr>
          <a:xfrm>
            <a:off x="970788" y="2848475"/>
            <a:ext cx="5328000" cy="459018"/>
          </a:xfrm>
          <a:prstGeom prst="rect">
            <a:avLst/>
          </a:prstGeom>
          <a:noFill/>
          <a:ln>
            <a:solidFill>
              <a:schemeClr val="tx1"/>
            </a:solidFill>
          </a:ln>
          <a:effectLst/>
        </p:spPr>
        <p:txBody>
          <a:bodyPr wrap="square" tIns="72000" bIns="72000" rtlCol="0">
            <a:spAutoFit/>
          </a:bodyPr>
          <a:lstStyle/>
          <a:p>
            <a:pPr marL="0" marR="0" lvl="0" indent="0" algn="ctr" defTabSz="457200" rtl="0" eaLnBrk="1" fontAlgn="auto" latinLnBrk="0" hangingPunct="1">
              <a:lnSpc>
                <a:spcPct val="120000"/>
              </a:lnSpc>
              <a:spcBef>
                <a:spcPts val="0"/>
              </a:spcBef>
              <a:spcAft>
                <a:spcPts val="30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游ゴシック"/>
                <a:ea typeface="游ゴシック"/>
                <a:cs typeface="+mn-cs"/>
              </a:rPr>
              <a:t>1</a:t>
            </a:r>
            <a:r>
              <a:rPr kumimoji="1" lang="ja-JP" altLang="en-US" sz="1800" b="1" i="0" u="none" strike="noStrike" kern="1200" cap="none" spc="0" normalizeH="0" baseline="0" noProof="0" dirty="0">
                <a:ln>
                  <a:noFill/>
                </a:ln>
                <a:solidFill>
                  <a:srgbClr val="000000"/>
                </a:solidFill>
                <a:effectLst/>
                <a:uLnTx/>
                <a:uFillTx/>
                <a:latin typeface="游ゴシック"/>
                <a:ea typeface="游ゴシック"/>
                <a:cs typeface="+mn-cs"/>
              </a:rPr>
              <a:t>人当たりの排出量が大きい順</a:t>
            </a: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に設定が難しくなる</a:t>
            </a:r>
            <a:endParaRPr kumimoji="1" lang="en-US" altLang="ja-JP" sz="1400" b="1" i="0" u="none" strike="noStrike" kern="1200" cap="none" spc="0" normalizeH="0" baseline="0" noProof="0" dirty="0">
              <a:ln>
                <a:noFill/>
              </a:ln>
              <a:solidFill>
                <a:srgbClr val="000000"/>
              </a:solidFill>
              <a:effectLst/>
              <a:uLnTx/>
              <a:uFillTx/>
              <a:latin typeface="游ゴシック"/>
              <a:ea typeface="游ゴシック"/>
              <a:cs typeface="+mn-cs"/>
            </a:endParaRPr>
          </a:p>
        </p:txBody>
      </p:sp>
      <p:sp>
        <p:nvSpPr>
          <p:cNvPr id="19" name="コンテンツ プレースホルダー 2">
            <a:extLst>
              <a:ext uri="{FF2B5EF4-FFF2-40B4-BE49-F238E27FC236}">
                <a16:creationId xmlns:a16="http://schemas.microsoft.com/office/drawing/2014/main" id="{B6332234-7807-80F4-5FBE-06ECAE720BF1}"/>
              </a:ext>
            </a:extLst>
          </p:cNvPr>
          <p:cNvSpPr txBox="1">
            <a:spLocks/>
          </p:cNvSpPr>
          <p:nvPr/>
        </p:nvSpPr>
        <p:spPr>
          <a:xfrm>
            <a:off x="143444" y="3323802"/>
            <a:ext cx="4438997" cy="1904047"/>
          </a:xfrm>
          <a:prstGeom prst="rect">
            <a:avLst/>
          </a:prstGeom>
        </p:spPr>
        <p:txBody>
          <a:bodyPr vert="horz" wrap="square" lIns="91440" tIns="45720" rIns="91440" bIns="45720" rtlCol="0">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kumimoji="1" sz="1800" b="1" kern="1200">
                <a:solidFill>
                  <a:schemeClr val="tx1"/>
                </a:solidFill>
                <a:latin typeface="+mn-lt"/>
                <a:ea typeface="+mn-ea"/>
                <a:cs typeface="+mn-cs"/>
              </a:defRPr>
            </a:lvl1pPr>
            <a:lvl2pPr marL="685800" indent="-228600" algn="l" defTabSz="914400" rtl="0" eaLnBrk="1" latinLnBrk="0" hangingPunct="1">
              <a:lnSpc>
                <a:spcPct val="130000"/>
              </a:lnSpc>
              <a:spcBef>
                <a:spcPts val="0"/>
              </a:spcBef>
              <a:spcAft>
                <a:spcPts val="1200"/>
              </a:spcAft>
              <a:buFont typeface="Arial" panose="020B0604020202020204" pitchFamily="34" charset="0"/>
              <a:buChar char="•"/>
              <a:defRPr kumimoji="1" sz="1800" b="1" kern="1200">
                <a:solidFill>
                  <a:schemeClr val="tx1"/>
                </a:solidFill>
                <a:latin typeface="+mn-lt"/>
                <a:ea typeface="+mn-ea"/>
                <a:cs typeface="+mn-cs"/>
              </a:defRPr>
            </a:lvl2pPr>
            <a:lvl3pPr marL="1143000" indent="-228600" algn="l" defTabSz="914400" rtl="0" eaLnBrk="1" latinLnBrk="0" hangingPunct="1">
              <a:lnSpc>
                <a:spcPct val="130000"/>
              </a:lnSpc>
              <a:spcBef>
                <a:spcPts val="0"/>
              </a:spcBef>
              <a:spcAft>
                <a:spcPts val="1200"/>
              </a:spcAft>
              <a:buFont typeface="Arial" panose="020B0604020202020204" pitchFamily="34" charset="0"/>
              <a:buChar char="•"/>
              <a:defRPr kumimoji="1" sz="1600" b="1" kern="1200">
                <a:solidFill>
                  <a:schemeClr val="tx1"/>
                </a:solidFill>
                <a:latin typeface="+mn-lt"/>
                <a:ea typeface="+mn-ea"/>
                <a:cs typeface="+mn-cs"/>
              </a:defRPr>
            </a:lvl3pPr>
            <a:lvl4pPr marL="1600200" indent="-228600" algn="l" defTabSz="914400" rtl="0" eaLnBrk="1" latinLnBrk="0" hangingPunct="1">
              <a:lnSpc>
                <a:spcPct val="130000"/>
              </a:lnSpc>
              <a:spcBef>
                <a:spcPts val="0"/>
              </a:spcBef>
              <a:spcAft>
                <a:spcPts val="1200"/>
              </a:spcAft>
              <a:buFont typeface="Arial" panose="020B0604020202020204" pitchFamily="34" charset="0"/>
              <a:buChar char="•"/>
              <a:defRPr kumimoji="1" sz="1400" b="1" kern="1200">
                <a:solidFill>
                  <a:schemeClr val="tx1"/>
                </a:solidFill>
                <a:latin typeface="+mn-lt"/>
                <a:ea typeface="+mn-ea"/>
                <a:cs typeface="+mn-cs"/>
              </a:defRPr>
            </a:lvl4pPr>
            <a:lvl5pPr marL="2057400" indent="-228600" algn="l" defTabSz="914400" rtl="0" eaLnBrk="1" latinLnBrk="0" hangingPunct="1">
              <a:lnSpc>
                <a:spcPct val="130000"/>
              </a:lnSpc>
              <a:spcBef>
                <a:spcPts val="0"/>
              </a:spcBef>
              <a:spcAft>
                <a:spcPts val="1200"/>
              </a:spcAft>
              <a:buFont typeface="Arial" panose="020B0604020202020204" pitchFamily="34" charset="0"/>
              <a:buChar char="•"/>
              <a:defRPr kumimoji="1" sz="1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98438" marR="0" lvl="0" indent="-198438" algn="l" defTabSz="914400" rtl="0" eaLnBrk="1" fontAlgn="auto" latinLnBrk="0" hangingPunct="1">
              <a:lnSpc>
                <a:spcPct val="130000"/>
              </a:lnSpc>
              <a:spcBef>
                <a:spcPts val="0"/>
              </a:spcBef>
              <a:spcAft>
                <a:spcPts val="600"/>
              </a:spcAft>
              <a:buClr>
                <a:srgbClr val="000000"/>
              </a:buClr>
              <a:buSzTx/>
              <a:buFont typeface="Arial" panose="020B0604020202020204" pitchFamily="34" charset="0"/>
              <a:buChar char="•"/>
              <a:tabLst/>
              <a:defRPr/>
            </a:pPr>
            <a:r>
              <a:rPr kumimoji="1" lang="ja-JP" altLang="en-US" sz="1800" b="1" i="0" u="none" strike="noStrike" kern="1200" cap="none" spc="0" normalizeH="0" baseline="0" noProof="0" dirty="0">
                <a:ln>
                  <a:noFill/>
                </a:ln>
                <a:solidFill>
                  <a:srgbClr val="FF9933"/>
                </a:solidFill>
                <a:effectLst/>
                <a:uLnTx/>
                <a:uFillTx/>
                <a:latin typeface="游ゴシック"/>
                <a:ea typeface="游ゴシック"/>
                <a:cs typeface="+mn-cs"/>
              </a:rPr>
              <a:t>超電導リニア</a:t>
            </a: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の提供座席キロが増加する</a:t>
            </a:r>
            <a:b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間は，総消費者余剰の減少は緩やか</a:t>
            </a:r>
            <a:endPar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endParaRPr>
          </a:p>
          <a:p>
            <a:pPr marL="198438" marR="0" lvl="0" indent="-198438" algn="l" defTabSz="914400" rtl="0" eaLnBrk="1" fontAlgn="auto" latinLnBrk="0" hangingPunct="1">
              <a:lnSpc>
                <a:spcPct val="130000"/>
              </a:lnSpc>
              <a:spcBef>
                <a:spcPts val="0"/>
              </a:spcBef>
              <a:spcAft>
                <a:spcPts val="600"/>
              </a:spcAft>
              <a:buClr>
                <a:srgbClr val="000000"/>
              </a:buClr>
              <a:buSzTx/>
              <a:buFont typeface="Arial" panose="020B0604020202020204" pitchFamily="34" charset="0"/>
              <a:buChar char="•"/>
              <a:tabLst/>
              <a:defRPr/>
            </a:pP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提供座席キロが減少に転じる</a:t>
            </a:r>
            <a:b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制約</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Lv.</a:t>
            </a:r>
            <a:r>
              <a:rPr kumimoji="1" lang="en-US" altLang="ja-JP"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50</a:t>
            </a: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 を境に，総消費者余剰が</a:t>
            </a:r>
            <a:b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br>
            <a:r>
              <a:rPr kumimoji="1" lang="ja-JP" altLang="en-US" sz="1800" b="1" i="0" u="none" strike="noStrike" kern="1200" cap="none" spc="0" normalizeH="0" baseline="0" noProof="0" dirty="0">
                <a:ln>
                  <a:noFill/>
                </a:ln>
                <a:solidFill>
                  <a:srgbClr val="000000"/>
                </a:solidFill>
                <a:effectLst/>
                <a:uLnTx/>
                <a:uFillTx/>
                <a:latin typeface="游ゴシック"/>
                <a:ea typeface="游ゴシック"/>
                <a:cs typeface="+mn-cs"/>
              </a:rPr>
              <a:t>急激に減少</a:t>
            </a:r>
            <a:r>
              <a:rPr kumimoji="1" lang="ja-JP" altLang="en-US" sz="1600" b="1" i="0" u="none" strike="noStrike" kern="1200" cap="none" spc="0" normalizeH="0" baseline="0" noProof="0" dirty="0">
                <a:ln>
                  <a:noFill/>
                </a:ln>
                <a:solidFill>
                  <a:srgbClr val="000000"/>
                </a:solidFill>
                <a:effectLst/>
                <a:uLnTx/>
                <a:uFillTx/>
                <a:latin typeface="游ゴシック"/>
                <a:ea typeface="游ゴシック"/>
                <a:cs typeface="+mn-cs"/>
              </a:rPr>
              <a:t>し始める．</a:t>
            </a:r>
            <a:endPar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endParaRPr>
          </a:p>
        </p:txBody>
      </p:sp>
      <p:grpSp>
        <p:nvGrpSpPr>
          <p:cNvPr id="20" name="グループ化 19">
            <a:extLst>
              <a:ext uri="{FF2B5EF4-FFF2-40B4-BE49-F238E27FC236}">
                <a16:creationId xmlns:a16="http://schemas.microsoft.com/office/drawing/2014/main" id="{898503BA-6B35-F750-58B3-42B70CB28815}"/>
              </a:ext>
            </a:extLst>
          </p:cNvPr>
          <p:cNvGrpSpPr/>
          <p:nvPr/>
        </p:nvGrpSpPr>
        <p:grpSpPr>
          <a:xfrm rot="16200000">
            <a:off x="395196" y="2940693"/>
            <a:ext cx="252001" cy="382986"/>
            <a:chOff x="3758473" y="2082695"/>
            <a:chExt cx="252001" cy="382986"/>
          </a:xfrm>
        </p:grpSpPr>
        <p:sp>
          <p:nvSpPr>
            <p:cNvPr id="21" name="二等辺三角形 20">
              <a:extLst>
                <a:ext uri="{FF2B5EF4-FFF2-40B4-BE49-F238E27FC236}">
                  <a16:creationId xmlns:a16="http://schemas.microsoft.com/office/drawing/2014/main" id="{AC6D6486-CDCA-4761-13E0-91060F7DCCC1}"/>
                </a:ext>
              </a:extLst>
            </p:cNvPr>
            <p:cNvSpPr/>
            <p:nvPr/>
          </p:nvSpPr>
          <p:spPr>
            <a:xfrm rot="10800000">
              <a:off x="3758473" y="2082695"/>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22" name="二等辺三角形 21">
              <a:extLst>
                <a:ext uri="{FF2B5EF4-FFF2-40B4-BE49-F238E27FC236}">
                  <a16:creationId xmlns:a16="http://schemas.microsoft.com/office/drawing/2014/main" id="{B830FD41-2C0C-C686-2340-F59B8D3BAE7D}"/>
                </a:ext>
              </a:extLst>
            </p:cNvPr>
            <p:cNvSpPr/>
            <p:nvPr/>
          </p:nvSpPr>
          <p:spPr>
            <a:xfrm rot="10800000">
              <a:off x="3758474" y="2220188"/>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sp>
          <p:nvSpPr>
            <p:cNvPr id="23" name="二等辺三角形 22">
              <a:extLst>
                <a:ext uri="{FF2B5EF4-FFF2-40B4-BE49-F238E27FC236}">
                  <a16:creationId xmlns:a16="http://schemas.microsoft.com/office/drawing/2014/main" id="{D1C3579F-FB8E-E686-B1F0-C8768109A59C}"/>
                </a:ext>
              </a:extLst>
            </p:cNvPr>
            <p:cNvSpPr/>
            <p:nvPr/>
          </p:nvSpPr>
          <p:spPr>
            <a:xfrm rot="10800000">
              <a:off x="3758474" y="2357681"/>
              <a:ext cx="252000" cy="108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游ゴシック"/>
                <a:ea typeface="游ゴシック"/>
                <a:cs typeface="+mn-cs"/>
              </a:endParaRPr>
            </a:p>
          </p:txBody>
        </p:sp>
      </p:grpSp>
      <p:pic>
        <p:nvPicPr>
          <p:cNvPr id="24" name="図 23">
            <a:extLst>
              <a:ext uri="{FF2B5EF4-FFF2-40B4-BE49-F238E27FC236}">
                <a16:creationId xmlns:a16="http://schemas.microsoft.com/office/drawing/2014/main" id="{3B6053AB-442B-154B-A093-10A469D83A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159250" y="3287365"/>
            <a:ext cx="4645629" cy="3192441"/>
          </a:xfrm>
          <a:prstGeom prst="rect">
            <a:avLst/>
          </a:prstGeom>
        </p:spPr>
      </p:pic>
      <p:cxnSp>
        <p:nvCxnSpPr>
          <p:cNvPr id="14" name="直線コネクタ 13">
            <a:extLst>
              <a:ext uri="{FF2B5EF4-FFF2-40B4-BE49-F238E27FC236}">
                <a16:creationId xmlns:a16="http://schemas.microsoft.com/office/drawing/2014/main" id="{2512878D-EC42-D3AB-6E84-D5AC157C06DD}"/>
              </a:ext>
            </a:extLst>
          </p:cNvPr>
          <p:cNvCxnSpPr>
            <a:cxnSpLocks/>
          </p:cNvCxnSpPr>
          <p:nvPr/>
        </p:nvCxnSpPr>
        <p:spPr>
          <a:xfrm>
            <a:off x="6488327" y="3010571"/>
            <a:ext cx="0" cy="2880000"/>
          </a:xfrm>
          <a:prstGeom prst="line">
            <a:avLst/>
          </a:prstGeom>
          <a:ln w="31750">
            <a:solidFill>
              <a:srgbClr val="FF972F"/>
            </a:solidFill>
            <a:prstDash val="sysDot"/>
          </a:ln>
        </p:spPr>
        <p:style>
          <a:lnRef idx="1">
            <a:schemeClr val="accent1"/>
          </a:lnRef>
          <a:fillRef idx="0">
            <a:schemeClr val="accent1"/>
          </a:fillRef>
          <a:effectRef idx="0">
            <a:schemeClr val="accent1"/>
          </a:effectRef>
          <a:fontRef idx="minor">
            <a:schemeClr val="tx1"/>
          </a:fontRef>
        </p:style>
      </p:cxnSp>
      <p:pic>
        <p:nvPicPr>
          <p:cNvPr id="11" name="図 10">
            <a:extLst>
              <a:ext uri="{FF2B5EF4-FFF2-40B4-BE49-F238E27FC236}">
                <a16:creationId xmlns:a16="http://schemas.microsoft.com/office/drawing/2014/main" id="{8D3869D0-7ADB-A878-6448-5DA38E0CD128}"/>
              </a:ext>
            </a:extLst>
          </p:cNvPr>
          <p:cNvPicPr>
            <a:picLocks noChangeAspect="1"/>
          </p:cNvPicPr>
          <p:nvPr/>
        </p:nvPicPr>
        <p:blipFill>
          <a:blip r:embed="rId5"/>
          <a:stretch>
            <a:fillRect/>
          </a:stretch>
        </p:blipFill>
        <p:spPr>
          <a:xfrm>
            <a:off x="6305909" y="3777686"/>
            <a:ext cx="439200" cy="439200"/>
          </a:xfrm>
          <a:prstGeom prst="rect">
            <a:avLst/>
          </a:prstGeom>
        </p:spPr>
      </p:pic>
      <p:sp>
        <p:nvSpPr>
          <p:cNvPr id="34" name="テキスト ボックス 33">
            <a:extLst>
              <a:ext uri="{FF2B5EF4-FFF2-40B4-BE49-F238E27FC236}">
                <a16:creationId xmlns:a16="http://schemas.microsoft.com/office/drawing/2014/main" id="{000AF772-6368-F81D-752F-40FB014EFBC7}"/>
              </a:ext>
            </a:extLst>
          </p:cNvPr>
          <p:cNvSpPr txBox="1"/>
          <p:nvPr/>
        </p:nvSpPr>
        <p:spPr>
          <a:xfrm rot="21349802">
            <a:off x="6645223" y="2975042"/>
            <a:ext cx="1548000" cy="369332"/>
          </a:xfrm>
          <a:prstGeom prst="rect">
            <a:avLst/>
          </a:prstGeom>
          <a:no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FF972F"/>
                </a:solidFill>
                <a:effectLst>
                  <a:outerShdw blurRad="38100" dist="38100" dir="2700000" algn="tl">
                    <a:srgbClr val="000000">
                      <a:alpha val="43137"/>
                    </a:srgbClr>
                  </a:outerShdw>
                </a:effectLst>
                <a:uLnTx/>
                <a:uFillTx/>
                <a:latin typeface="游ゴシック"/>
                <a:ea typeface="游ゴシック"/>
                <a:cs typeface="+mn-cs"/>
              </a:rPr>
              <a:t>超電導リニア</a:t>
            </a:r>
            <a:r>
              <a:rPr kumimoji="1" lang="ja-JP" altLang="en-US" sz="1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増加</a:t>
            </a:r>
            <a:endParaRPr kumimoji="1" lang="ja-JP" altLang="en-US" sz="1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endParaRPr>
          </a:p>
        </p:txBody>
      </p:sp>
      <p:sp>
        <p:nvSpPr>
          <p:cNvPr id="35" name="テキスト ボックス 34">
            <a:extLst>
              <a:ext uri="{FF2B5EF4-FFF2-40B4-BE49-F238E27FC236}">
                <a16:creationId xmlns:a16="http://schemas.microsoft.com/office/drawing/2014/main" id="{39D22D6F-BD7A-72EE-D171-B2F78C521233}"/>
              </a:ext>
            </a:extLst>
          </p:cNvPr>
          <p:cNvSpPr txBox="1"/>
          <p:nvPr/>
        </p:nvSpPr>
        <p:spPr>
          <a:xfrm rot="18189210">
            <a:off x="4966716" y="4924896"/>
            <a:ext cx="1548000" cy="369332"/>
          </a:xfrm>
          <a:prstGeom prst="rect">
            <a:avLst/>
          </a:prstGeom>
          <a:solidFill>
            <a:schemeClr val="bg1"/>
          </a:solidFill>
        </p:spPr>
        <p:txBody>
          <a:bodyPr wrap="square" lIns="0" r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FF972F"/>
                </a:solidFill>
                <a:effectLst>
                  <a:outerShdw blurRad="38100" dist="38100" dir="2700000" algn="tl">
                    <a:srgbClr val="000000">
                      <a:alpha val="43137"/>
                    </a:srgbClr>
                  </a:outerShdw>
                </a:effectLst>
                <a:uLnTx/>
                <a:uFillTx/>
                <a:latin typeface="游ゴシック"/>
                <a:ea typeface="游ゴシック"/>
                <a:cs typeface="+mn-cs"/>
              </a:rPr>
              <a:t>超電導リニア</a:t>
            </a:r>
            <a:r>
              <a:rPr kumimoji="1" lang="ja-JP" altLang="en-US" sz="18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rPr>
              <a:t>減少</a:t>
            </a:r>
            <a:endParaRPr kumimoji="1" lang="ja-JP" altLang="en-US" sz="1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mn-cs"/>
            </a:endParaRPr>
          </a:p>
        </p:txBody>
      </p:sp>
    </p:spTree>
    <p:extLst>
      <p:ext uri="{BB962C8B-B14F-4D97-AF65-F5344CB8AC3E}">
        <p14:creationId xmlns:p14="http://schemas.microsoft.com/office/powerpoint/2010/main" val="16033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repeatCount="3000" fill="hold" grpId="0" nodeType="clickEffect">
                                  <p:stCondLst>
                                    <p:cond delay="0"/>
                                  </p:stCondLst>
                                  <p:childTnLst>
                                    <p:anim calcmode="discrete" valueType="str">
                                      <p:cBhvr>
                                        <p:cTn id="11" dur="1000" fill="hold"/>
                                        <p:tgtEl>
                                          <p:spTgt spid="34"/>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35" presetClass="emph" presetSubtype="0" repeatCount="3000" fill="hold" grpId="0" nodeType="clickEffect">
                                  <p:stCondLst>
                                    <p:cond delay="0"/>
                                  </p:stCondLst>
                                  <p:childTnLst>
                                    <p:anim calcmode="discrete" valueType="str">
                                      <p:cBhvr>
                                        <p:cTn id="15" dur="10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5CB4F682-97BC-56B1-5D9B-261CCDFADE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91712" y="1707400"/>
            <a:ext cx="6960577" cy="4732522"/>
          </a:xfrm>
          <a:prstGeom prst="rect">
            <a:avLst/>
          </a:prstGeom>
        </p:spPr>
      </p:pic>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133003" y="156468"/>
            <a:ext cx="8553797" cy="523220"/>
          </a:xfrm>
        </p:spPr>
        <p:txBody>
          <a:bodyPr>
            <a:noAutofit/>
          </a:bodyPr>
          <a:lstStyle/>
          <a:p>
            <a:r>
              <a:rPr lang="ja-JP" altLang="en-US" sz="3600" dirty="0"/>
              <a:t>結果：</a:t>
            </a:r>
            <a:r>
              <a:rPr lang="en-US" altLang="ja-JP" sz="3600" dirty="0"/>
              <a:t>III) </a:t>
            </a:r>
            <a:r>
              <a:rPr lang="ja-JP" altLang="en-US" sz="3600" dirty="0"/>
              <a:t>距離帯別の消費者余剰値の変化</a:t>
            </a:r>
          </a:p>
        </p:txBody>
      </p:sp>
      <p:sp>
        <p:nvSpPr>
          <p:cNvPr id="5" name="フッター プレースホルダー 4">
            <a:extLst>
              <a:ext uri="{FF2B5EF4-FFF2-40B4-BE49-F238E27FC236}">
                <a16:creationId xmlns:a16="http://schemas.microsoft.com/office/drawing/2014/main" id="{C33DA66D-31FF-4B91-B687-0955ADE2278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tint val="75000"/>
                  </a:srgbClr>
                </a:solidFill>
                <a:effectLst/>
                <a:uLnTx/>
                <a:uFillTx/>
                <a:latin typeface="游ゴシック"/>
                <a:ea typeface="游ゴシック"/>
                <a:cs typeface="+mn-cs"/>
              </a:rPr>
              <a:t>東北大学  元木 智</a:t>
            </a:r>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p:txBody>
          <a:bodyPr/>
          <a:lstStyle/>
          <a:p>
            <a:fld id="{1811CB1B-80DF-4EDF-BD3C-2015A970C481}" type="slidenum">
              <a:rPr kumimoji="1" lang="ja-JP" altLang="en-US" smtClean="0"/>
              <a:pPr/>
              <a:t>73</a:t>
            </a:fld>
            <a:endParaRPr kumimoji="1" lang="ja-JP" altLang="en-US"/>
          </a:p>
        </p:txBody>
      </p:sp>
      <p:sp>
        <p:nvSpPr>
          <p:cNvPr id="9" name="コンテンツ プレースホルダー 2">
            <a:extLst>
              <a:ext uri="{FF2B5EF4-FFF2-40B4-BE49-F238E27FC236}">
                <a16:creationId xmlns:a16="http://schemas.microsoft.com/office/drawing/2014/main" id="{31374008-661E-91C7-1E38-591DB8B89CD6}"/>
              </a:ext>
            </a:extLst>
          </p:cNvPr>
          <p:cNvSpPr>
            <a:spLocks noGrp="1"/>
          </p:cNvSpPr>
          <p:nvPr>
            <p:ph idx="1"/>
          </p:nvPr>
        </p:nvSpPr>
        <p:spPr>
          <a:xfrm>
            <a:off x="133003" y="913882"/>
            <a:ext cx="8677448" cy="786818"/>
          </a:xfrm>
        </p:spPr>
        <p:txBody>
          <a:bodyPr>
            <a:noAutofit/>
          </a:bodyPr>
          <a:lstStyle/>
          <a:p>
            <a:pPr marL="285750" indent="-285750">
              <a:spcAft>
                <a:spcPts val="0"/>
              </a:spcAft>
              <a:buFont typeface="游ゴシック" panose="020B0400000000000000" pitchFamily="50" charset="-128"/>
              <a:buChar char="◎"/>
            </a:pPr>
            <a:r>
              <a:rPr kumimoji="1" lang="ja-JP" altLang="en-US" sz="2400" dirty="0">
                <a:effectLst>
                  <a:outerShdw blurRad="38100" dist="38100" dir="2700000" algn="tl">
                    <a:srgbClr val="000000">
                      <a:alpha val="43137"/>
                    </a:srgbClr>
                  </a:outerShdw>
                </a:effectLst>
              </a:rPr>
              <a:t>基本</a:t>
            </a:r>
            <a:r>
              <a:rPr kumimoji="1" lang="ja-JP" altLang="en-US" sz="2400" dirty="0"/>
              <a:t>ケース </a:t>
            </a:r>
            <a:r>
              <a:rPr kumimoji="1" lang="en-US" altLang="ja-JP" sz="2400" dirty="0"/>
              <a:t>/</a:t>
            </a:r>
            <a:r>
              <a:rPr kumimoji="1" lang="ja-JP" altLang="en-US" sz="2400" dirty="0"/>
              <a:t> 制約</a:t>
            </a:r>
            <a:r>
              <a:rPr kumimoji="1" lang="en-US" altLang="ja-JP" sz="2400" dirty="0"/>
              <a:t>Lv.</a:t>
            </a:r>
            <a:r>
              <a:rPr kumimoji="1" lang="en-US" altLang="ja-JP" sz="2400" dirty="0">
                <a:effectLst>
                  <a:outerShdw blurRad="38100" dist="38100" dir="2700000" algn="tl">
                    <a:srgbClr val="000000">
                      <a:alpha val="43137"/>
                    </a:srgbClr>
                  </a:outerShdw>
                </a:effectLst>
              </a:rPr>
              <a:t>100</a:t>
            </a:r>
            <a:r>
              <a:rPr kumimoji="1" lang="en-US" altLang="ja-JP" sz="2400" dirty="0"/>
              <a:t> </a:t>
            </a:r>
            <a:r>
              <a:rPr kumimoji="1" lang="ja-JP" altLang="en-US" sz="2400" dirty="0"/>
              <a:t>～ </a:t>
            </a:r>
            <a:r>
              <a:rPr kumimoji="1" lang="en-US" altLang="ja-JP" sz="2400" dirty="0">
                <a:effectLst>
                  <a:outerShdw blurRad="38100" dist="38100" dir="2700000" algn="tl">
                    <a:srgbClr val="000000">
                      <a:alpha val="43137"/>
                    </a:srgbClr>
                  </a:outerShdw>
                </a:effectLst>
              </a:rPr>
              <a:t>10 </a:t>
            </a:r>
            <a:r>
              <a:rPr lang="ja-JP" altLang="en-US" sz="2400" dirty="0"/>
              <a:t>での二酸化炭素総排出量と</a:t>
            </a:r>
            <a:br>
              <a:rPr lang="en-US" altLang="ja-JP" sz="2400" dirty="0"/>
            </a:br>
            <a:r>
              <a:rPr lang="ja-JP" altLang="en-US" sz="2400" dirty="0"/>
              <a:t>距離帯別消費者余剰値の変化率</a:t>
            </a:r>
            <a:endParaRPr kumimoji="1" lang="ja-JP" altLang="en-US" sz="2400" dirty="0"/>
          </a:p>
        </p:txBody>
      </p:sp>
      <p:graphicFrame>
        <p:nvGraphicFramePr>
          <p:cNvPr id="15" name="表 14">
            <a:extLst>
              <a:ext uri="{FF2B5EF4-FFF2-40B4-BE49-F238E27FC236}">
                <a16:creationId xmlns:a16="http://schemas.microsoft.com/office/drawing/2014/main" id="{89E8DE90-1D45-B006-18C2-DA2A5215B874}"/>
              </a:ext>
            </a:extLst>
          </p:cNvPr>
          <p:cNvGraphicFramePr>
            <a:graphicFrameLocks noGrp="1"/>
          </p:cNvGraphicFramePr>
          <p:nvPr>
            <p:extLst>
              <p:ext uri="{D42A27DB-BD31-4B8C-83A1-F6EECF244321}">
                <p14:modId xmlns:p14="http://schemas.microsoft.com/office/powerpoint/2010/main" val="3007373329"/>
              </p:ext>
            </p:extLst>
          </p:nvPr>
        </p:nvGraphicFramePr>
        <p:xfrm>
          <a:off x="4929607" y="3829707"/>
          <a:ext cx="2808000" cy="2012400"/>
        </p:xfrm>
        <a:graphic>
          <a:graphicData uri="http://schemas.openxmlformats.org/drawingml/2006/table">
            <a:tbl>
              <a:tblPr firstRow="1" firstCol="1" bandRow="1"/>
              <a:tblGrid>
                <a:gridCol w="576000">
                  <a:extLst>
                    <a:ext uri="{9D8B030D-6E8A-4147-A177-3AD203B41FA5}">
                      <a16:colId xmlns:a16="http://schemas.microsoft.com/office/drawing/2014/main" val="3319962183"/>
                    </a:ext>
                  </a:extLst>
                </a:gridCol>
                <a:gridCol w="720000">
                  <a:extLst>
                    <a:ext uri="{9D8B030D-6E8A-4147-A177-3AD203B41FA5}">
                      <a16:colId xmlns:a16="http://schemas.microsoft.com/office/drawing/2014/main" val="3615231119"/>
                    </a:ext>
                  </a:extLst>
                </a:gridCol>
                <a:gridCol w="1512000">
                  <a:extLst>
                    <a:ext uri="{9D8B030D-6E8A-4147-A177-3AD203B41FA5}">
                      <a16:colId xmlns:a16="http://schemas.microsoft.com/office/drawing/2014/main" val="281918740"/>
                    </a:ext>
                  </a:extLst>
                </a:gridCol>
              </a:tblGrid>
              <a:tr h="324000">
                <a:tc>
                  <a:txBody>
                    <a:bodyPr/>
                    <a:lstStyle/>
                    <a:p>
                      <a:pPr algn="ctr">
                        <a:lnSpc>
                          <a:spcPct val="120000"/>
                        </a:lnSpc>
                      </a:pPr>
                      <a:r>
                        <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距離帯</a:t>
                      </a:r>
                      <a:endParaRPr lang="en-US" alt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ctr">
                        <a:lnSpc>
                          <a:spcPct val="120000"/>
                        </a:lnSpc>
                      </a:pPr>
                      <a:r>
                        <a:rPr lang="ja-JP" sz="900" kern="100" dirty="0">
                          <a:effectLst/>
                          <a:latin typeface="游ゴシック" panose="020B0400000000000000" pitchFamily="50" charset="-128"/>
                          <a:ea typeface="游ゴシック" panose="020B0400000000000000" pitchFamily="50" charset="-128"/>
                          <a:cs typeface="Times New Roman" panose="02020603050405020304" pitchFamily="18" charset="0"/>
                        </a:rPr>
                        <a:t>番号</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OD</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数</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20000"/>
                        </a:lnSpc>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距離帯</a:t>
                      </a:r>
                    </a:p>
                  </a:txBody>
                  <a:tcPr marL="68580" marR="68580" marT="0" marB="0" anchor="ctr">
                    <a:lnL w="635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554972"/>
                  </a:ext>
                </a:extLst>
              </a:tr>
              <a:tr h="241200">
                <a:tc>
                  <a:txBody>
                    <a:bodyPr/>
                    <a:lstStyle/>
                    <a:p>
                      <a:pPr algn="ctr">
                        <a:lnSpc>
                          <a:spcPct val="120000"/>
                        </a:lnSpc>
                      </a:pPr>
                      <a:r>
                        <a:rPr lang="af-ZA" sz="1200" b="1" kern="100" dirty="0">
                          <a:solidFill>
                            <a:srgbClr val="FF0000"/>
                          </a:solidFill>
                          <a:effectLst/>
                          <a:highlight>
                            <a:srgbClr val="FFF7F7"/>
                          </a:highlight>
                          <a:latin typeface="游ゴシック" panose="020B0400000000000000" pitchFamily="50" charset="-128"/>
                          <a:ea typeface="游ゴシック" panose="020B0400000000000000" pitchFamily="50" charset="-128"/>
                          <a:cs typeface="Times New Roman" panose="02020603050405020304" pitchFamily="18" charset="0"/>
                        </a:rPr>
                        <a:t>1</a:t>
                      </a:r>
                      <a:endParaRPr lang="ja-JP" sz="1200" b="1" kern="100" dirty="0">
                        <a:solidFill>
                          <a:srgbClr val="FF0000"/>
                        </a:solidFill>
                        <a:effectLst/>
                        <a:highlight>
                          <a:srgbClr val="FFF7F7"/>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solidFill>
                      <a:srgbClr val="FFF7F7"/>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58</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60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250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251831149"/>
                  </a:ext>
                </a:extLst>
              </a:tr>
              <a:tr h="241200">
                <a:tc>
                  <a:txBody>
                    <a:bodyPr/>
                    <a:lstStyle/>
                    <a:p>
                      <a:pPr algn="ctr">
                        <a:lnSpc>
                          <a:spcPct val="120000"/>
                        </a:lnSpc>
                      </a:pPr>
                      <a:r>
                        <a:rPr lang="af-ZA" sz="1200" b="1" kern="100" dirty="0">
                          <a:solidFill>
                            <a:srgbClr val="FF9900"/>
                          </a:solidFill>
                          <a:effectLst/>
                          <a:highlight>
                            <a:srgbClr val="FFF7DD"/>
                          </a:highlight>
                          <a:latin typeface="游ゴシック" panose="020B0400000000000000" pitchFamily="50" charset="-128"/>
                          <a:ea typeface="游ゴシック" panose="020B0400000000000000" pitchFamily="50" charset="-128"/>
                          <a:cs typeface="Times New Roman" panose="02020603050405020304" pitchFamily="18" charset="0"/>
                        </a:rPr>
                        <a:t>2</a:t>
                      </a:r>
                      <a:endParaRPr lang="ja-JP" sz="1200" b="1" kern="100" dirty="0">
                        <a:solidFill>
                          <a:srgbClr val="FF9900"/>
                        </a:solidFill>
                        <a:effectLst/>
                        <a:highlight>
                          <a:srgbClr val="FFF7DD"/>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solidFill>
                      <a:srgbClr val="FFF7DD"/>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74</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270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450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846633484"/>
                  </a:ext>
                </a:extLst>
              </a:tr>
              <a:tr h="241200">
                <a:tc>
                  <a:txBody>
                    <a:bodyPr/>
                    <a:lstStyle/>
                    <a:p>
                      <a:pPr algn="ctr">
                        <a:lnSpc>
                          <a:spcPct val="120000"/>
                        </a:lnSpc>
                      </a:pPr>
                      <a:r>
                        <a:rPr lang="af-ZA" sz="1200" b="1" kern="100" dirty="0">
                          <a:solidFill>
                            <a:srgbClr val="D6D100"/>
                          </a:solidFill>
                          <a:effectLst/>
                          <a:highlight>
                            <a:srgbClr val="FFFFE1"/>
                          </a:highlight>
                          <a:latin typeface="游ゴシック" panose="020B0400000000000000" pitchFamily="50" charset="-128"/>
                          <a:ea typeface="游ゴシック" panose="020B0400000000000000" pitchFamily="50" charset="-128"/>
                          <a:cs typeface="Times New Roman" panose="02020603050405020304" pitchFamily="18" charset="0"/>
                        </a:rPr>
                        <a:t>3</a:t>
                      </a:r>
                      <a:endParaRPr lang="ja-JP" sz="1200" b="1" kern="100" dirty="0">
                        <a:solidFill>
                          <a:srgbClr val="D6D100"/>
                        </a:solidFill>
                        <a:effectLst/>
                        <a:highlight>
                          <a:srgbClr val="FFFFE1"/>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solidFill>
                      <a:srgbClr val="FFFFE1"/>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56</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480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680km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037152937"/>
                  </a:ext>
                </a:extLst>
              </a:tr>
              <a:tr h="241200">
                <a:tc>
                  <a:txBody>
                    <a:bodyPr/>
                    <a:lstStyle/>
                    <a:p>
                      <a:pPr algn="ctr">
                        <a:lnSpc>
                          <a:spcPct val="120000"/>
                        </a:lnSpc>
                      </a:pPr>
                      <a:r>
                        <a:rPr lang="af-ZA" sz="1200" b="1" kern="100" dirty="0">
                          <a:solidFill>
                            <a:srgbClr val="92D050"/>
                          </a:solidFill>
                          <a:effectLst/>
                          <a:highlight>
                            <a:srgbClr val="F2F9EB"/>
                          </a:highlight>
                          <a:latin typeface="游ゴシック" panose="020B0400000000000000" pitchFamily="50" charset="-128"/>
                          <a:ea typeface="游ゴシック" panose="020B0400000000000000" pitchFamily="50" charset="-128"/>
                          <a:cs typeface="Times New Roman" panose="02020603050405020304" pitchFamily="18" charset="0"/>
                        </a:rPr>
                        <a:t>4</a:t>
                      </a:r>
                      <a:endParaRPr lang="ja-JP" sz="1200" b="1" kern="100" dirty="0">
                        <a:solidFill>
                          <a:srgbClr val="92D050"/>
                        </a:solidFill>
                        <a:effectLst/>
                        <a:highlight>
                          <a:srgbClr val="F2F9EB"/>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solidFill>
                      <a:srgbClr val="F2F9EB"/>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52</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700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910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888697088"/>
                  </a:ext>
                </a:extLst>
              </a:tr>
              <a:tr h="241200">
                <a:tc>
                  <a:txBody>
                    <a:bodyPr/>
                    <a:lstStyle/>
                    <a:p>
                      <a:pPr algn="ctr">
                        <a:lnSpc>
                          <a:spcPct val="120000"/>
                        </a:lnSpc>
                      </a:pPr>
                      <a:r>
                        <a:rPr lang="af-ZA" sz="1200" b="1" kern="100" dirty="0">
                          <a:solidFill>
                            <a:srgbClr val="00B050"/>
                          </a:solidFill>
                          <a:effectLst/>
                          <a:highlight>
                            <a:srgbClr val="E0F0E2"/>
                          </a:highlight>
                          <a:latin typeface="游ゴシック" panose="020B0400000000000000" pitchFamily="50" charset="-128"/>
                          <a:ea typeface="游ゴシック" panose="020B0400000000000000" pitchFamily="50" charset="-128"/>
                          <a:cs typeface="Times New Roman" panose="02020603050405020304" pitchFamily="18" charset="0"/>
                        </a:rPr>
                        <a:t>5</a:t>
                      </a:r>
                      <a:endParaRPr lang="ja-JP" sz="1200" b="1" kern="100" dirty="0">
                        <a:solidFill>
                          <a:srgbClr val="00B050"/>
                        </a:solidFill>
                        <a:effectLst/>
                        <a:highlight>
                          <a:srgbClr val="E0F0E2"/>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solidFill>
                      <a:srgbClr val="E0F0E2"/>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36</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920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1,120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916855688"/>
                  </a:ext>
                </a:extLst>
              </a:tr>
              <a:tr h="241200">
                <a:tc>
                  <a:txBody>
                    <a:bodyPr/>
                    <a:lstStyle/>
                    <a:p>
                      <a:pPr algn="ctr">
                        <a:lnSpc>
                          <a:spcPct val="120000"/>
                        </a:lnSpc>
                      </a:pPr>
                      <a:r>
                        <a:rPr lang="af-ZA" sz="1200" b="1" kern="100" dirty="0">
                          <a:solidFill>
                            <a:srgbClr val="0070C0"/>
                          </a:solidFill>
                          <a:effectLst/>
                          <a:highlight>
                            <a:srgbClr val="EFF7FF"/>
                          </a:highlight>
                          <a:latin typeface="游ゴシック" panose="020B0400000000000000" pitchFamily="50" charset="-128"/>
                          <a:ea typeface="游ゴシック" panose="020B0400000000000000" pitchFamily="50" charset="-128"/>
                          <a:cs typeface="Times New Roman" panose="02020603050405020304" pitchFamily="18" charset="0"/>
                        </a:rPr>
                        <a:t>6</a:t>
                      </a:r>
                      <a:endParaRPr lang="ja-JP" sz="1200" b="1" kern="100" dirty="0">
                        <a:solidFill>
                          <a:srgbClr val="0070C0"/>
                        </a:solidFill>
                        <a:effectLst/>
                        <a:highlight>
                          <a:srgbClr val="EFF7FF"/>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a:noFill/>
                    </a:lnB>
                    <a:solidFill>
                      <a:srgbClr val="EFF7FF"/>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18</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1,150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1,300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2713720473"/>
                  </a:ext>
                </a:extLst>
              </a:tr>
              <a:tr h="241200">
                <a:tc>
                  <a:txBody>
                    <a:bodyPr/>
                    <a:lstStyle/>
                    <a:p>
                      <a:pPr algn="ctr">
                        <a:lnSpc>
                          <a:spcPct val="120000"/>
                        </a:lnSpc>
                      </a:pPr>
                      <a:r>
                        <a:rPr lang="af-ZA" sz="1200" b="1" kern="100" dirty="0">
                          <a:solidFill>
                            <a:srgbClr val="7030A0"/>
                          </a:solidFill>
                          <a:effectLst/>
                          <a:highlight>
                            <a:srgbClr val="F4EDF9"/>
                          </a:highlight>
                          <a:latin typeface="游ゴシック" panose="020B0400000000000000" pitchFamily="50" charset="-128"/>
                          <a:ea typeface="游ゴシック" panose="020B0400000000000000" pitchFamily="50" charset="-128"/>
                          <a:cs typeface="Times New Roman" panose="02020603050405020304" pitchFamily="18" charset="0"/>
                        </a:rPr>
                        <a:t>7</a:t>
                      </a:r>
                      <a:endParaRPr lang="ja-JP" sz="1200" b="1" kern="100" dirty="0">
                        <a:solidFill>
                          <a:srgbClr val="7030A0"/>
                        </a:solidFill>
                        <a:effectLst/>
                        <a:highlight>
                          <a:srgbClr val="F4EDF9"/>
                        </a:highligh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a:noFill/>
                    </a:lnL>
                    <a:lnR w="635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4EDF9"/>
                    </a:solidFill>
                  </a:tcPr>
                </a:tc>
                <a:tc>
                  <a:txBody>
                    <a:bodyPr/>
                    <a:lstStyle/>
                    <a:p>
                      <a:pPr algn="ctr">
                        <a:lnSpc>
                          <a:spcPct val="120000"/>
                        </a:lnSpc>
                      </a:pP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12</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pP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1,330 </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 </a:t>
                      </a:r>
                      <a:r>
                        <a:rPr lang="af-ZA"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1,560 km</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635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61554948"/>
                  </a:ext>
                </a:extLst>
              </a:tr>
            </a:tbl>
          </a:graphicData>
        </a:graphic>
      </p:graphicFrame>
    </p:spTree>
    <p:extLst>
      <p:ext uri="{BB962C8B-B14F-4D97-AF65-F5344CB8AC3E}">
        <p14:creationId xmlns:p14="http://schemas.microsoft.com/office/powerpoint/2010/main" val="835969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82440" y="308394"/>
            <a:ext cx="8604360" cy="492443"/>
          </a:xfrm>
        </p:spPr>
        <p:txBody>
          <a:bodyPr>
            <a:noAutofit/>
          </a:bodyPr>
          <a:lstStyle/>
          <a:p>
            <a:r>
              <a:rPr lang="ja-JP" altLang="en-US" sz="3600" dirty="0"/>
              <a:t>結果：</a:t>
            </a:r>
            <a:r>
              <a:rPr lang="en-US" altLang="ja-JP" sz="3600" dirty="0"/>
              <a:t>III) </a:t>
            </a:r>
            <a:r>
              <a:rPr lang="ja-JP" altLang="en-US" sz="3600" dirty="0"/>
              <a:t>距離帯別の消費者余剰値の変化</a:t>
            </a:r>
          </a:p>
        </p:txBody>
      </p:sp>
      <p:sp>
        <p:nvSpPr>
          <p:cNvPr id="5" name="フッター プレースホルダー 4">
            <a:extLst>
              <a:ext uri="{FF2B5EF4-FFF2-40B4-BE49-F238E27FC236}">
                <a16:creationId xmlns:a16="http://schemas.microsoft.com/office/drawing/2014/main" id="{C33DA66D-31FF-4B91-B687-0955ADE2278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tint val="75000"/>
                  </a:srgbClr>
                </a:solidFill>
                <a:effectLst/>
                <a:uLnTx/>
                <a:uFillTx/>
                <a:latin typeface="游ゴシック"/>
                <a:ea typeface="游ゴシック"/>
                <a:cs typeface="+mn-cs"/>
              </a:rPr>
              <a:t>東北大学  元木 智</a:t>
            </a:r>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a:xfrm>
            <a:off x="6553200" y="6426731"/>
            <a:ext cx="2133600" cy="365125"/>
          </a:xfrm>
        </p:spPr>
        <p:txBody>
          <a:bodyPr/>
          <a:lstStyle/>
          <a:p>
            <a:fld id="{1811CB1B-80DF-4EDF-BD3C-2015A970C481}" type="slidenum">
              <a:rPr kumimoji="1" lang="ja-JP" altLang="en-US" smtClean="0"/>
              <a:pPr/>
              <a:t>74</a:t>
            </a:fld>
            <a:endParaRPr kumimoji="1" lang="ja-JP" altLang="en-US"/>
          </a:p>
        </p:txBody>
      </p:sp>
      <p:sp>
        <p:nvSpPr>
          <p:cNvPr id="9" name="コンテンツ プレースホルダー 2">
            <a:extLst>
              <a:ext uri="{FF2B5EF4-FFF2-40B4-BE49-F238E27FC236}">
                <a16:creationId xmlns:a16="http://schemas.microsoft.com/office/drawing/2014/main" id="{31374008-661E-91C7-1E38-591DB8B89CD6}"/>
              </a:ext>
            </a:extLst>
          </p:cNvPr>
          <p:cNvSpPr>
            <a:spLocks noGrp="1"/>
          </p:cNvSpPr>
          <p:nvPr>
            <p:ph idx="1"/>
          </p:nvPr>
        </p:nvSpPr>
        <p:spPr>
          <a:xfrm>
            <a:off x="133003" y="821208"/>
            <a:ext cx="8677448" cy="1660904"/>
          </a:xfrm>
        </p:spPr>
        <p:txBody>
          <a:bodyPr>
            <a:normAutofit fontScale="92500" lnSpcReduction="10000"/>
          </a:bodyPr>
          <a:lstStyle/>
          <a:p>
            <a:pPr marL="285750" indent="-285750">
              <a:spcAft>
                <a:spcPts val="600"/>
              </a:spcAft>
              <a:buFont typeface="游ゴシック" panose="020B0400000000000000" pitchFamily="50" charset="-128"/>
              <a:buChar char="◎"/>
            </a:pPr>
            <a:r>
              <a:rPr kumimoji="1" lang="ja-JP" altLang="en-US" sz="2400" dirty="0">
                <a:effectLst>
                  <a:outerShdw blurRad="38100" dist="38100" dir="2700000" algn="tl">
                    <a:srgbClr val="000000">
                      <a:alpha val="43137"/>
                    </a:srgbClr>
                  </a:outerShdw>
                </a:effectLst>
              </a:rPr>
              <a:t>基本</a:t>
            </a:r>
            <a:r>
              <a:rPr kumimoji="1" lang="ja-JP" altLang="en-US" sz="2400" dirty="0"/>
              <a:t>ケース </a:t>
            </a:r>
            <a:r>
              <a:rPr kumimoji="1" lang="en-US" altLang="ja-JP" sz="2400" dirty="0"/>
              <a:t>/</a:t>
            </a:r>
            <a:r>
              <a:rPr kumimoji="1" lang="ja-JP" altLang="en-US" sz="2400" dirty="0"/>
              <a:t> 制約</a:t>
            </a:r>
            <a:r>
              <a:rPr kumimoji="1" lang="en-US" altLang="ja-JP" sz="2400" dirty="0"/>
              <a:t>Lv.</a:t>
            </a:r>
            <a:r>
              <a:rPr kumimoji="1" lang="en-US" altLang="ja-JP" sz="2400" dirty="0">
                <a:effectLst>
                  <a:outerShdw blurRad="38100" dist="38100" dir="2700000" algn="tl">
                    <a:srgbClr val="000000">
                      <a:alpha val="43137"/>
                    </a:srgbClr>
                  </a:outerShdw>
                </a:effectLst>
              </a:rPr>
              <a:t>100</a:t>
            </a:r>
            <a:r>
              <a:rPr kumimoji="1" lang="en-US" altLang="ja-JP" sz="2400" dirty="0"/>
              <a:t> </a:t>
            </a:r>
            <a:r>
              <a:rPr kumimoji="1" lang="ja-JP" altLang="en-US" sz="2400" dirty="0"/>
              <a:t>～ </a:t>
            </a:r>
            <a:r>
              <a:rPr kumimoji="1" lang="en-US" altLang="ja-JP" sz="2400" dirty="0">
                <a:effectLst>
                  <a:outerShdw blurRad="38100" dist="38100" dir="2700000" algn="tl">
                    <a:srgbClr val="000000">
                      <a:alpha val="43137"/>
                    </a:srgbClr>
                  </a:outerShdw>
                </a:effectLst>
              </a:rPr>
              <a:t>10 </a:t>
            </a:r>
            <a:r>
              <a:rPr lang="ja-JP" altLang="en-US" sz="2400" dirty="0"/>
              <a:t>での二酸化炭素総排出量と</a:t>
            </a:r>
            <a:br>
              <a:rPr lang="en-US" altLang="ja-JP" sz="2400" dirty="0"/>
            </a:br>
            <a:r>
              <a:rPr lang="ja-JP" altLang="en-US" sz="2400" dirty="0"/>
              <a:t>距離帯別消費者余剰値の変化率</a:t>
            </a:r>
            <a:endParaRPr kumimoji="1" lang="ja-JP" altLang="en-US" sz="2400" dirty="0"/>
          </a:p>
          <a:p>
            <a:pPr marL="300038" indent="-285750">
              <a:spcAft>
                <a:spcPts val="600"/>
              </a:spcAft>
              <a:buFont typeface="Arial" panose="020B0604020202020204" pitchFamily="34" charset="0"/>
              <a:buChar char="•"/>
            </a:pPr>
            <a:r>
              <a:rPr lang="ja-JP" altLang="en-US" sz="1600" dirty="0"/>
              <a:t>排出量制約が厳しくなると，</a:t>
            </a:r>
            <a:r>
              <a:rPr lang="ja-JP" altLang="en-US" sz="2400" dirty="0">
                <a:solidFill>
                  <a:schemeClr val="accent1"/>
                </a:solidFill>
              </a:rPr>
              <a:t>長距離帯</a:t>
            </a:r>
            <a:r>
              <a:rPr lang="ja-JP" altLang="en-US" sz="1600" dirty="0"/>
              <a:t>の利便性が</a:t>
            </a:r>
            <a:r>
              <a:rPr lang="ja-JP" altLang="en-US" sz="2400" dirty="0"/>
              <a:t>早く大きく</a:t>
            </a:r>
            <a:r>
              <a:rPr lang="ja-JP" altLang="en-US" sz="2400"/>
              <a:t>低下</a:t>
            </a:r>
            <a:r>
              <a:rPr lang="ja-JP" altLang="en-US" sz="1600"/>
              <a:t>．</a:t>
            </a:r>
            <a:endParaRPr lang="en-US" altLang="ja-JP" sz="1600" dirty="0"/>
          </a:p>
          <a:p>
            <a:pPr marL="300038" indent="-285750">
              <a:spcAft>
                <a:spcPts val="600"/>
              </a:spcAft>
              <a:buClr>
                <a:schemeClr val="tx1"/>
              </a:buClr>
              <a:buFont typeface="Arial" panose="020B0604020202020204" pitchFamily="34" charset="0"/>
              <a:buChar char="•"/>
            </a:pPr>
            <a:r>
              <a:rPr lang="ja-JP" altLang="en-US" sz="2400">
                <a:solidFill>
                  <a:schemeClr val="accent3">
                    <a:lumMod val="50000"/>
                  </a:schemeClr>
                </a:solidFill>
              </a:rPr>
              <a:t>最近距離帯</a:t>
            </a:r>
            <a:r>
              <a:rPr lang="ja-JP" altLang="en-US" sz="1600"/>
              <a:t>の利便性は，排出量制約が厳しくなると</a:t>
            </a:r>
            <a:r>
              <a:rPr lang="ja-JP" altLang="en-US" sz="2400"/>
              <a:t>増加する</a:t>
            </a:r>
            <a:r>
              <a:rPr lang="ja-JP" altLang="en-US" sz="1600"/>
              <a:t>場合がある．</a:t>
            </a:r>
            <a:endParaRPr lang="en-US" altLang="ja-JP" sz="1600" dirty="0"/>
          </a:p>
        </p:txBody>
      </p:sp>
      <p:pic>
        <p:nvPicPr>
          <p:cNvPr id="4" name="図 23">
            <a:extLst>
              <a:ext uri="{FF2B5EF4-FFF2-40B4-BE49-F238E27FC236}">
                <a16:creationId xmlns:a16="http://schemas.microsoft.com/office/drawing/2014/main" id="{030816A4-45A7-088B-D9CF-705E52FCD5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61336" y="2694184"/>
            <a:ext cx="5349115" cy="3641795"/>
          </a:xfrm>
          <a:prstGeom prst="rect">
            <a:avLst/>
          </a:prstGeom>
        </p:spPr>
      </p:pic>
    </p:spTree>
    <p:extLst>
      <p:ext uri="{BB962C8B-B14F-4D97-AF65-F5344CB8AC3E}">
        <p14:creationId xmlns:p14="http://schemas.microsoft.com/office/powerpoint/2010/main" val="672365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92714" y="136525"/>
            <a:ext cx="8157434" cy="492443"/>
          </a:xfrm>
        </p:spPr>
        <p:txBody>
          <a:bodyPr>
            <a:noAutofit/>
          </a:bodyPr>
          <a:lstStyle/>
          <a:p>
            <a:r>
              <a:rPr lang="ja-JP" altLang="en-US" sz="3200" dirty="0"/>
              <a:t>結果：</a:t>
            </a:r>
            <a:r>
              <a:rPr lang="en-US" altLang="ja-JP" sz="3200" dirty="0"/>
              <a:t>IV) </a:t>
            </a:r>
            <a:r>
              <a:rPr lang="ja-JP" altLang="en-US" sz="3200" dirty="0"/>
              <a:t>利用全モード別シェアの変化</a:t>
            </a:r>
          </a:p>
        </p:txBody>
      </p:sp>
      <p:sp>
        <p:nvSpPr>
          <p:cNvPr id="5" name="フッター プレースホルダー 4">
            <a:extLst>
              <a:ext uri="{FF2B5EF4-FFF2-40B4-BE49-F238E27FC236}">
                <a16:creationId xmlns:a16="http://schemas.microsoft.com/office/drawing/2014/main" id="{C33DA66D-31FF-4B91-B687-0955ADE22780}"/>
              </a:ext>
            </a:extLst>
          </p:cNvPr>
          <p:cNvSpPr>
            <a:spLocks noGrp="1"/>
          </p:cNvSpPr>
          <p:nvPr>
            <p:ph type="ftr" sz="quarter" idx="11"/>
          </p:nvPr>
        </p:nvSpPr>
        <p:spPr/>
        <p:txBody>
          <a:bodyPr/>
          <a:lstStyle/>
          <a:p>
            <a:r>
              <a:rPr kumimoji="1" lang="ja-JP" altLang="en-US"/>
              <a:t>東北大学  元木 智</a:t>
            </a:r>
            <a:endParaRPr kumimoji="1" lang="ja-JP" altLang="en-US" dirty="0"/>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p:txBody>
          <a:bodyPr/>
          <a:lstStyle/>
          <a:p>
            <a:fld id="{1811CB1B-80DF-4EDF-BD3C-2015A970C481}" type="slidenum">
              <a:rPr kumimoji="1" lang="ja-JP" altLang="en-US" smtClean="0"/>
              <a:pPr/>
              <a:t>75</a:t>
            </a:fld>
            <a:endParaRPr kumimoji="1" lang="ja-JP" altLang="en-US"/>
          </a:p>
        </p:txBody>
      </p:sp>
      <p:pic>
        <p:nvPicPr>
          <p:cNvPr id="6" name="グラフィックス 5">
            <a:extLst>
              <a:ext uri="{FF2B5EF4-FFF2-40B4-BE49-F238E27FC236}">
                <a16:creationId xmlns:a16="http://schemas.microsoft.com/office/drawing/2014/main" id="{C531ECCE-FEF8-350E-42C3-1D5D0204F2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46061" y="1617851"/>
            <a:ext cx="7104087" cy="4514814"/>
          </a:xfrm>
          <a:prstGeom prst="rect">
            <a:avLst/>
          </a:prstGeom>
        </p:spPr>
      </p:pic>
      <p:sp>
        <p:nvSpPr>
          <p:cNvPr id="15" name="コンテンツ プレースホルダー 2">
            <a:extLst>
              <a:ext uri="{FF2B5EF4-FFF2-40B4-BE49-F238E27FC236}">
                <a16:creationId xmlns:a16="http://schemas.microsoft.com/office/drawing/2014/main" id="{0A6DE85E-A96E-D671-D45B-363432E26ADB}"/>
              </a:ext>
            </a:extLst>
          </p:cNvPr>
          <p:cNvSpPr>
            <a:spLocks noGrp="1"/>
          </p:cNvSpPr>
          <p:nvPr>
            <p:ph idx="1"/>
          </p:nvPr>
        </p:nvSpPr>
        <p:spPr>
          <a:xfrm>
            <a:off x="233276" y="725335"/>
            <a:ext cx="8677448" cy="426720"/>
          </a:xfrm>
        </p:spPr>
        <p:txBody>
          <a:bodyPr>
            <a:noAutofit/>
          </a:bodyPr>
          <a:lstStyle/>
          <a:p>
            <a:pPr marL="285750" indent="-285750">
              <a:spcAft>
                <a:spcPts val="600"/>
              </a:spcAft>
              <a:buFont typeface="游ゴシック" panose="020B0400000000000000" pitchFamily="50" charset="-128"/>
              <a:buChar char="◎"/>
            </a:pPr>
            <a:r>
              <a:rPr kumimoji="1" lang="ja-JP" altLang="en-US" sz="2800" dirty="0">
                <a:effectLst>
                  <a:outerShdw blurRad="38100" dist="38100" dir="2700000" algn="tl">
                    <a:srgbClr val="000000">
                      <a:alpha val="43137"/>
                    </a:srgbClr>
                  </a:outerShdw>
                </a:effectLst>
              </a:rPr>
              <a:t>基本</a:t>
            </a:r>
            <a:r>
              <a:rPr kumimoji="1" lang="ja-JP" altLang="en-US" sz="2800" dirty="0"/>
              <a:t>ケース </a:t>
            </a:r>
            <a:r>
              <a:rPr kumimoji="1" lang="en-US" altLang="ja-JP" sz="2800" dirty="0"/>
              <a:t>/</a:t>
            </a:r>
            <a:r>
              <a:rPr kumimoji="1" lang="ja-JP" altLang="en-US" sz="2800" dirty="0"/>
              <a:t> 制約</a:t>
            </a:r>
            <a:r>
              <a:rPr kumimoji="1" lang="en-US" altLang="ja-JP" sz="2800" dirty="0"/>
              <a:t>Lv.</a:t>
            </a:r>
            <a:r>
              <a:rPr kumimoji="1" lang="en-US" altLang="ja-JP" sz="2800" dirty="0">
                <a:effectLst>
                  <a:outerShdw blurRad="38100" dist="38100" dir="2700000" algn="tl">
                    <a:srgbClr val="000000">
                      <a:alpha val="43137"/>
                    </a:srgbClr>
                  </a:outerShdw>
                </a:effectLst>
              </a:rPr>
              <a:t>100</a:t>
            </a:r>
            <a:r>
              <a:rPr kumimoji="1" lang="en-US" altLang="ja-JP" sz="2800" dirty="0"/>
              <a:t> </a:t>
            </a:r>
            <a:r>
              <a:rPr kumimoji="1" lang="ja-JP" altLang="en-US" sz="2800" dirty="0"/>
              <a:t>～ </a:t>
            </a:r>
            <a:r>
              <a:rPr kumimoji="1" lang="en-US" altLang="ja-JP" sz="2800" dirty="0">
                <a:effectLst>
                  <a:outerShdw blurRad="38100" dist="38100" dir="2700000" algn="tl">
                    <a:srgbClr val="000000">
                      <a:alpha val="43137"/>
                    </a:srgbClr>
                  </a:outerShdw>
                </a:effectLst>
              </a:rPr>
              <a:t>10 </a:t>
            </a:r>
            <a:r>
              <a:rPr lang="ja-JP" altLang="en-US" sz="2800" dirty="0"/>
              <a:t>での</a:t>
            </a:r>
            <a:r>
              <a:rPr kumimoji="1" lang="ja-JP" altLang="en-US" sz="2800" dirty="0"/>
              <a:t>各</a:t>
            </a:r>
            <a:r>
              <a:rPr kumimoji="1" lang="en-US" altLang="ja-JP" sz="2800" dirty="0"/>
              <a:t>OD</a:t>
            </a:r>
            <a:r>
              <a:rPr kumimoji="1" lang="ja-JP" altLang="en-US" sz="2800" dirty="0"/>
              <a:t>の</a:t>
            </a:r>
            <a:r>
              <a:rPr lang="ja-JP" altLang="en-US" sz="2800" dirty="0"/>
              <a:t>経路上で用いる</a:t>
            </a:r>
            <a:r>
              <a:rPr kumimoji="1" lang="ja-JP" altLang="en-US" sz="2800" dirty="0"/>
              <a:t>モードの組み合わせ</a:t>
            </a:r>
          </a:p>
        </p:txBody>
      </p:sp>
    </p:spTree>
    <p:extLst>
      <p:ext uri="{BB962C8B-B14F-4D97-AF65-F5344CB8AC3E}">
        <p14:creationId xmlns:p14="http://schemas.microsoft.com/office/powerpoint/2010/main" val="5424810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グラフィックス 307">
            <a:extLst>
              <a:ext uri="{FF2B5EF4-FFF2-40B4-BE49-F238E27FC236}">
                <a16:creationId xmlns:a16="http://schemas.microsoft.com/office/drawing/2014/main" id="{1FB309A0-AA7F-2988-F7A1-AADBA7D8CC0A}"/>
              </a:ext>
            </a:extLst>
          </p:cNvPr>
          <p:cNvPicPr>
            <a:picLocks/>
          </p:cNvPicPr>
          <p:nvPr/>
        </p:nvPicPr>
        <p:blipFill>
          <a:blip r:embed="rId3">
            <a:extLst>
              <a:ext uri="{96DAC541-7B7A-43D3-8B79-37D633B846F1}">
                <asvg:svgBlip xmlns:asvg="http://schemas.microsoft.com/office/drawing/2016/SVG/main" r:embed="rId4"/>
              </a:ext>
            </a:extLst>
          </a:blip>
          <a:srcRect/>
          <a:stretch/>
        </p:blipFill>
        <p:spPr>
          <a:xfrm>
            <a:off x="3292408" y="3032066"/>
            <a:ext cx="5518043" cy="3506846"/>
          </a:xfrm>
          <a:prstGeom prst="rect">
            <a:avLst/>
          </a:prstGeom>
        </p:spPr>
      </p:pic>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82440" y="308417"/>
            <a:ext cx="8506756" cy="492443"/>
          </a:xfrm>
        </p:spPr>
        <p:txBody>
          <a:bodyPr>
            <a:noAutofit/>
          </a:bodyPr>
          <a:lstStyle/>
          <a:p>
            <a:r>
              <a:rPr lang="ja-JP" altLang="en-US" sz="3200" dirty="0"/>
              <a:t>結果：</a:t>
            </a:r>
            <a:r>
              <a:rPr lang="en-US" altLang="ja-JP" sz="3200" dirty="0"/>
              <a:t>IV) </a:t>
            </a:r>
            <a:r>
              <a:rPr lang="ja-JP" altLang="en-US" sz="3200" dirty="0"/>
              <a:t>利用全モード別シェアの変化</a:t>
            </a:r>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a:xfrm>
            <a:off x="6584023" y="6538912"/>
            <a:ext cx="2133600" cy="365125"/>
          </a:xfrm>
        </p:spPr>
        <p:txBody>
          <a:bodyPr/>
          <a:lstStyle/>
          <a:p>
            <a:fld id="{1811CB1B-80DF-4EDF-BD3C-2015A970C481}" type="slidenum">
              <a:rPr kumimoji="1" lang="ja-JP" altLang="en-US" smtClean="0"/>
              <a:pPr/>
              <a:t>76</a:t>
            </a:fld>
            <a:endParaRPr kumimoji="1" lang="ja-JP" altLang="en-US"/>
          </a:p>
        </p:txBody>
      </p:sp>
      <p:sp>
        <p:nvSpPr>
          <p:cNvPr id="9" name="コンテンツ プレースホルダー 2">
            <a:extLst>
              <a:ext uri="{FF2B5EF4-FFF2-40B4-BE49-F238E27FC236}">
                <a16:creationId xmlns:a16="http://schemas.microsoft.com/office/drawing/2014/main" id="{31374008-661E-91C7-1E38-591DB8B89CD6}"/>
              </a:ext>
            </a:extLst>
          </p:cNvPr>
          <p:cNvSpPr>
            <a:spLocks noGrp="1"/>
          </p:cNvSpPr>
          <p:nvPr>
            <p:ph idx="1"/>
          </p:nvPr>
        </p:nvSpPr>
        <p:spPr>
          <a:xfrm>
            <a:off x="133003" y="913882"/>
            <a:ext cx="8677448" cy="3221523"/>
          </a:xfrm>
        </p:spPr>
        <p:txBody>
          <a:bodyPr>
            <a:normAutofit fontScale="92500" lnSpcReduction="10000"/>
          </a:bodyPr>
          <a:lstStyle/>
          <a:p>
            <a:pPr marL="285750" indent="-285750">
              <a:spcAft>
                <a:spcPts val="600"/>
              </a:spcAft>
              <a:buFont typeface="游ゴシック" panose="020B0400000000000000" pitchFamily="50" charset="-128"/>
              <a:buChar char="◎"/>
            </a:pPr>
            <a:r>
              <a:rPr kumimoji="1" lang="ja-JP" altLang="en-US" sz="2800" dirty="0">
                <a:effectLst>
                  <a:outerShdw blurRad="38100" dist="38100" dir="2700000" algn="tl">
                    <a:srgbClr val="000000">
                      <a:alpha val="43137"/>
                    </a:srgbClr>
                  </a:outerShdw>
                </a:effectLst>
              </a:rPr>
              <a:t>基本</a:t>
            </a:r>
            <a:r>
              <a:rPr kumimoji="1" lang="ja-JP" altLang="en-US" sz="2800" dirty="0"/>
              <a:t>ケース </a:t>
            </a:r>
            <a:r>
              <a:rPr kumimoji="1" lang="en-US" altLang="ja-JP" sz="2800" dirty="0"/>
              <a:t>/</a:t>
            </a:r>
            <a:r>
              <a:rPr kumimoji="1" lang="ja-JP" altLang="en-US" sz="2800" dirty="0"/>
              <a:t> 制約</a:t>
            </a:r>
            <a:r>
              <a:rPr kumimoji="1" lang="en-US" altLang="ja-JP" sz="2800" dirty="0"/>
              <a:t>Lv.</a:t>
            </a:r>
            <a:r>
              <a:rPr kumimoji="1" lang="en-US" altLang="ja-JP" sz="2800" dirty="0">
                <a:effectLst>
                  <a:outerShdw blurRad="38100" dist="38100" dir="2700000" algn="tl">
                    <a:srgbClr val="000000">
                      <a:alpha val="43137"/>
                    </a:srgbClr>
                  </a:outerShdw>
                </a:effectLst>
              </a:rPr>
              <a:t>100</a:t>
            </a:r>
            <a:r>
              <a:rPr kumimoji="1" lang="en-US" altLang="ja-JP" sz="2800" dirty="0"/>
              <a:t> </a:t>
            </a:r>
            <a:r>
              <a:rPr kumimoji="1" lang="ja-JP" altLang="en-US" sz="2800" dirty="0"/>
              <a:t>～ </a:t>
            </a:r>
            <a:r>
              <a:rPr kumimoji="1" lang="en-US" altLang="ja-JP" sz="2800" dirty="0">
                <a:effectLst>
                  <a:outerShdw blurRad="38100" dist="38100" dir="2700000" algn="tl">
                    <a:srgbClr val="000000">
                      <a:alpha val="43137"/>
                    </a:srgbClr>
                  </a:outerShdw>
                </a:effectLst>
              </a:rPr>
              <a:t>10 </a:t>
            </a:r>
            <a:r>
              <a:rPr lang="ja-JP" altLang="en-US" sz="2800" dirty="0"/>
              <a:t>での</a:t>
            </a:r>
            <a:r>
              <a:rPr kumimoji="1" lang="ja-JP" altLang="en-US" sz="2800" dirty="0"/>
              <a:t>各</a:t>
            </a:r>
            <a:r>
              <a:rPr kumimoji="1" lang="en-US" altLang="ja-JP" sz="2800" dirty="0"/>
              <a:t>OD</a:t>
            </a:r>
            <a:r>
              <a:rPr kumimoji="1" lang="ja-JP" altLang="en-US" sz="2800" dirty="0"/>
              <a:t>の</a:t>
            </a:r>
            <a:r>
              <a:rPr lang="ja-JP" altLang="en-US" sz="2800" dirty="0"/>
              <a:t>経路上で用いる</a:t>
            </a:r>
            <a:r>
              <a:rPr kumimoji="1" lang="ja-JP" altLang="en-US" sz="2800" dirty="0"/>
              <a:t>モードの組み合わせ</a:t>
            </a:r>
            <a:br>
              <a:rPr kumimoji="1" lang="en-US" altLang="ja-JP" dirty="0"/>
            </a:br>
            <a:r>
              <a:rPr lang="ja-JP" altLang="en-US" sz="1800" dirty="0"/>
              <a:t>他モードへの</a:t>
            </a:r>
            <a:r>
              <a:rPr lang="ja-JP" altLang="en-US" sz="1800"/>
              <a:t>乗り継ぎを</a:t>
            </a:r>
            <a:br>
              <a:rPr lang="en-US" altLang="ja-JP" sz="1600" dirty="0"/>
            </a:br>
            <a:r>
              <a:rPr lang="ja-JP" altLang="en-US" sz="1600"/>
              <a:t>　　　　　　必要とする経路は</a:t>
            </a:r>
            <a:br>
              <a:rPr lang="en-US" altLang="ja-JP" sz="1600" dirty="0"/>
            </a:br>
            <a:br>
              <a:rPr lang="en-US" altLang="ja-JP" sz="1600" dirty="0"/>
            </a:br>
            <a:r>
              <a:rPr lang="ja-JP" altLang="en-US" sz="2800"/>
              <a:t>鉄道</a:t>
            </a:r>
            <a:r>
              <a:rPr lang="ja-JP" altLang="en-US" sz="2800" dirty="0"/>
              <a:t>モードのみを乗り継ぐもの </a:t>
            </a:r>
            <a:r>
              <a:rPr lang="en-US" altLang="ja-JP" sz="1600" dirty="0"/>
              <a:t>(</a:t>
            </a:r>
            <a:r>
              <a:rPr lang="ja-JP" altLang="en-US" sz="1600" dirty="0"/>
              <a:t>図中「鉄道のみ乗継」</a:t>
            </a:r>
            <a:r>
              <a:rPr lang="en-US" altLang="ja-JP" sz="1600" dirty="0"/>
              <a:t>)</a:t>
            </a:r>
            <a:r>
              <a:rPr lang="ja-JP" altLang="en-US" sz="1600" dirty="0"/>
              <a:t> が</a:t>
            </a:r>
            <a:r>
              <a:rPr lang="ja-JP" altLang="en-US" sz="2800" dirty="0"/>
              <a:t>大半</a:t>
            </a:r>
            <a:r>
              <a:rPr lang="ja-JP" altLang="en-US" sz="1400" dirty="0"/>
              <a:t>．</a:t>
            </a:r>
            <a:endParaRPr lang="en-US" altLang="ja-JP" sz="1400" dirty="0"/>
          </a:p>
          <a:p>
            <a:pPr marL="300038" indent="-285750">
              <a:spcAft>
                <a:spcPts val="600"/>
              </a:spcAft>
              <a:buFont typeface="Arial" panose="020B0604020202020204" pitchFamily="34" charset="0"/>
              <a:buChar char="•"/>
            </a:pPr>
            <a:r>
              <a:rPr lang="ja-JP" altLang="en-US" sz="1800" dirty="0"/>
              <a:t>制約</a:t>
            </a:r>
            <a:r>
              <a:rPr lang="en-US" altLang="ja-JP" sz="1800" dirty="0"/>
              <a:t>Lv.</a:t>
            </a:r>
            <a:r>
              <a:rPr lang="en-US" altLang="ja-JP" sz="3600" dirty="0">
                <a:effectLst>
                  <a:outerShdw blurRad="38100" dist="38100" dir="2700000" algn="tl">
                    <a:srgbClr val="000000">
                      <a:alpha val="43137"/>
                    </a:srgbClr>
                  </a:outerShdw>
                </a:effectLst>
              </a:rPr>
              <a:t>30 </a:t>
            </a:r>
            <a:r>
              <a:rPr lang="ja-JP" altLang="en-US" sz="1800" dirty="0"/>
              <a:t>までは，</a:t>
            </a:r>
            <a:br>
              <a:rPr lang="en-US" altLang="ja-JP" sz="1800" dirty="0"/>
            </a:br>
            <a:r>
              <a:rPr lang="ja-JP" altLang="en-US" sz="1800" dirty="0"/>
              <a:t>排出量制約が厳しくなると，</a:t>
            </a:r>
            <a:br>
              <a:rPr lang="en-US" altLang="ja-JP" sz="1800" dirty="0"/>
            </a:br>
            <a:r>
              <a:rPr lang="ja-JP" altLang="en-US" sz="1800" dirty="0"/>
              <a:t>乗り継ぎが必要となる</a:t>
            </a:r>
            <a:br>
              <a:rPr lang="en-US" altLang="ja-JP" sz="1800" dirty="0"/>
            </a:br>
            <a:r>
              <a:rPr lang="en-US" altLang="ja-JP" sz="1800" dirty="0"/>
              <a:t>OD</a:t>
            </a:r>
            <a:r>
              <a:rPr lang="ja-JP" altLang="en-US" sz="1800" dirty="0"/>
              <a:t>交通量の割合が</a:t>
            </a:r>
            <a:r>
              <a:rPr lang="ja-JP" altLang="en-US" sz="2400" dirty="0"/>
              <a:t>増加</a:t>
            </a:r>
            <a:r>
              <a:rPr lang="ja-JP" altLang="en-US" sz="1800" dirty="0"/>
              <a:t>．</a:t>
            </a:r>
            <a:endParaRPr lang="en-US" altLang="ja-JP" sz="1800" dirty="0"/>
          </a:p>
        </p:txBody>
      </p:sp>
      <p:graphicFrame>
        <p:nvGraphicFramePr>
          <p:cNvPr id="13" name="表 12">
            <a:extLst>
              <a:ext uri="{FF2B5EF4-FFF2-40B4-BE49-F238E27FC236}">
                <a16:creationId xmlns:a16="http://schemas.microsoft.com/office/drawing/2014/main" id="{C7FDFCF5-5B84-9AC5-338A-A2F6A97D6F73}"/>
              </a:ext>
            </a:extLst>
          </p:cNvPr>
          <p:cNvGraphicFramePr>
            <a:graphicFrameLocks noGrp="1"/>
          </p:cNvGraphicFramePr>
          <p:nvPr>
            <p:extLst>
              <p:ext uri="{D42A27DB-BD31-4B8C-83A1-F6EECF244321}">
                <p14:modId xmlns:p14="http://schemas.microsoft.com/office/powerpoint/2010/main" val="2443397416"/>
              </p:ext>
            </p:extLst>
          </p:nvPr>
        </p:nvGraphicFramePr>
        <p:xfrm>
          <a:off x="3041150" y="1876643"/>
          <a:ext cx="5322012" cy="648000"/>
        </p:xfrm>
        <a:graphic>
          <a:graphicData uri="http://schemas.openxmlformats.org/drawingml/2006/table">
            <a:tbl>
              <a:tblPr firstRow="1" bandRow="1">
                <a:tableStyleId>{2D5ABB26-0587-4C30-8999-92F81FD0307C}</a:tableStyleId>
              </a:tblPr>
              <a:tblGrid>
                <a:gridCol w="1831023">
                  <a:extLst>
                    <a:ext uri="{9D8B030D-6E8A-4147-A177-3AD203B41FA5}">
                      <a16:colId xmlns:a16="http://schemas.microsoft.com/office/drawing/2014/main" val="361687663"/>
                    </a:ext>
                  </a:extLst>
                </a:gridCol>
                <a:gridCol w="3490989">
                  <a:extLst>
                    <a:ext uri="{9D8B030D-6E8A-4147-A177-3AD203B41FA5}">
                      <a16:colId xmlns:a16="http://schemas.microsoft.com/office/drawing/2014/main" val="948462886"/>
                    </a:ext>
                  </a:extLst>
                </a:gridCol>
              </a:tblGrid>
              <a:tr h="324000">
                <a:tc>
                  <a:txBody>
                    <a:bodyPr/>
                    <a:lstStyle/>
                    <a:p>
                      <a:pPr marL="285750" indent="-285750">
                        <a:buFont typeface="Wingdings" panose="05000000000000000000" pitchFamily="2" charset="2"/>
                        <a:buChar char="Ø"/>
                      </a:pPr>
                      <a:r>
                        <a:rPr kumimoji="1" lang="ja-JP" altLang="en-US" sz="1600" b="1" dirty="0"/>
                        <a:t>リニア・新幹線</a:t>
                      </a:r>
                    </a:p>
                  </a:txBody>
                  <a:tcPr marT="0" marB="0"/>
                </a:tc>
                <a:tc>
                  <a:txBody>
                    <a:bodyPr/>
                    <a:lstStyle/>
                    <a:p>
                      <a:pPr marL="285750" indent="-285750">
                        <a:buFont typeface="Wingdings" panose="05000000000000000000" pitchFamily="2" charset="2"/>
                        <a:buChar char="Ø"/>
                      </a:pPr>
                      <a:r>
                        <a:rPr kumimoji="1" lang="ja-JP" altLang="en-US" sz="1600" b="1" dirty="0"/>
                        <a:t>リニア・在来線</a:t>
                      </a:r>
                    </a:p>
                  </a:txBody>
                  <a:tcPr marT="0" marB="0"/>
                </a:tc>
                <a:extLst>
                  <a:ext uri="{0D108BD9-81ED-4DB2-BD59-A6C34878D82A}">
                    <a16:rowId xmlns:a16="http://schemas.microsoft.com/office/drawing/2014/main" val="461833370"/>
                  </a:ext>
                </a:extLst>
              </a:tr>
              <a:tr h="324000">
                <a:tc>
                  <a:txBody>
                    <a:bodyPr/>
                    <a:lstStyle/>
                    <a:p>
                      <a:pPr marL="285750" indent="-285750">
                        <a:buFont typeface="Wingdings" panose="05000000000000000000" pitchFamily="2" charset="2"/>
                        <a:buChar char="Ø"/>
                      </a:pPr>
                      <a:r>
                        <a:rPr kumimoji="1" lang="ja-JP" altLang="en-US" sz="1600" b="1" dirty="0"/>
                        <a:t>新幹線・在来線</a:t>
                      </a:r>
                    </a:p>
                  </a:txBody>
                  <a:tcPr marT="0" marB="0"/>
                </a:tc>
                <a:tc>
                  <a:txBody>
                    <a:bodyPr/>
                    <a:lstStyle/>
                    <a:p>
                      <a:pPr marL="285750" indent="-285750">
                        <a:buFont typeface="Wingdings" panose="05000000000000000000" pitchFamily="2" charset="2"/>
                        <a:buChar char="Ø"/>
                      </a:pPr>
                      <a:r>
                        <a:rPr kumimoji="1" lang="ja-JP" altLang="en-US" sz="1600" b="1" dirty="0"/>
                        <a:t>リニア・新幹線</a:t>
                      </a:r>
                      <a:r>
                        <a:rPr kumimoji="1" lang="ja-JP" altLang="en-US" sz="1600" b="1"/>
                        <a:t>・在来線　</a:t>
                      </a:r>
                      <a:r>
                        <a:rPr lang="ja-JP" altLang="en-US" sz="1600"/>
                        <a:t>のように</a:t>
                      </a:r>
                      <a:endParaRPr kumimoji="1" lang="ja-JP" altLang="en-US" sz="1600" b="1" dirty="0"/>
                    </a:p>
                  </a:txBody>
                  <a:tcPr marT="0" marB="0"/>
                </a:tc>
                <a:extLst>
                  <a:ext uri="{0D108BD9-81ED-4DB2-BD59-A6C34878D82A}">
                    <a16:rowId xmlns:a16="http://schemas.microsoft.com/office/drawing/2014/main" val="420465836"/>
                  </a:ext>
                </a:extLst>
              </a:tr>
            </a:tbl>
          </a:graphicData>
        </a:graphic>
      </p:graphicFrame>
    </p:spTree>
    <p:extLst>
      <p:ext uri="{BB962C8B-B14F-4D97-AF65-F5344CB8AC3E}">
        <p14:creationId xmlns:p14="http://schemas.microsoft.com/office/powerpoint/2010/main" val="17225662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82439" y="277615"/>
            <a:ext cx="8728011" cy="523220"/>
          </a:xfrm>
        </p:spPr>
        <p:txBody>
          <a:bodyPr>
            <a:normAutofit fontScale="90000"/>
          </a:bodyPr>
          <a:lstStyle/>
          <a:p>
            <a:r>
              <a:rPr lang="ja-JP" altLang="en-US" dirty="0"/>
              <a:t>結果：</a:t>
            </a:r>
            <a:r>
              <a:rPr lang="en-US" altLang="ja-JP" dirty="0"/>
              <a:t>V) </a:t>
            </a:r>
            <a:r>
              <a:rPr lang="ja-JP" altLang="en-US" dirty="0"/>
              <a:t>一般化費用の内訳の変化</a:t>
            </a:r>
          </a:p>
        </p:txBody>
      </p:sp>
      <p:sp>
        <p:nvSpPr>
          <p:cNvPr id="5" name="フッター プレースホルダー 4">
            <a:extLst>
              <a:ext uri="{FF2B5EF4-FFF2-40B4-BE49-F238E27FC236}">
                <a16:creationId xmlns:a16="http://schemas.microsoft.com/office/drawing/2014/main" id="{C33DA66D-31FF-4B91-B687-0955ADE22780}"/>
              </a:ext>
            </a:extLst>
          </p:cNvPr>
          <p:cNvSpPr>
            <a:spLocks noGrp="1"/>
          </p:cNvSpPr>
          <p:nvPr>
            <p:ph type="ftr" sz="quarter" idx="11"/>
          </p:nvPr>
        </p:nvSpPr>
        <p:spPr/>
        <p:txBody>
          <a:bodyPr/>
          <a:lstStyle/>
          <a:p>
            <a:r>
              <a:rPr kumimoji="1" lang="ja-JP" altLang="en-US"/>
              <a:t>東北大学  元木 智</a:t>
            </a:r>
            <a:endParaRPr kumimoji="1" lang="ja-JP" altLang="en-US" dirty="0"/>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p:txBody>
          <a:bodyPr/>
          <a:lstStyle/>
          <a:p>
            <a:fld id="{1811CB1B-80DF-4EDF-BD3C-2015A970C481}" type="slidenum">
              <a:rPr kumimoji="1" lang="ja-JP" altLang="en-US" smtClean="0"/>
              <a:pPr/>
              <a:t>77</a:t>
            </a:fld>
            <a:endParaRPr kumimoji="1" lang="ja-JP" altLang="en-US"/>
          </a:p>
        </p:txBody>
      </p:sp>
      <p:pic>
        <p:nvPicPr>
          <p:cNvPr id="10" name="グラフィックス 9">
            <a:extLst>
              <a:ext uri="{FF2B5EF4-FFF2-40B4-BE49-F238E27FC236}">
                <a16:creationId xmlns:a16="http://schemas.microsoft.com/office/drawing/2014/main" id="{72DD7ADD-3227-E30D-3EC8-C4B40C86C31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0591" y="1393482"/>
            <a:ext cx="7182816" cy="5036495"/>
          </a:xfrm>
          <a:prstGeom prst="rect">
            <a:avLst/>
          </a:prstGeom>
        </p:spPr>
      </p:pic>
      <p:sp>
        <p:nvSpPr>
          <p:cNvPr id="11" name="コンテンツ プレースホルダー 2">
            <a:extLst>
              <a:ext uri="{FF2B5EF4-FFF2-40B4-BE49-F238E27FC236}">
                <a16:creationId xmlns:a16="http://schemas.microsoft.com/office/drawing/2014/main" id="{27F41B3A-3B43-F304-0356-ABD9640A52FD}"/>
              </a:ext>
            </a:extLst>
          </p:cNvPr>
          <p:cNvSpPr>
            <a:spLocks noGrp="1"/>
          </p:cNvSpPr>
          <p:nvPr>
            <p:ph idx="1"/>
          </p:nvPr>
        </p:nvSpPr>
        <p:spPr>
          <a:xfrm>
            <a:off x="133003" y="913882"/>
            <a:ext cx="8677448" cy="426720"/>
          </a:xfrm>
        </p:spPr>
        <p:txBody>
          <a:bodyPr>
            <a:noAutofit/>
          </a:bodyPr>
          <a:lstStyle/>
          <a:p>
            <a:pPr marL="285750" indent="-285750">
              <a:spcAft>
                <a:spcPts val="600"/>
              </a:spcAft>
              <a:buFont typeface="游ゴシック" panose="020B0400000000000000" pitchFamily="50" charset="-128"/>
              <a:buChar char="◎"/>
            </a:pPr>
            <a:r>
              <a:rPr kumimoji="1" lang="ja-JP" altLang="en-US" sz="2400" dirty="0">
                <a:effectLst>
                  <a:outerShdw blurRad="38100" dist="38100" dir="2700000" algn="tl">
                    <a:srgbClr val="000000">
                      <a:alpha val="43137"/>
                    </a:srgbClr>
                  </a:outerShdw>
                </a:effectLst>
              </a:rPr>
              <a:t>基本</a:t>
            </a:r>
            <a:r>
              <a:rPr kumimoji="1" lang="ja-JP" altLang="en-US" sz="2400" dirty="0"/>
              <a:t>ケース </a:t>
            </a:r>
            <a:r>
              <a:rPr kumimoji="1" lang="en-US" altLang="ja-JP" sz="2400" dirty="0"/>
              <a:t>/</a:t>
            </a:r>
            <a:r>
              <a:rPr kumimoji="1" lang="ja-JP" altLang="en-US" sz="2400" dirty="0"/>
              <a:t> 制約</a:t>
            </a:r>
            <a:r>
              <a:rPr kumimoji="1" lang="en-US" altLang="ja-JP" sz="2400" dirty="0"/>
              <a:t>Lv.</a:t>
            </a:r>
            <a:r>
              <a:rPr kumimoji="1" lang="en-US" altLang="ja-JP" sz="2400" dirty="0">
                <a:effectLst>
                  <a:outerShdw blurRad="38100" dist="38100" dir="2700000" algn="tl">
                    <a:srgbClr val="000000">
                      <a:alpha val="43137"/>
                    </a:srgbClr>
                  </a:outerShdw>
                </a:effectLst>
              </a:rPr>
              <a:t>100</a:t>
            </a:r>
            <a:r>
              <a:rPr kumimoji="1" lang="en-US" altLang="ja-JP" sz="2400" dirty="0"/>
              <a:t> </a:t>
            </a:r>
            <a:r>
              <a:rPr kumimoji="1" lang="ja-JP" altLang="en-US" sz="2400" dirty="0"/>
              <a:t>～ </a:t>
            </a:r>
            <a:r>
              <a:rPr kumimoji="1" lang="en-US" altLang="ja-JP" sz="2400" dirty="0">
                <a:effectLst>
                  <a:outerShdw blurRad="38100" dist="38100" dir="2700000" algn="tl">
                    <a:srgbClr val="000000">
                      <a:alpha val="43137"/>
                    </a:srgbClr>
                  </a:outerShdw>
                </a:effectLst>
              </a:rPr>
              <a:t>10 </a:t>
            </a:r>
            <a:r>
              <a:rPr lang="ja-JP" altLang="en-US" sz="2400" dirty="0"/>
              <a:t>での一般化費用総額の内訳</a:t>
            </a:r>
            <a:endParaRPr lang="en-US" altLang="ja-JP" sz="2400" dirty="0"/>
          </a:p>
        </p:txBody>
      </p:sp>
    </p:spTree>
    <p:extLst>
      <p:ext uri="{BB962C8B-B14F-4D97-AF65-F5344CB8AC3E}">
        <p14:creationId xmlns:p14="http://schemas.microsoft.com/office/powerpoint/2010/main" val="3089477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3DD71E12-36D5-F344-8E54-0655D4777A5D}"/>
              </a:ext>
            </a:extLst>
          </p:cNvPr>
          <p:cNvSpPr>
            <a:spLocks noGrp="1"/>
          </p:cNvSpPr>
          <p:nvPr>
            <p:ph type="title"/>
          </p:nvPr>
        </p:nvSpPr>
        <p:spPr>
          <a:xfrm>
            <a:off x="82439" y="277615"/>
            <a:ext cx="8455385" cy="523220"/>
          </a:xfrm>
        </p:spPr>
        <p:txBody>
          <a:bodyPr>
            <a:normAutofit fontScale="90000"/>
          </a:bodyPr>
          <a:lstStyle/>
          <a:p>
            <a:r>
              <a:rPr lang="ja-JP" altLang="en-US" dirty="0"/>
              <a:t>結果：</a:t>
            </a:r>
            <a:r>
              <a:rPr lang="en-US" altLang="ja-JP" dirty="0"/>
              <a:t>V) </a:t>
            </a:r>
            <a:r>
              <a:rPr lang="ja-JP" altLang="en-US" dirty="0"/>
              <a:t>一般化費用の内訳の変化</a:t>
            </a:r>
          </a:p>
        </p:txBody>
      </p:sp>
      <p:sp>
        <p:nvSpPr>
          <p:cNvPr id="5" name="フッター プレースホルダー 4">
            <a:extLst>
              <a:ext uri="{FF2B5EF4-FFF2-40B4-BE49-F238E27FC236}">
                <a16:creationId xmlns:a16="http://schemas.microsoft.com/office/drawing/2014/main" id="{C33DA66D-31FF-4B91-B687-0955ADE2278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tint val="75000"/>
                  </a:srgbClr>
                </a:solidFill>
                <a:effectLst/>
                <a:uLnTx/>
                <a:uFillTx/>
                <a:latin typeface="游ゴシック"/>
                <a:ea typeface="游ゴシック"/>
                <a:cs typeface="+mn-cs"/>
              </a:rPr>
              <a:t>東北大学  元木 智</a:t>
            </a:r>
          </a:p>
        </p:txBody>
      </p:sp>
      <p:sp>
        <p:nvSpPr>
          <p:cNvPr id="3" name="スライド番号プレースホルダー 2">
            <a:extLst>
              <a:ext uri="{FF2B5EF4-FFF2-40B4-BE49-F238E27FC236}">
                <a16:creationId xmlns:a16="http://schemas.microsoft.com/office/drawing/2014/main" id="{76625085-A3F5-6B86-3FF7-7B5F2B8A4C62}"/>
              </a:ext>
            </a:extLst>
          </p:cNvPr>
          <p:cNvSpPr>
            <a:spLocks noGrp="1"/>
          </p:cNvSpPr>
          <p:nvPr>
            <p:ph type="sldNum" sz="quarter" idx="12"/>
          </p:nvPr>
        </p:nvSpPr>
        <p:spPr/>
        <p:txBody>
          <a:bodyPr/>
          <a:lstStyle/>
          <a:p>
            <a:fld id="{1811CB1B-80DF-4EDF-BD3C-2015A970C481}" type="slidenum">
              <a:rPr kumimoji="1" lang="ja-JP" altLang="en-US" smtClean="0"/>
              <a:pPr/>
              <a:t>78</a:t>
            </a:fld>
            <a:endParaRPr kumimoji="1" lang="ja-JP" altLang="en-US"/>
          </a:p>
        </p:txBody>
      </p:sp>
      <p:sp>
        <p:nvSpPr>
          <p:cNvPr id="9" name="コンテンツ プレースホルダー 2">
            <a:extLst>
              <a:ext uri="{FF2B5EF4-FFF2-40B4-BE49-F238E27FC236}">
                <a16:creationId xmlns:a16="http://schemas.microsoft.com/office/drawing/2014/main" id="{31374008-661E-91C7-1E38-591DB8B89CD6}"/>
              </a:ext>
            </a:extLst>
          </p:cNvPr>
          <p:cNvSpPr>
            <a:spLocks noGrp="1"/>
          </p:cNvSpPr>
          <p:nvPr>
            <p:ph idx="1"/>
          </p:nvPr>
        </p:nvSpPr>
        <p:spPr>
          <a:xfrm>
            <a:off x="133003" y="913882"/>
            <a:ext cx="8677448" cy="2700932"/>
          </a:xfrm>
        </p:spPr>
        <p:txBody>
          <a:bodyPr>
            <a:normAutofit fontScale="92500" lnSpcReduction="20000"/>
          </a:bodyPr>
          <a:lstStyle/>
          <a:p>
            <a:pPr marL="285750" indent="-285750">
              <a:spcAft>
                <a:spcPts val="600"/>
              </a:spcAft>
              <a:buFont typeface="游ゴシック" panose="020B0400000000000000" pitchFamily="50" charset="-128"/>
              <a:buChar char="◎"/>
            </a:pPr>
            <a:r>
              <a:rPr kumimoji="1" lang="ja-JP" altLang="en-US" sz="2400" dirty="0">
                <a:effectLst>
                  <a:outerShdw blurRad="38100" dist="38100" dir="2700000" algn="tl">
                    <a:srgbClr val="000000">
                      <a:alpha val="43137"/>
                    </a:srgbClr>
                  </a:outerShdw>
                </a:effectLst>
              </a:rPr>
              <a:t>基本</a:t>
            </a:r>
            <a:r>
              <a:rPr kumimoji="1" lang="ja-JP" altLang="en-US" sz="2400" dirty="0"/>
              <a:t>ケース </a:t>
            </a:r>
            <a:r>
              <a:rPr kumimoji="1" lang="en-US" altLang="ja-JP" sz="2400" dirty="0"/>
              <a:t>/</a:t>
            </a:r>
            <a:r>
              <a:rPr kumimoji="1" lang="ja-JP" altLang="en-US" sz="2400" dirty="0"/>
              <a:t> 制約</a:t>
            </a:r>
            <a:r>
              <a:rPr kumimoji="1" lang="en-US" altLang="ja-JP" sz="2400" dirty="0"/>
              <a:t>Lv.</a:t>
            </a:r>
            <a:r>
              <a:rPr kumimoji="1" lang="en-US" altLang="ja-JP" sz="2400" dirty="0">
                <a:effectLst>
                  <a:outerShdw blurRad="38100" dist="38100" dir="2700000" algn="tl">
                    <a:srgbClr val="000000">
                      <a:alpha val="43137"/>
                    </a:srgbClr>
                  </a:outerShdw>
                </a:effectLst>
              </a:rPr>
              <a:t>100</a:t>
            </a:r>
            <a:r>
              <a:rPr kumimoji="1" lang="en-US" altLang="ja-JP" sz="2400" dirty="0"/>
              <a:t> </a:t>
            </a:r>
            <a:r>
              <a:rPr kumimoji="1" lang="ja-JP" altLang="en-US" sz="2400" dirty="0"/>
              <a:t>～ </a:t>
            </a:r>
            <a:r>
              <a:rPr kumimoji="1" lang="en-US" altLang="ja-JP" sz="2400" dirty="0">
                <a:effectLst>
                  <a:outerShdw blurRad="38100" dist="38100" dir="2700000" algn="tl">
                    <a:srgbClr val="000000">
                      <a:alpha val="43137"/>
                    </a:srgbClr>
                  </a:outerShdw>
                </a:effectLst>
              </a:rPr>
              <a:t>10 </a:t>
            </a:r>
            <a:r>
              <a:rPr lang="ja-JP" altLang="en-US" sz="2400" dirty="0"/>
              <a:t>での一般化費用総額の内訳</a:t>
            </a:r>
            <a:endParaRPr lang="en-US" altLang="ja-JP" sz="2400" dirty="0"/>
          </a:p>
          <a:p>
            <a:pPr marL="300038" indent="-285750">
              <a:spcAft>
                <a:spcPts val="600"/>
              </a:spcAft>
              <a:buFont typeface="Arial" panose="020B0604020202020204" pitchFamily="34" charset="0"/>
              <a:buChar char="•"/>
            </a:pPr>
            <a:r>
              <a:rPr lang="ja-JP" altLang="en-US" sz="1600" dirty="0"/>
              <a:t>排出量制約が厳しくなると，</a:t>
            </a:r>
            <a:r>
              <a:rPr lang="ja-JP" altLang="en-US" dirty="0">
                <a:solidFill>
                  <a:srgbClr val="DB6B8E"/>
                </a:solidFill>
              </a:rPr>
              <a:t>リンク所要時間</a:t>
            </a:r>
            <a:r>
              <a:rPr lang="ja-JP" altLang="en-US" sz="1600" dirty="0"/>
              <a:t>は</a:t>
            </a:r>
            <a:r>
              <a:rPr lang="ja-JP" altLang="en-US" dirty="0"/>
              <a:t>増加</a:t>
            </a:r>
            <a:r>
              <a:rPr lang="ja-JP" altLang="en-US" sz="1600" dirty="0"/>
              <a:t>．</a:t>
            </a:r>
            <a:endParaRPr lang="en-US" altLang="ja-JP" sz="1600" dirty="0"/>
          </a:p>
          <a:p>
            <a:pPr marL="300038" indent="-285750">
              <a:spcAft>
                <a:spcPts val="600"/>
              </a:spcAft>
              <a:buClr>
                <a:schemeClr val="tx1"/>
              </a:buClr>
              <a:buFont typeface="Arial" panose="020B0604020202020204" pitchFamily="34" charset="0"/>
              <a:buChar char="•"/>
            </a:pPr>
            <a:r>
              <a:rPr lang="ja-JP" altLang="en-US" dirty="0">
                <a:solidFill>
                  <a:srgbClr val="B6C214"/>
                </a:solidFill>
              </a:rPr>
              <a:t>乗継時間コスト</a:t>
            </a:r>
            <a:r>
              <a:rPr lang="ja-JP" altLang="en-US" sz="1600" dirty="0"/>
              <a:t>は，費用全体に占める割合としては制約レベルの大小を問わず</a:t>
            </a:r>
            <a:br>
              <a:rPr lang="en-US" altLang="ja-JP" sz="1600" dirty="0"/>
            </a:br>
            <a:r>
              <a:rPr lang="ja-JP" altLang="en-US" sz="1600" dirty="0"/>
              <a:t>常に小さい．</a:t>
            </a:r>
            <a:endParaRPr lang="en-US" altLang="ja-JP" sz="1600" dirty="0"/>
          </a:p>
          <a:p>
            <a:pPr marL="300038" indent="-285750">
              <a:spcAft>
                <a:spcPts val="600"/>
              </a:spcAft>
              <a:buClr>
                <a:schemeClr val="tx1"/>
              </a:buClr>
              <a:buFont typeface="Arial" panose="020B0604020202020204" pitchFamily="34" charset="0"/>
              <a:buChar char="•"/>
            </a:pPr>
            <a:r>
              <a:rPr lang="ja-JP" altLang="en-US" dirty="0">
                <a:solidFill>
                  <a:srgbClr val="336699"/>
                </a:solidFill>
              </a:rPr>
              <a:t>運賃</a:t>
            </a:r>
            <a:r>
              <a:rPr lang="ja-JP" altLang="en-US" sz="1600" dirty="0"/>
              <a:t>として支払うコストは，</a:t>
            </a:r>
            <a:br>
              <a:rPr lang="en-US" altLang="ja-JP" sz="1600" dirty="0"/>
            </a:br>
            <a:r>
              <a:rPr lang="ja-JP" altLang="en-US" sz="1600" dirty="0"/>
              <a:t>排出量制約が厳しくなると</a:t>
            </a:r>
            <a:br>
              <a:rPr lang="en-US" altLang="ja-JP" sz="1600" dirty="0"/>
            </a:br>
            <a:r>
              <a:rPr lang="ja-JP" altLang="en-US" sz="1600" dirty="0"/>
              <a:t>若干減少．</a:t>
            </a:r>
            <a:endParaRPr lang="en-US" altLang="ja-JP" sz="1600" dirty="0"/>
          </a:p>
        </p:txBody>
      </p:sp>
      <p:pic>
        <p:nvPicPr>
          <p:cNvPr id="4" name="図 23">
            <a:extLst>
              <a:ext uri="{FF2B5EF4-FFF2-40B4-BE49-F238E27FC236}">
                <a16:creationId xmlns:a16="http://schemas.microsoft.com/office/drawing/2014/main" id="{030816A4-45A7-088B-D9CF-705E52FCD5E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31023" y="2742670"/>
            <a:ext cx="5006801" cy="3510703"/>
          </a:xfrm>
          <a:prstGeom prst="rect">
            <a:avLst/>
          </a:prstGeom>
        </p:spPr>
      </p:pic>
    </p:spTree>
    <p:extLst>
      <p:ext uri="{BB962C8B-B14F-4D97-AF65-F5344CB8AC3E}">
        <p14:creationId xmlns:p14="http://schemas.microsoft.com/office/powerpoint/2010/main" val="40758181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8F25-7A7A-431E-9645-7C85195F7A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D2F251-0D74-6972-C751-5094B3AADA09}"/>
              </a:ext>
            </a:extLst>
          </p:cNvPr>
          <p:cNvSpPr>
            <a:spLocks noGrp="1"/>
          </p:cNvSpPr>
          <p:nvPr>
            <p:ph type="title"/>
          </p:nvPr>
        </p:nvSpPr>
        <p:spPr>
          <a:xfrm>
            <a:off x="82440" y="277615"/>
            <a:ext cx="8890110" cy="523220"/>
          </a:xfrm>
        </p:spPr>
        <p:txBody>
          <a:bodyPr wrap="square" anchor="ctr" anchorCtr="0">
            <a:noAutofit/>
          </a:bodyPr>
          <a:lstStyle/>
          <a:p>
            <a:r>
              <a:rPr kumimoji="1" lang="ja-JP" altLang="en-US" sz="2200" dirty="0"/>
              <a:t>結果：</a:t>
            </a:r>
            <a:r>
              <a:rPr kumimoji="1" lang="en-US" altLang="ja-JP" sz="2200" dirty="0"/>
              <a:t>VI )</a:t>
            </a:r>
            <a:r>
              <a:rPr kumimoji="1" lang="ja-JP" altLang="en-US" sz="2200" dirty="0"/>
              <a:t> 環境制約下</a:t>
            </a:r>
            <a:r>
              <a:rPr lang="ja-JP" altLang="en-US" sz="2200" dirty="0"/>
              <a:t>において</a:t>
            </a:r>
            <a:r>
              <a:rPr kumimoji="1" lang="ja-JP" altLang="en-US" sz="2200" dirty="0"/>
              <a:t>交通モードが利便性維持に果たす役割</a:t>
            </a:r>
          </a:p>
        </p:txBody>
      </p:sp>
      <p:sp>
        <p:nvSpPr>
          <p:cNvPr id="59" name="コンテンツ プレースホルダー 2">
            <a:extLst>
              <a:ext uri="{FF2B5EF4-FFF2-40B4-BE49-F238E27FC236}">
                <a16:creationId xmlns:a16="http://schemas.microsoft.com/office/drawing/2014/main" id="{63C27DFC-1DA2-F9C9-3F5B-F7629EBD1008}"/>
              </a:ext>
            </a:extLst>
          </p:cNvPr>
          <p:cNvSpPr>
            <a:spLocks noGrp="1"/>
          </p:cNvSpPr>
          <p:nvPr>
            <p:ph idx="1"/>
          </p:nvPr>
        </p:nvSpPr>
        <p:spPr>
          <a:xfrm>
            <a:off x="337775" y="871491"/>
            <a:ext cx="8229600" cy="4525963"/>
          </a:xfrm>
        </p:spPr>
        <p:txBody>
          <a:bodyPr/>
          <a:lstStyle/>
          <a:p>
            <a:pPr marL="285750" indent="-285750">
              <a:spcAft>
                <a:spcPts val="600"/>
              </a:spcAft>
              <a:buFont typeface="游ゴシック" panose="020B0400000000000000" pitchFamily="50" charset="-128"/>
              <a:buChar char="◎"/>
            </a:pPr>
            <a:r>
              <a:rPr kumimoji="1" lang="ja-JP" altLang="en-US" sz="1600">
                <a:effectLst>
                  <a:outerShdw blurRad="38100" dist="38100" dir="2700000" algn="tl">
                    <a:srgbClr val="000000">
                      <a:alpha val="43137"/>
                    </a:srgbClr>
                  </a:outerShdw>
                </a:effectLst>
              </a:rPr>
              <a:t>基本</a:t>
            </a:r>
            <a:r>
              <a:rPr kumimoji="1" lang="ja-JP" altLang="en-US" sz="1600"/>
              <a:t>ケース</a:t>
            </a:r>
            <a:r>
              <a:rPr kumimoji="1" lang="en-US" altLang="ja-JP" sz="1600" dirty="0"/>
              <a:t>,</a:t>
            </a:r>
            <a:r>
              <a:rPr kumimoji="1" lang="ja-JP" altLang="en-US" sz="1600"/>
              <a:t> </a:t>
            </a:r>
            <a:r>
              <a:rPr lang="ja-JP" altLang="en-US" sz="1600"/>
              <a:t>ケース </a:t>
            </a:r>
            <a:r>
              <a:rPr lang="en-US" altLang="ja-JP" sz="1600" dirty="0">
                <a:effectLst>
                  <a:outerShdw blurRad="38100" dist="38100" dir="2700000" algn="tl">
                    <a:srgbClr val="000000">
                      <a:alpha val="43137"/>
                    </a:srgbClr>
                  </a:outerShdw>
                </a:effectLst>
              </a:rPr>
              <a:t>a)</a:t>
            </a:r>
            <a:r>
              <a:rPr lang="en-US" altLang="ja-JP" sz="1600" dirty="0"/>
              <a:t>, </a:t>
            </a:r>
            <a:r>
              <a:rPr lang="en-US" altLang="ja-JP" sz="1600" dirty="0">
                <a:effectLst>
                  <a:outerShdw blurRad="38100" dist="38100" dir="2700000" algn="tl">
                    <a:srgbClr val="000000">
                      <a:alpha val="43137"/>
                    </a:srgbClr>
                  </a:outerShdw>
                </a:effectLst>
              </a:rPr>
              <a:t>b)</a:t>
            </a:r>
            <a:r>
              <a:rPr lang="en-US" altLang="ja-JP" sz="1600" dirty="0"/>
              <a:t>, </a:t>
            </a:r>
            <a:r>
              <a:rPr lang="en-US" altLang="ja-JP" sz="1600" dirty="0">
                <a:effectLst>
                  <a:outerShdw blurRad="38100" dist="38100" dir="2700000" algn="tl">
                    <a:srgbClr val="000000">
                      <a:alpha val="43137"/>
                    </a:srgbClr>
                  </a:outerShdw>
                </a:effectLst>
              </a:rPr>
              <a:t>c)</a:t>
            </a:r>
            <a:r>
              <a:rPr kumimoji="1" lang="ja-JP" altLang="en-US" sz="1600"/>
              <a:t> </a:t>
            </a:r>
            <a:r>
              <a:rPr kumimoji="1" lang="en-US" altLang="ja-JP" sz="1600" dirty="0"/>
              <a:t>/</a:t>
            </a:r>
            <a:r>
              <a:rPr kumimoji="1" lang="ja-JP" altLang="en-US" sz="1600"/>
              <a:t> 制約</a:t>
            </a:r>
            <a:r>
              <a:rPr kumimoji="1" lang="en-US" altLang="ja-JP" sz="1600" dirty="0"/>
              <a:t>Lv.</a:t>
            </a:r>
            <a:r>
              <a:rPr kumimoji="1" lang="en-US" altLang="ja-JP" sz="1600" dirty="0">
                <a:effectLst>
                  <a:outerShdw blurRad="38100" dist="38100" dir="2700000" algn="tl">
                    <a:srgbClr val="000000">
                      <a:alpha val="43137"/>
                    </a:srgbClr>
                  </a:outerShdw>
                </a:effectLst>
              </a:rPr>
              <a:t>100</a:t>
            </a:r>
            <a:r>
              <a:rPr kumimoji="1" lang="en-US" altLang="ja-JP" sz="1600" dirty="0"/>
              <a:t> </a:t>
            </a:r>
            <a:r>
              <a:rPr kumimoji="1" lang="ja-JP" altLang="en-US" sz="1600"/>
              <a:t>～ </a:t>
            </a:r>
            <a:r>
              <a:rPr kumimoji="1" lang="en-US" altLang="ja-JP" sz="1600" dirty="0">
                <a:effectLst>
                  <a:outerShdw blurRad="38100" dist="38100" dir="2700000" algn="tl">
                    <a:srgbClr val="000000">
                      <a:alpha val="43137"/>
                    </a:srgbClr>
                  </a:outerShdw>
                </a:effectLst>
              </a:rPr>
              <a:t>10 </a:t>
            </a:r>
            <a:r>
              <a:rPr lang="ja-JP" altLang="en-US" sz="1600"/>
              <a:t>での二酸化炭素総排出量と総消費者余剰</a:t>
            </a:r>
            <a:endParaRPr kumimoji="1" lang="ja-JP" altLang="en-US" sz="1600"/>
          </a:p>
        </p:txBody>
      </p:sp>
      <p:sp>
        <p:nvSpPr>
          <p:cNvPr id="5" name="フッター プレースホルダー 4">
            <a:extLst>
              <a:ext uri="{FF2B5EF4-FFF2-40B4-BE49-F238E27FC236}">
                <a16:creationId xmlns:a16="http://schemas.microsoft.com/office/drawing/2014/main" id="{FB9026DE-7274-304B-7E61-1E6D9D02628B}"/>
              </a:ext>
            </a:extLst>
          </p:cNvPr>
          <p:cNvSpPr>
            <a:spLocks noGrp="1"/>
          </p:cNvSpPr>
          <p:nvPr>
            <p:ph type="ftr" sz="quarter" idx="11"/>
          </p:nvPr>
        </p:nvSpPr>
        <p:spPr>
          <a:xfrm>
            <a:off x="3128804" y="6273644"/>
            <a:ext cx="2895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004B25A2-A2E2-A01F-72EA-8F16538BDA37}"/>
              </a:ext>
            </a:extLst>
          </p:cNvPr>
          <p:cNvSpPr>
            <a:spLocks noGrp="1"/>
          </p:cNvSpPr>
          <p:nvPr>
            <p:ph type="sldNum" sz="quarter" idx="12"/>
          </p:nvPr>
        </p:nvSpPr>
        <p:spPr>
          <a:xfrm>
            <a:off x="4786219" y="638381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grpSp>
        <p:nvGrpSpPr>
          <p:cNvPr id="10" name="グループ化 9">
            <a:extLst>
              <a:ext uri="{FF2B5EF4-FFF2-40B4-BE49-F238E27FC236}">
                <a16:creationId xmlns:a16="http://schemas.microsoft.com/office/drawing/2014/main" id="{DCA1FD50-0CA0-9505-220B-BB6BC474082F}"/>
              </a:ext>
            </a:extLst>
          </p:cNvPr>
          <p:cNvGrpSpPr/>
          <p:nvPr/>
        </p:nvGrpSpPr>
        <p:grpSpPr>
          <a:xfrm>
            <a:off x="791683" y="1303165"/>
            <a:ext cx="7775692" cy="4820233"/>
            <a:chOff x="791683" y="1303165"/>
            <a:chExt cx="7560634" cy="5192878"/>
          </a:xfrm>
        </p:grpSpPr>
        <p:graphicFrame>
          <p:nvGraphicFramePr>
            <p:cNvPr id="3" name="Chart 2">
              <a:extLst>
                <a:ext uri="{FF2B5EF4-FFF2-40B4-BE49-F238E27FC236}">
                  <a16:creationId xmlns:a16="http://schemas.microsoft.com/office/drawing/2014/main" id="{2578D280-FFC0-048A-B828-2F9552DE30FC}"/>
                </a:ext>
              </a:extLst>
            </p:cNvPr>
            <p:cNvGraphicFramePr>
              <a:graphicFrameLocks/>
            </p:cNvGraphicFramePr>
            <p:nvPr>
              <p:extLst>
                <p:ext uri="{D42A27DB-BD31-4B8C-83A1-F6EECF244321}">
                  <p14:modId xmlns:p14="http://schemas.microsoft.com/office/powerpoint/2010/main" val="3492836197"/>
                </p:ext>
              </p:extLst>
            </p:nvPr>
          </p:nvGraphicFramePr>
          <p:xfrm>
            <a:off x="791683" y="1303165"/>
            <a:ext cx="7560634" cy="5192878"/>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118">
              <a:extLst>
                <a:ext uri="{FF2B5EF4-FFF2-40B4-BE49-F238E27FC236}">
                  <a16:creationId xmlns:a16="http://schemas.microsoft.com/office/drawing/2014/main" id="{AA7AD618-11A5-74F9-1614-690DE6DEACC6}"/>
                </a:ext>
              </a:extLst>
            </p:cNvPr>
            <p:cNvSpPr txBox="1"/>
            <p:nvPr/>
          </p:nvSpPr>
          <p:spPr>
            <a:xfrm>
              <a:off x="4164575" y="1441034"/>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50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8" name="テキスト ボックス 119">
              <a:extLst>
                <a:ext uri="{FF2B5EF4-FFF2-40B4-BE49-F238E27FC236}">
                  <a16:creationId xmlns:a16="http://schemas.microsoft.com/office/drawing/2014/main" id="{30F21B9F-BA9A-E8E0-D8E2-4BB25DD34805}"/>
                </a:ext>
              </a:extLst>
            </p:cNvPr>
            <p:cNvSpPr txBox="1"/>
            <p:nvPr/>
          </p:nvSpPr>
          <p:spPr>
            <a:xfrm>
              <a:off x="2877113" y="186986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30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9" name="テキスト ボックス 120">
              <a:extLst>
                <a:ext uri="{FF2B5EF4-FFF2-40B4-BE49-F238E27FC236}">
                  <a16:creationId xmlns:a16="http://schemas.microsoft.com/office/drawing/2014/main" id="{0CD27CAF-01E8-2B0C-6044-EB7B8DD5C770}"/>
                </a:ext>
              </a:extLst>
            </p:cNvPr>
            <p:cNvSpPr txBox="1"/>
            <p:nvPr/>
          </p:nvSpPr>
          <p:spPr>
            <a:xfrm>
              <a:off x="1801629" y="4280007"/>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10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1" name="テキスト ボックス 121">
              <a:extLst>
                <a:ext uri="{FF2B5EF4-FFF2-40B4-BE49-F238E27FC236}">
                  <a16:creationId xmlns:a16="http://schemas.microsoft.com/office/drawing/2014/main" id="{D8C93D9B-24C8-29C9-6136-93DE85010592}"/>
                </a:ext>
              </a:extLst>
            </p:cNvPr>
            <p:cNvSpPr txBox="1"/>
            <p:nvPr/>
          </p:nvSpPr>
          <p:spPr>
            <a:xfrm>
              <a:off x="2353167" y="2558304"/>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20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3" name="テキスト ボックス 122">
              <a:extLst>
                <a:ext uri="{FF2B5EF4-FFF2-40B4-BE49-F238E27FC236}">
                  <a16:creationId xmlns:a16="http://schemas.microsoft.com/office/drawing/2014/main" id="{1DEAA1C8-2FF7-AD91-04E2-E5FEEE06BB48}"/>
                </a:ext>
              </a:extLst>
            </p:cNvPr>
            <p:cNvSpPr txBox="1"/>
            <p:nvPr/>
          </p:nvSpPr>
          <p:spPr>
            <a:xfrm>
              <a:off x="3491730" y="161786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40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6" name="テキスト ボックス 123">
              <a:extLst>
                <a:ext uri="{FF2B5EF4-FFF2-40B4-BE49-F238E27FC236}">
                  <a16:creationId xmlns:a16="http://schemas.microsoft.com/office/drawing/2014/main" id="{6BA4EF59-4962-22A0-92BD-AE3D29C7595D}"/>
                </a:ext>
              </a:extLst>
            </p:cNvPr>
            <p:cNvSpPr txBox="1"/>
            <p:nvPr/>
          </p:nvSpPr>
          <p:spPr>
            <a:xfrm>
              <a:off x="4750379" y="1402241"/>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60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7" name="テキスト ボックス 124">
              <a:extLst>
                <a:ext uri="{FF2B5EF4-FFF2-40B4-BE49-F238E27FC236}">
                  <a16:creationId xmlns:a16="http://schemas.microsoft.com/office/drawing/2014/main" id="{FAE402B9-474E-F4AE-A4B6-9784EED9E111}"/>
                </a:ext>
              </a:extLst>
            </p:cNvPr>
            <p:cNvSpPr txBox="1"/>
            <p:nvPr/>
          </p:nvSpPr>
          <p:spPr>
            <a:xfrm>
              <a:off x="5307634" y="1375560"/>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70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8" name="テキスト ボックス 125">
              <a:extLst>
                <a:ext uri="{FF2B5EF4-FFF2-40B4-BE49-F238E27FC236}">
                  <a16:creationId xmlns:a16="http://schemas.microsoft.com/office/drawing/2014/main" id="{243ABEA2-6983-7B3F-8FDA-B3BD9834D3DE}"/>
                </a:ext>
              </a:extLst>
            </p:cNvPr>
            <p:cNvSpPr txBox="1"/>
            <p:nvPr/>
          </p:nvSpPr>
          <p:spPr>
            <a:xfrm>
              <a:off x="5882492" y="1369451"/>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80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9" name="テキスト ボックス 126">
              <a:extLst>
                <a:ext uri="{FF2B5EF4-FFF2-40B4-BE49-F238E27FC236}">
                  <a16:creationId xmlns:a16="http://schemas.microsoft.com/office/drawing/2014/main" id="{3D202B96-78FE-1F10-5701-C563E02939AD}"/>
                </a:ext>
              </a:extLst>
            </p:cNvPr>
            <p:cNvSpPr txBox="1"/>
            <p:nvPr/>
          </p:nvSpPr>
          <p:spPr>
            <a:xfrm>
              <a:off x="6439766" y="1360659"/>
              <a:ext cx="288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0000"/>
                  </a:solidFill>
                  <a:effectLst/>
                  <a:uLnTx/>
                  <a:uFillTx/>
                  <a:latin typeface="游ゴシック"/>
                  <a:ea typeface="游ゴシック"/>
                  <a:cs typeface="+mn-cs"/>
                </a:rPr>
                <a:t>90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0" name="テキスト ボックス 127">
              <a:extLst>
                <a:ext uri="{FF2B5EF4-FFF2-40B4-BE49-F238E27FC236}">
                  <a16:creationId xmlns:a16="http://schemas.microsoft.com/office/drawing/2014/main" id="{BBF44714-2C4C-748B-925C-DA221B50D587}"/>
                </a:ext>
              </a:extLst>
            </p:cNvPr>
            <p:cNvSpPr txBox="1"/>
            <p:nvPr/>
          </p:nvSpPr>
          <p:spPr>
            <a:xfrm>
              <a:off x="6997414" y="1348285"/>
              <a:ext cx="324000" cy="252000"/>
            </a:xfrm>
            <a:prstGeom prst="rect">
              <a:avLst/>
            </a:prstGeom>
            <a:solidFill>
              <a:schemeClr val="bg1"/>
            </a:solid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none" lIns="46800" tIns="61200" rIns="36000" bIns="36000" rtlCol="0" anchor="ctr" anchorCtr="1">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srgbClr val="000000"/>
                  </a:solidFill>
                  <a:effectLst/>
                  <a:uLnTx/>
                  <a:uFillTx/>
                  <a:latin typeface="游ゴシック"/>
                  <a:ea typeface="游ゴシック"/>
                  <a:cs typeface="+mn-cs"/>
                </a:rPr>
                <a:t>100</a:t>
              </a:r>
              <a:endParaRPr kumimoji="1" lang="ja-JP" altLang="en-US" sz="14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21" name="テキスト ボックス 20">
              <a:extLst>
                <a:ext uri="{FF2B5EF4-FFF2-40B4-BE49-F238E27FC236}">
                  <a16:creationId xmlns:a16="http://schemas.microsoft.com/office/drawing/2014/main" id="{4F2A2985-7353-4ACA-F094-75C8DA5F8E71}"/>
                </a:ext>
              </a:extLst>
            </p:cNvPr>
            <p:cNvSpPr txBox="1"/>
            <p:nvPr/>
          </p:nvSpPr>
          <p:spPr>
            <a:xfrm>
              <a:off x="1770491" y="2099964"/>
              <a:ext cx="132736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a:ln>
                    <a:noFill/>
                  </a:ln>
                  <a:solidFill>
                    <a:srgbClr val="FF5050">
                      <a:lumMod val="50000"/>
                    </a:srgbClr>
                  </a:solidFill>
                  <a:effectLst/>
                  <a:uLnTx/>
                  <a:uFillTx/>
                  <a:latin typeface="游ゴシック"/>
                  <a:ea typeface="游ゴシック"/>
                  <a:cs typeface="+mn-cs"/>
                </a:rPr>
                <a:t>a) </a:t>
              </a:r>
              <a:r>
                <a:rPr kumimoji="1" lang="ja-JP" altLang="en-US" sz="1600" b="1" i="0" u="none" strike="noStrike" kern="0" cap="none" spc="0" normalizeH="0" baseline="0" noProof="0">
                  <a:ln>
                    <a:noFill/>
                  </a:ln>
                  <a:solidFill>
                    <a:srgbClr val="FF5050">
                      <a:lumMod val="50000"/>
                    </a:srgbClr>
                  </a:solidFill>
                  <a:effectLst/>
                  <a:uLnTx/>
                  <a:uFillTx/>
                  <a:latin typeface="游ゴシック"/>
                  <a:ea typeface="游ゴシック"/>
                  <a:cs typeface="+mn-cs"/>
                </a:rPr>
                <a:t>航空なし　</a:t>
              </a:r>
              <a:endParaRPr kumimoji="0" lang="ja-JP" altLang="en-US" sz="1600" b="0" i="0" u="none" strike="noStrike" kern="1200" cap="none" spc="0" normalizeH="0" baseline="0" noProof="0">
                <a:ln>
                  <a:noFill/>
                </a:ln>
                <a:solidFill>
                  <a:srgbClr val="FF5050">
                    <a:lumMod val="50000"/>
                  </a:srgbClr>
                </a:solidFill>
                <a:effectLst/>
                <a:uLnTx/>
                <a:uFillTx/>
                <a:latin typeface="游ゴシック"/>
                <a:ea typeface="游ゴシック"/>
                <a:cs typeface="+mn-cs"/>
              </a:endParaRPr>
            </a:p>
          </p:txBody>
        </p:sp>
        <p:sp>
          <p:nvSpPr>
            <p:cNvPr id="22" name="テキスト ボックス 21">
              <a:extLst>
                <a:ext uri="{FF2B5EF4-FFF2-40B4-BE49-F238E27FC236}">
                  <a16:creationId xmlns:a16="http://schemas.microsoft.com/office/drawing/2014/main" id="{B471CF68-6C73-A528-86EE-01261F3B7694}"/>
                </a:ext>
              </a:extLst>
            </p:cNvPr>
            <p:cNvSpPr txBox="1"/>
            <p:nvPr/>
          </p:nvSpPr>
          <p:spPr>
            <a:xfrm>
              <a:off x="3195467" y="3684158"/>
              <a:ext cx="1698912"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a:ln>
                    <a:noFill/>
                  </a:ln>
                  <a:solidFill>
                    <a:srgbClr val="0071BC"/>
                  </a:solidFill>
                  <a:effectLst/>
                  <a:uLnTx/>
                  <a:uFillTx/>
                  <a:latin typeface="游ゴシック"/>
                  <a:ea typeface="游ゴシック"/>
                  <a:cs typeface="+mn-cs"/>
                </a:rPr>
                <a:t>c) </a:t>
              </a:r>
              <a:r>
                <a:rPr kumimoji="1" lang="ja-JP" altLang="en-US" sz="1600" b="1" i="0" u="none" strike="noStrike" kern="0" cap="none" spc="0" normalizeH="0" baseline="0" noProof="0">
                  <a:ln>
                    <a:noFill/>
                  </a:ln>
                  <a:solidFill>
                    <a:srgbClr val="0071BC"/>
                  </a:solidFill>
                  <a:effectLst/>
                  <a:uLnTx/>
                  <a:uFillTx/>
                  <a:latin typeface="游ゴシック"/>
                  <a:ea typeface="游ゴシック"/>
                  <a:cs typeface="+mn-cs"/>
                </a:rPr>
                <a:t>新幹線なし　</a:t>
              </a:r>
              <a:endParaRPr kumimoji="0" lang="ja-JP" altLang="en-US" sz="1600" b="0" i="0" u="none" strike="noStrike" kern="1200" cap="none" spc="0" normalizeH="0" baseline="0" noProof="0">
                <a:ln>
                  <a:noFill/>
                </a:ln>
                <a:solidFill>
                  <a:srgbClr val="0071BC"/>
                </a:solidFill>
                <a:effectLst/>
                <a:uLnTx/>
                <a:uFillTx/>
                <a:latin typeface="游ゴシック"/>
                <a:ea typeface="游ゴシック"/>
                <a:cs typeface="+mn-cs"/>
              </a:endParaRPr>
            </a:p>
          </p:txBody>
        </p:sp>
        <p:sp>
          <p:nvSpPr>
            <p:cNvPr id="23" name="テキスト ボックス 22">
              <a:extLst>
                <a:ext uri="{FF2B5EF4-FFF2-40B4-BE49-F238E27FC236}">
                  <a16:creationId xmlns:a16="http://schemas.microsoft.com/office/drawing/2014/main" id="{80DE440D-48B1-89D3-DDA7-6ADEA573FFF8}"/>
                </a:ext>
              </a:extLst>
            </p:cNvPr>
            <p:cNvSpPr txBox="1"/>
            <p:nvPr/>
          </p:nvSpPr>
          <p:spPr>
            <a:xfrm>
              <a:off x="5879679" y="2345750"/>
              <a:ext cx="2057401" cy="338554"/>
            </a:xfrm>
            <a:prstGeom prst="rect">
              <a:avLst/>
            </a:prstGeom>
            <a:noFill/>
          </p:spPr>
          <p:txBody>
            <a:bodyPr wrap="square"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a:ln>
                    <a:noFill/>
                  </a:ln>
                  <a:solidFill>
                    <a:srgbClr val="C46200"/>
                  </a:solidFill>
                  <a:effectLst/>
                  <a:uLnTx/>
                  <a:uFillTx/>
                  <a:latin typeface="游ゴシック"/>
                  <a:ea typeface="游ゴシック"/>
                  <a:cs typeface="+mn-cs"/>
                </a:rPr>
                <a:t>b) </a:t>
              </a:r>
              <a:r>
                <a:rPr kumimoji="0" lang="ja-JP" altLang="en-US" sz="1600" b="1" i="0" u="none" strike="noStrike" kern="1200" cap="none" spc="0" normalizeH="0" baseline="0" noProof="0">
                  <a:ln>
                    <a:noFill/>
                  </a:ln>
                  <a:solidFill>
                    <a:srgbClr val="C46200"/>
                  </a:solidFill>
                  <a:effectLst/>
                  <a:uLnTx/>
                  <a:uFillTx/>
                  <a:latin typeface="游ゴシック"/>
                  <a:ea typeface="游ゴシック"/>
                  <a:cs typeface="+mn-cs"/>
                </a:rPr>
                <a:t>超電導リニアなし</a:t>
              </a:r>
            </a:p>
          </p:txBody>
        </p:sp>
      </p:grpSp>
    </p:spTree>
    <p:extLst>
      <p:ext uri="{BB962C8B-B14F-4D97-AF65-F5344CB8AC3E}">
        <p14:creationId xmlns:p14="http://schemas.microsoft.com/office/powerpoint/2010/main" val="207178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06"/>
          <p:cNvPicPr>
            <a:picLocks noChangeAspect="1" noChangeArrowheads="1"/>
          </p:cNvPicPr>
          <p:nvPr/>
        </p:nvPicPr>
        <p:blipFill>
          <a:blip r:embed="rId4"/>
          <a:srcRect r="3226"/>
          <a:stretch>
            <a:fillRect/>
          </a:stretch>
        </p:blipFill>
        <p:spPr bwMode="auto">
          <a:xfrm>
            <a:off x="0" y="0"/>
            <a:ext cx="9144000" cy="6869113"/>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111125" y="1404938"/>
            <a:ext cx="3906838" cy="2930525"/>
          </a:xfrm>
          <a:prstGeom prst="rect">
            <a:avLst/>
          </a:prstGeom>
          <a:noFill/>
          <a:ln w="9525">
            <a:noFill/>
            <a:miter lim="800000"/>
            <a:headEnd/>
            <a:tailEnd/>
          </a:ln>
        </p:spPr>
      </p:pic>
    </p:spTree>
    <p:extLst>
      <p:ext uri="{BB962C8B-B14F-4D97-AF65-F5344CB8AC3E}">
        <p14:creationId xmlns:p14="http://schemas.microsoft.com/office/powerpoint/2010/main" val="2582001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2E37F-CB4E-C3FE-B30F-FFD342173658}"/>
            </a:ext>
          </a:extLst>
        </p:cNvPr>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D3DF7D06-BA34-D1DE-D74B-F20E61C4C519}"/>
              </a:ext>
            </a:extLst>
          </p:cNvPr>
          <p:cNvCxnSpPr>
            <a:cxnSpLocks/>
          </p:cNvCxnSpPr>
          <p:nvPr/>
        </p:nvCxnSpPr>
        <p:spPr>
          <a:xfrm>
            <a:off x="351088" y="5593748"/>
            <a:ext cx="2952000" cy="0"/>
          </a:xfrm>
          <a:prstGeom prst="line">
            <a:avLst/>
          </a:prstGeom>
          <a:ln w="101600">
            <a:solidFill>
              <a:srgbClr val="FAEE00"/>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3F8B3737-B258-FBBB-C26B-AF4B692CD168}"/>
              </a:ext>
            </a:extLst>
          </p:cNvPr>
          <p:cNvSpPr>
            <a:spLocks noGrp="1"/>
          </p:cNvSpPr>
          <p:nvPr>
            <p:ph type="title"/>
          </p:nvPr>
        </p:nvSpPr>
        <p:spPr>
          <a:xfrm>
            <a:off x="82440" y="277615"/>
            <a:ext cx="9061560" cy="523220"/>
          </a:xfrm>
        </p:spPr>
        <p:txBody>
          <a:bodyPr wrap="square" anchor="ctr" anchorCtr="0">
            <a:normAutofit fontScale="90000"/>
          </a:bodyPr>
          <a:lstStyle/>
          <a:p>
            <a:r>
              <a:rPr kumimoji="1" lang="ja-JP" altLang="en-US" sz="2400" dirty="0"/>
              <a:t>結果：</a:t>
            </a:r>
            <a:r>
              <a:rPr kumimoji="1" lang="en-US" altLang="ja-JP" sz="2400" dirty="0"/>
              <a:t>VI )</a:t>
            </a:r>
            <a:r>
              <a:rPr kumimoji="1" lang="ja-JP" altLang="en-US" sz="2400" dirty="0"/>
              <a:t> 環境制約下</a:t>
            </a:r>
            <a:r>
              <a:rPr lang="ja-JP" altLang="en-US" sz="2400" dirty="0"/>
              <a:t>において</a:t>
            </a:r>
            <a:r>
              <a:rPr kumimoji="1" lang="ja-JP" altLang="en-US" sz="2400" dirty="0"/>
              <a:t>交通モードが利便性維持に果たす役割</a:t>
            </a:r>
          </a:p>
        </p:txBody>
      </p:sp>
      <p:sp>
        <p:nvSpPr>
          <p:cNvPr id="59" name="コンテンツ プレースホルダー 2">
            <a:extLst>
              <a:ext uri="{FF2B5EF4-FFF2-40B4-BE49-F238E27FC236}">
                <a16:creationId xmlns:a16="http://schemas.microsoft.com/office/drawing/2014/main" id="{285D987F-19BA-5206-6F0B-24A0097365EF}"/>
              </a:ext>
            </a:extLst>
          </p:cNvPr>
          <p:cNvSpPr>
            <a:spLocks noGrp="1"/>
          </p:cNvSpPr>
          <p:nvPr>
            <p:ph idx="1"/>
          </p:nvPr>
        </p:nvSpPr>
        <p:spPr>
          <a:xfrm>
            <a:off x="457200" y="800835"/>
            <a:ext cx="8229600" cy="4525963"/>
          </a:xfrm>
        </p:spPr>
        <p:txBody>
          <a:bodyPr/>
          <a:lstStyle/>
          <a:p>
            <a:pPr marL="285750" indent="-285750">
              <a:spcAft>
                <a:spcPts val="600"/>
              </a:spcAft>
              <a:buFont typeface="游ゴシック" panose="020B0400000000000000" pitchFamily="50" charset="-128"/>
              <a:buChar char="◎"/>
            </a:pPr>
            <a:r>
              <a:rPr kumimoji="1" lang="ja-JP" altLang="en-US" sz="1600">
                <a:effectLst>
                  <a:outerShdw blurRad="38100" dist="38100" dir="2700000" algn="tl">
                    <a:srgbClr val="000000">
                      <a:alpha val="43137"/>
                    </a:srgbClr>
                  </a:outerShdw>
                </a:effectLst>
              </a:rPr>
              <a:t>基本</a:t>
            </a:r>
            <a:r>
              <a:rPr kumimoji="1" lang="ja-JP" altLang="en-US" sz="1600"/>
              <a:t>ケース</a:t>
            </a:r>
            <a:r>
              <a:rPr kumimoji="1" lang="en-US" altLang="ja-JP" sz="1600" dirty="0"/>
              <a:t>,</a:t>
            </a:r>
            <a:r>
              <a:rPr kumimoji="1" lang="ja-JP" altLang="en-US" sz="1600"/>
              <a:t> </a:t>
            </a:r>
            <a:r>
              <a:rPr lang="ja-JP" altLang="en-US" sz="1600"/>
              <a:t>ケース </a:t>
            </a:r>
            <a:r>
              <a:rPr lang="en-US" altLang="ja-JP" sz="1600" dirty="0">
                <a:effectLst>
                  <a:outerShdw blurRad="38100" dist="38100" dir="2700000" algn="tl">
                    <a:srgbClr val="000000">
                      <a:alpha val="43137"/>
                    </a:srgbClr>
                  </a:outerShdw>
                </a:effectLst>
              </a:rPr>
              <a:t>a)</a:t>
            </a:r>
            <a:r>
              <a:rPr lang="en-US" altLang="ja-JP" sz="1600" dirty="0"/>
              <a:t>, </a:t>
            </a:r>
            <a:r>
              <a:rPr lang="en-US" altLang="ja-JP" sz="1600" dirty="0">
                <a:effectLst>
                  <a:outerShdw blurRad="38100" dist="38100" dir="2700000" algn="tl">
                    <a:srgbClr val="000000">
                      <a:alpha val="43137"/>
                    </a:srgbClr>
                  </a:outerShdw>
                </a:effectLst>
              </a:rPr>
              <a:t>b)</a:t>
            </a:r>
            <a:r>
              <a:rPr lang="en-US" altLang="ja-JP" sz="1600" dirty="0"/>
              <a:t>, </a:t>
            </a:r>
            <a:r>
              <a:rPr lang="en-US" altLang="ja-JP" sz="1600" dirty="0">
                <a:effectLst>
                  <a:outerShdw blurRad="38100" dist="38100" dir="2700000" algn="tl">
                    <a:srgbClr val="000000">
                      <a:alpha val="43137"/>
                    </a:srgbClr>
                  </a:outerShdw>
                </a:effectLst>
              </a:rPr>
              <a:t>c)</a:t>
            </a:r>
            <a:r>
              <a:rPr kumimoji="1" lang="ja-JP" altLang="en-US" sz="1600"/>
              <a:t> </a:t>
            </a:r>
            <a:r>
              <a:rPr kumimoji="1" lang="en-US" altLang="ja-JP" sz="1600" dirty="0"/>
              <a:t>/</a:t>
            </a:r>
            <a:r>
              <a:rPr kumimoji="1" lang="ja-JP" altLang="en-US" sz="1600"/>
              <a:t> 制約</a:t>
            </a:r>
            <a:r>
              <a:rPr kumimoji="1" lang="en-US" altLang="ja-JP" sz="1600" dirty="0"/>
              <a:t>Lv.</a:t>
            </a:r>
            <a:r>
              <a:rPr kumimoji="1" lang="en-US" altLang="ja-JP" sz="1600" dirty="0">
                <a:effectLst>
                  <a:outerShdw blurRad="38100" dist="38100" dir="2700000" algn="tl">
                    <a:srgbClr val="000000">
                      <a:alpha val="43137"/>
                    </a:srgbClr>
                  </a:outerShdw>
                </a:effectLst>
              </a:rPr>
              <a:t>100</a:t>
            </a:r>
            <a:r>
              <a:rPr kumimoji="1" lang="en-US" altLang="ja-JP" sz="1600" dirty="0"/>
              <a:t> </a:t>
            </a:r>
            <a:r>
              <a:rPr kumimoji="1" lang="ja-JP" altLang="en-US" sz="1600"/>
              <a:t>～ </a:t>
            </a:r>
            <a:r>
              <a:rPr kumimoji="1" lang="en-US" altLang="ja-JP" sz="1600" dirty="0">
                <a:effectLst>
                  <a:outerShdw blurRad="38100" dist="38100" dir="2700000" algn="tl">
                    <a:srgbClr val="000000">
                      <a:alpha val="43137"/>
                    </a:srgbClr>
                  </a:outerShdw>
                </a:effectLst>
              </a:rPr>
              <a:t>10 </a:t>
            </a:r>
            <a:r>
              <a:rPr lang="ja-JP" altLang="en-US" sz="1600"/>
              <a:t>での二酸化炭素総排出量と総消費者余剰</a:t>
            </a:r>
            <a:endParaRPr lang="en-US" altLang="ja-JP" sz="1600" dirty="0"/>
          </a:p>
          <a:p>
            <a:pPr marL="198438" indent="-198438">
              <a:spcAft>
                <a:spcPts val="600"/>
              </a:spcAft>
              <a:buFont typeface="Arial" panose="020B0604020202020204" pitchFamily="34" charset="0"/>
              <a:buChar char="•"/>
            </a:pPr>
            <a:r>
              <a:rPr lang="ja-JP" altLang="en-US" sz="1600" b="1">
                <a:latin typeface="+mn-ea"/>
                <a:cs typeface="Times New Roman" panose="02020603050405020304" pitchFamily="18" charset="0"/>
              </a:rPr>
              <a:t>ケース </a:t>
            </a:r>
            <a:r>
              <a:rPr lang="en-US" altLang="ja-JP" sz="1600" b="1" dirty="0">
                <a:solidFill>
                  <a:srgbClr val="C0504D"/>
                </a:solidFill>
                <a:effectLst>
                  <a:outerShdw blurRad="38100" dist="38100" dir="2700000" algn="tl">
                    <a:srgbClr val="000000">
                      <a:alpha val="43137"/>
                    </a:srgbClr>
                  </a:outerShdw>
                </a:effectLst>
                <a:latin typeface="+mn-ea"/>
                <a:cs typeface="Times New Roman" panose="02020603050405020304" pitchFamily="18" charset="0"/>
              </a:rPr>
              <a:t>a)</a:t>
            </a:r>
            <a:r>
              <a:rPr lang="ja-JP" altLang="en-US" sz="1600" b="1">
                <a:latin typeface="+mn-ea"/>
                <a:cs typeface="Times New Roman" panose="02020603050405020304" pitchFamily="18" charset="0"/>
              </a:rPr>
              <a:t>と</a:t>
            </a:r>
            <a:r>
              <a:rPr lang="ja-JP" altLang="en-US" sz="1600" b="1">
                <a:effectLst>
                  <a:outerShdw blurRad="38100" dist="38100" dir="2700000" algn="tl">
                    <a:srgbClr val="000000">
                      <a:alpha val="43137"/>
                    </a:srgbClr>
                  </a:outerShdw>
                </a:effectLst>
                <a:latin typeface="+mn-ea"/>
                <a:cs typeface="Times New Roman" panose="02020603050405020304" pitchFamily="18" charset="0"/>
              </a:rPr>
              <a:t>基本</a:t>
            </a:r>
            <a:r>
              <a:rPr lang="ja-JP" altLang="en-US" sz="1600" b="1">
                <a:latin typeface="+mn-ea"/>
                <a:cs typeface="Times New Roman" panose="02020603050405020304" pitchFamily="18" charset="0"/>
              </a:rPr>
              <a:t>ケースについては，グラフ間にほとんど開きがない．</a:t>
            </a:r>
            <a:endParaRPr lang="en-US" altLang="ja-JP" sz="1600" b="1" dirty="0">
              <a:effectLst/>
              <a:latin typeface="+mn-ea"/>
              <a:cs typeface="Times New Roman" panose="02020603050405020304" pitchFamily="18" charset="0"/>
            </a:endParaRPr>
          </a:p>
          <a:p>
            <a:pPr marL="198438" indent="-198438">
              <a:spcAft>
                <a:spcPts val="600"/>
              </a:spcAft>
              <a:buFont typeface="Arial" panose="020B0604020202020204" pitchFamily="34" charset="0"/>
              <a:buChar char="•"/>
            </a:pPr>
            <a:r>
              <a:rPr lang="ja-JP" altLang="ja-JP" sz="1600" b="1">
                <a:effectLst/>
                <a:latin typeface="+mn-ea"/>
                <a:cs typeface="Times New Roman" panose="02020603050405020304" pitchFamily="18" charset="0"/>
              </a:rPr>
              <a:t>制約</a:t>
            </a:r>
            <a:r>
              <a:rPr lang="en-US" altLang="ja-JP" sz="1600" b="1" dirty="0">
                <a:effectLst/>
                <a:latin typeface="+mn-ea"/>
                <a:cs typeface="Times New Roman" panose="02020603050405020304" pitchFamily="18" charset="0"/>
              </a:rPr>
              <a:t>Lv.</a:t>
            </a:r>
            <a:r>
              <a:rPr lang="en-US" altLang="ja-JP" sz="2000" b="1" dirty="0">
                <a:effectLst>
                  <a:outerShdw blurRad="38100" dist="38100" dir="2700000" algn="tl">
                    <a:srgbClr val="000000">
                      <a:alpha val="43137"/>
                    </a:srgbClr>
                  </a:outerShdw>
                </a:effectLst>
                <a:latin typeface="+mn-ea"/>
                <a:cs typeface="Times New Roman" panose="02020603050405020304" pitchFamily="18" charset="0"/>
              </a:rPr>
              <a:t>40</a:t>
            </a:r>
            <a:r>
              <a:rPr lang="en-US" altLang="ja-JP" sz="1600" b="1" dirty="0">
                <a:effectLst>
                  <a:outerShdw blurRad="38100" dist="38100" dir="2700000" algn="tl">
                    <a:srgbClr val="000000">
                      <a:alpha val="43137"/>
                    </a:srgbClr>
                  </a:outerShdw>
                </a:effectLst>
                <a:latin typeface="+mn-ea"/>
                <a:cs typeface="Times New Roman" panose="02020603050405020304" pitchFamily="18" charset="0"/>
              </a:rPr>
              <a:t> </a:t>
            </a:r>
            <a:r>
              <a:rPr lang="ja-JP" altLang="ja-JP" sz="1600" b="1">
                <a:effectLst/>
                <a:latin typeface="+mn-ea"/>
                <a:cs typeface="Times New Roman" panose="02020603050405020304" pitchFamily="18" charset="0"/>
              </a:rPr>
              <a:t>付近まではケース</a:t>
            </a:r>
            <a:r>
              <a:rPr lang="en-US" altLang="ja-JP" sz="1600" b="1" dirty="0">
                <a:effectLst/>
                <a:latin typeface="+mn-ea"/>
                <a:cs typeface="Times New Roman" panose="02020603050405020304" pitchFamily="18" charset="0"/>
              </a:rPr>
              <a:t> </a:t>
            </a:r>
            <a:r>
              <a:rPr lang="en-US" altLang="ja-JP" sz="2800" b="1" dirty="0">
                <a:solidFill>
                  <a:srgbClr val="E46C0A"/>
                </a:solidFill>
                <a:effectLst>
                  <a:outerShdw blurRad="38100" dist="38100" dir="2700000" algn="tl">
                    <a:srgbClr val="000000">
                      <a:alpha val="43137"/>
                    </a:srgbClr>
                  </a:outerShdw>
                </a:effectLst>
                <a:latin typeface="+mn-ea"/>
                <a:cs typeface="Times New Roman" panose="02020603050405020304" pitchFamily="18" charset="0"/>
              </a:rPr>
              <a:t>b)</a:t>
            </a:r>
            <a:r>
              <a:rPr lang="ja-JP" altLang="ja-JP" sz="1600" b="1">
                <a:effectLst/>
                <a:latin typeface="+mn-ea"/>
                <a:cs typeface="Times New Roman" panose="02020603050405020304" pitchFamily="18" charset="0"/>
              </a:rPr>
              <a:t>と</a:t>
            </a:r>
            <a:r>
              <a:rPr lang="ja-JP" altLang="ja-JP" sz="2800" b="1">
                <a:effectLst>
                  <a:outerShdw blurRad="38100" dist="38100" dir="2700000" algn="tl">
                    <a:srgbClr val="000000">
                      <a:alpha val="43137"/>
                    </a:srgbClr>
                  </a:outerShdw>
                </a:effectLst>
                <a:latin typeface="+mn-ea"/>
                <a:cs typeface="Times New Roman" panose="02020603050405020304" pitchFamily="18" charset="0"/>
              </a:rPr>
              <a:t>基本</a:t>
            </a:r>
            <a:r>
              <a:rPr lang="ja-JP" altLang="ja-JP" sz="1600" b="1">
                <a:effectLst/>
                <a:latin typeface="+mn-ea"/>
                <a:cs typeface="Times New Roman" panose="02020603050405020304" pitchFamily="18" charset="0"/>
              </a:rPr>
              <a:t>ケースのグラフの間隔が大きく開</a:t>
            </a:r>
            <a:r>
              <a:rPr lang="ja-JP" altLang="en-US" sz="1600" b="1">
                <a:effectLst/>
                <a:latin typeface="+mn-ea"/>
                <a:cs typeface="Times New Roman" panose="02020603050405020304" pitchFamily="18" charset="0"/>
              </a:rPr>
              <a:t>く．</a:t>
            </a:r>
            <a:endParaRPr lang="en-US" altLang="ja-JP" sz="1600" b="1" dirty="0">
              <a:effectLst/>
              <a:latin typeface="+mn-ea"/>
              <a:cs typeface="Times New Roman" panose="02020603050405020304" pitchFamily="18" charset="0"/>
            </a:endParaRPr>
          </a:p>
          <a:p>
            <a:pPr marL="198438" indent="-198438">
              <a:spcAft>
                <a:spcPts val="600"/>
              </a:spcAft>
              <a:buFont typeface="Arial" panose="020B0604020202020204" pitchFamily="34" charset="0"/>
              <a:buChar char="•"/>
            </a:pPr>
            <a:r>
              <a:rPr lang="ja-JP" altLang="ja-JP" sz="1600" b="1">
                <a:effectLst/>
                <a:latin typeface="+mn-ea"/>
                <a:cs typeface="Times New Roman" panose="02020603050405020304" pitchFamily="18" charset="0"/>
              </a:rPr>
              <a:t>さらに排出量制約が厳しくなるとケース</a:t>
            </a:r>
            <a:r>
              <a:rPr lang="en-US" altLang="ja-JP" sz="1600" b="1" dirty="0">
                <a:effectLst/>
                <a:latin typeface="+mn-ea"/>
                <a:cs typeface="Times New Roman" panose="02020603050405020304" pitchFamily="18" charset="0"/>
              </a:rPr>
              <a:t> </a:t>
            </a:r>
            <a:r>
              <a:rPr lang="en-US" altLang="ja-JP" sz="2800" b="1" dirty="0">
                <a:solidFill>
                  <a:srgbClr val="4F81BD"/>
                </a:solidFill>
                <a:effectLst>
                  <a:outerShdw blurRad="38100" dist="38100" dir="2700000" algn="tl">
                    <a:srgbClr val="000000">
                      <a:alpha val="43137"/>
                    </a:srgbClr>
                  </a:outerShdw>
                </a:effectLst>
                <a:latin typeface="+mn-ea"/>
                <a:cs typeface="Times New Roman" panose="02020603050405020304" pitchFamily="18" charset="0"/>
              </a:rPr>
              <a:t>c)</a:t>
            </a:r>
            <a:r>
              <a:rPr lang="ja-JP" altLang="ja-JP" sz="1600" b="1">
                <a:effectLst/>
                <a:latin typeface="+mn-ea"/>
                <a:cs typeface="Times New Roman" panose="02020603050405020304" pitchFamily="18" charset="0"/>
              </a:rPr>
              <a:t>と</a:t>
            </a:r>
            <a:r>
              <a:rPr lang="ja-JP" altLang="ja-JP" sz="2800" b="1">
                <a:effectLst>
                  <a:outerShdw blurRad="38100" dist="38100" dir="2700000" algn="tl">
                    <a:srgbClr val="000000">
                      <a:alpha val="43137"/>
                    </a:srgbClr>
                  </a:outerShdw>
                </a:effectLst>
                <a:latin typeface="+mn-ea"/>
                <a:cs typeface="Times New Roman" panose="02020603050405020304" pitchFamily="18" charset="0"/>
              </a:rPr>
              <a:t>基本</a:t>
            </a:r>
            <a:r>
              <a:rPr lang="ja-JP" altLang="ja-JP" sz="1600" b="1">
                <a:effectLst/>
                <a:latin typeface="+mn-ea"/>
                <a:cs typeface="Times New Roman" panose="02020603050405020304" pitchFamily="18" charset="0"/>
              </a:rPr>
              <a:t>ケースのグラフの間隔が大きく開く．</a:t>
            </a:r>
            <a:endParaRPr lang="en-US" altLang="ja-JP" sz="1600" b="1" dirty="0">
              <a:effectLst/>
              <a:latin typeface="+mn-ea"/>
              <a:cs typeface="Times New Roman" panose="02020603050405020304" pitchFamily="18" charset="0"/>
            </a:endParaRPr>
          </a:p>
        </p:txBody>
      </p:sp>
      <p:sp>
        <p:nvSpPr>
          <p:cNvPr id="5" name="フッター プレースホルダー 4">
            <a:extLst>
              <a:ext uri="{FF2B5EF4-FFF2-40B4-BE49-F238E27FC236}">
                <a16:creationId xmlns:a16="http://schemas.microsoft.com/office/drawing/2014/main" id="{38966D85-A949-3716-DC57-DBDD3732380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E74991A5-3D85-8FA2-A6F3-C3CD2EB4B378}"/>
              </a:ext>
            </a:extLst>
          </p:cNvPr>
          <p:cNvSpPr>
            <a:spLocks noGrp="1"/>
          </p:cNvSpPr>
          <p:nvPr>
            <p:ph type="sldNum" sz="quarter" idx="12"/>
          </p:nvPr>
        </p:nvSpPr>
        <p:spPr>
          <a:xfrm>
            <a:off x="4809291" y="643853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2" name="コンテンツ プレースホルダー 2">
            <a:extLst>
              <a:ext uri="{FF2B5EF4-FFF2-40B4-BE49-F238E27FC236}">
                <a16:creationId xmlns:a16="http://schemas.microsoft.com/office/drawing/2014/main" id="{E9276F8E-C8C8-6AF9-3211-81770FBD6FA0}"/>
              </a:ext>
            </a:extLst>
          </p:cNvPr>
          <p:cNvSpPr txBox="1">
            <a:spLocks/>
          </p:cNvSpPr>
          <p:nvPr/>
        </p:nvSpPr>
        <p:spPr>
          <a:xfrm>
            <a:off x="133002" y="2964923"/>
            <a:ext cx="4764571" cy="2744277"/>
          </a:xfrm>
          <a:prstGeom prst="rect">
            <a:avLst/>
          </a:prstGeom>
        </p:spPr>
        <p:txBody>
          <a:bodyPr vert="horz" wrap="square" lIns="91440" tIns="45720" rIns="91440" bIns="45720" rtlCol="0">
            <a:spAutoFit/>
          </a:bodyPr>
          <a:lstStyle>
            <a:lvl1pPr marL="0" indent="0" algn="l" defTabSz="914400" rtl="0" eaLnBrk="1" latinLnBrk="0" hangingPunct="1">
              <a:lnSpc>
                <a:spcPct val="130000"/>
              </a:lnSpc>
              <a:spcBef>
                <a:spcPts val="0"/>
              </a:spcBef>
              <a:spcAft>
                <a:spcPts val="1200"/>
              </a:spcAft>
              <a:buFont typeface="Arial" panose="020B0604020202020204" pitchFamily="34" charset="0"/>
              <a:buNone/>
              <a:defRPr kumimoji="1" sz="1800" b="1" kern="1200">
                <a:solidFill>
                  <a:schemeClr val="tx1"/>
                </a:solidFill>
                <a:latin typeface="+mn-lt"/>
                <a:ea typeface="+mn-ea"/>
                <a:cs typeface="+mn-cs"/>
              </a:defRPr>
            </a:lvl1pPr>
            <a:lvl2pPr marL="685800" indent="-228600" algn="l" defTabSz="914400" rtl="0" eaLnBrk="1" latinLnBrk="0" hangingPunct="1">
              <a:lnSpc>
                <a:spcPct val="130000"/>
              </a:lnSpc>
              <a:spcBef>
                <a:spcPts val="0"/>
              </a:spcBef>
              <a:spcAft>
                <a:spcPts val="1200"/>
              </a:spcAft>
              <a:buFont typeface="Arial" panose="020B0604020202020204" pitchFamily="34" charset="0"/>
              <a:buChar char="•"/>
              <a:defRPr kumimoji="1" sz="1800" b="1" kern="1200">
                <a:solidFill>
                  <a:schemeClr val="tx1"/>
                </a:solidFill>
                <a:latin typeface="+mn-lt"/>
                <a:ea typeface="+mn-ea"/>
                <a:cs typeface="+mn-cs"/>
              </a:defRPr>
            </a:lvl2pPr>
            <a:lvl3pPr marL="1143000" indent="-228600" algn="l" defTabSz="914400" rtl="0" eaLnBrk="1" latinLnBrk="0" hangingPunct="1">
              <a:lnSpc>
                <a:spcPct val="130000"/>
              </a:lnSpc>
              <a:spcBef>
                <a:spcPts val="0"/>
              </a:spcBef>
              <a:spcAft>
                <a:spcPts val="1200"/>
              </a:spcAft>
              <a:buFont typeface="Arial" panose="020B0604020202020204" pitchFamily="34" charset="0"/>
              <a:buChar char="•"/>
              <a:defRPr kumimoji="1" sz="1600" b="1" kern="1200">
                <a:solidFill>
                  <a:schemeClr val="tx1"/>
                </a:solidFill>
                <a:latin typeface="+mn-lt"/>
                <a:ea typeface="+mn-ea"/>
                <a:cs typeface="+mn-cs"/>
              </a:defRPr>
            </a:lvl3pPr>
            <a:lvl4pPr marL="1600200" indent="-228600" algn="l" defTabSz="914400" rtl="0" eaLnBrk="1" latinLnBrk="0" hangingPunct="1">
              <a:lnSpc>
                <a:spcPct val="130000"/>
              </a:lnSpc>
              <a:spcBef>
                <a:spcPts val="0"/>
              </a:spcBef>
              <a:spcAft>
                <a:spcPts val="1200"/>
              </a:spcAft>
              <a:buFont typeface="Arial" panose="020B0604020202020204" pitchFamily="34" charset="0"/>
              <a:buChar char="•"/>
              <a:defRPr kumimoji="1" sz="1400" b="1" kern="1200">
                <a:solidFill>
                  <a:schemeClr val="tx1"/>
                </a:solidFill>
                <a:latin typeface="+mn-lt"/>
                <a:ea typeface="+mn-ea"/>
                <a:cs typeface="+mn-cs"/>
              </a:defRPr>
            </a:lvl4pPr>
            <a:lvl5pPr marL="2057400" indent="-228600" algn="l" defTabSz="914400" rtl="0" eaLnBrk="1" latinLnBrk="0" hangingPunct="1">
              <a:lnSpc>
                <a:spcPct val="130000"/>
              </a:lnSpc>
              <a:spcBef>
                <a:spcPts val="0"/>
              </a:spcBef>
              <a:spcAft>
                <a:spcPts val="1200"/>
              </a:spcAft>
              <a:buFont typeface="Arial" panose="020B0604020202020204" pitchFamily="34" charset="0"/>
              <a:buChar char="•"/>
              <a:defRPr kumimoji="1" sz="14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98438" marR="0" lvl="0" indent="-198438" algn="l" defTabSz="914400" rtl="0" eaLnBrk="1" fontAlgn="auto" latinLnBrk="0" hangingPunct="1">
              <a:lnSpc>
                <a:spcPct val="130000"/>
              </a:lnSpc>
              <a:spcBef>
                <a:spcPts val="0"/>
              </a:spcBef>
              <a:spcAft>
                <a:spcPts val="600"/>
              </a:spcAft>
              <a:buClr>
                <a:srgbClr val="000000"/>
              </a:buClr>
              <a:buSzTx/>
              <a:buFont typeface="Arial" panose="020B0604020202020204" pitchFamily="34" charset="0"/>
              <a:buChar char="•"/>
              <a:tabLst/>
              <a:defRPr/>
            </a:pPr>
            <a:r>
              <a:rPr kumimoji="1" lang="ja-JP" altLang="en-US" sz="1800" b="1" i="0" u="none" strike="noStrike" kern="1200" cap="none" spc="0" normalizeH="0" baseline="0" noProof="0">
                <a:ln>
                  <a:noFill/>
                </a:ln>
                <a:solidFill>
                  <a:srgbClr val="FF0000"/>
                </a:solidFill>
                <a:effectLst/>
                <a:uLnTx/>
                <a:uFillTx/>
                <a:latin typeface="游ゴシック"/>
                <a:ea typeface="游ゴシック"/>
                <a:cs typeface="Times New Roman" panose="02020603050405020304" pitchFamily="18" charset="0"/>
              </a:rPr>
              <a:t>航空</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は他のモードである程度</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代替可能．</a:t>
            </a:r>
            <a:endParaRPr kumimoji="1" lang="en-US" altLang="ja-JP" sz="18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endParaRPr>
          </a:p>
          <a:p>
            <a:pPr marL="198438" marR="0" lvl="0" indent="-198438" algn="l" defTabSz="914400" rtl="0" eaLnBrk="1" fontAlgn="auto" latinLnBrk="0" hangingPunct="1">
              <a:lnSpc>
                <a:spcPct val="130000"/>
              </a:lnSpc>
              <a:spcBef>
                <a:spcPts val="0"/>
              </a:spcBef>
              <a:spcAft>
                <a:spcPts val="600"/>
              </a:spcAft>
              <a:buClr>
                <a:srgbClr val="000000"/>
              </a:buClr>
              <a:buSzTx/>
              <a:buFont typeface="Arial" panose="020B0604020202020204" pitchFamily="34" charset="0"/>
              <a:buChar char="•"/>
              <a:tabLst/>
              <a:defRPr/>
            </a:pPr>
            <a:r>
              <a:rPr kumimoji="1" lang="ja-JP" altLang="en-US" sz="1800" b="1" i="0" u="none" strike="noStrike" kern="1200" cap="none" spc="0" normalizeH="0" baseline="0" noProof="0">
                <a:ln>
                  <a:noFill/>
                </a:ln>
                <a:solidFill>
                  <a:srgbClr val="FF9933"/>
                </a:solidFill>
                <a:effectLst/>
                <a:uLnTx/>
                <a:uFillTx/>
                <a:latin typeface="游ゴシック"/>
                <a:ea typeface="游ゴシック"/>
                <a:cs typeface="Times New Roman" panose="02020603050405020304" pitchFamily="18" charset="0"/>
              </a:rPr>
              <a:t>超電導リニア</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は排出量制約が比較的緩い場合</a:t>
            </a:r>
            <a:b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b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制約</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Lv.</a:t>
            </a:r>
            <a:r>
              <a:rPr kumimoji="1" lang="en-US" altLang="ja-JP"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Times New Roman" panose="02020603050405020304" pitchFamily="18" charset="0"/>
              </a:rPr>
              <a:t>100</a:t>
            </a:r>
            <a:r>
              <a:rPr kumimoji="1" lang="ja-JP" alt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Times New Roman" panose="02020603050405020304" pitchFamily="18" charset="0"/>
              </a:rPr>
              <a:t> </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 </a:t>
            </a:r>
            <a:r>
              <a:rPr kumimoji="1" lang="en-US" altLang="ja-JP"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Times New Roman" panose="02020603050405020304" pitchFamily="18" charset="0"/>
              </a:rPr>
              <a:t>40</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 付近</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において，</a:t>
            </a:r>
            <a:b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br>
            <a:r>
              <a:rPr kumimoji="1" lang="ja-JP" altLang="en-US" sz="1800" b="1" i="0" u="none" strike="noStrike" kern="1200" cap="none" spc="0" normalizeH="0" baseline="0" noProof="0">
                <a:ln>
                  <a:noFill/>
                </a:ln>
                <a:solidFill>
                  <a:srgbClr val="0070C0"/>
                </a:solidFill>
                <a:effectLst/>
                <a:uLnTx/>
                <a:uFillTx/>
                <a:latin typeface="游ゴシック"/>
                <a:ea typeface="游ゴシック"/>
                <a:cs typeface="Times New Roman" panose="02020603050405020304" pitchFamily="18" charset="0"/>
              </a:rPr>
              <a:t>新幹線</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は排出量制約が比較的厳しい場合</a:t>
            </a:r>
            <a:b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b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制約</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Lv.</a:t>
            </a:r>
            <a:r>
              <a:rPr kumimoji="1" lang="en-US" altLang="ja-JP" sz="20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Times New Roman" panose="02020603050405020304" pitchFamily="18" charset="0"/>
              </a:rPr>
              <a:t>40</a:t>
            </a:r>
            <a:r>
              <a:rPr kumimoji="1" lang="ja-JP" alt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游ゴシック"/>
                <a:ea typeface="游ゴシック"/>
                <a:cs typeface="Times New Roman" panose="02020603050405020304" pitchFamily="18" charset="0"/>
              </a:rPr>
              <a:t> </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 において，</a:t>
            </a:r>
            <a:br>
              <a:rPr kumimoji="1" lang="en-US" altLang="ja-JP"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b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それぞれ利便性維持に大きく貢献しており</a:t>
            </a:r>
            <a:r>
              <a:rPr kumimoji="1" lang="ja-JP" altLang="en-US" sz="18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br>
              <a:rPr kumimoji="1" lang="en-US" altLang="ja-JP" sz="18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br>
            <a:r>
              <a:rPr kumimoji="1" lang="ja-JP" altLang="ja-JP" sz="18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他のモードでは代替不可能</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Times New Roman" panose="02020603050405020304" pitchFamily="18" charset="0"/>
              </a:rPr>
              <a:t>．</a:t>
            </a:r>
            <a:endParaRPr kumimoji="1" lang="en-US" altLang="ja-JP" sz="11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15" name="二等辺三角形 14">
            <a:extLst>
              <a:ext uri="{FF2B5EF4-FFF2-40B4-BE49-F238E27FC236}">
                <a16:creationId xmlns:a16="http://schemas.microsoft.com/office/drawing/2014/main" id="{FF2EB390-AC5F-FBB4-3DAF-00A2A35AA4A0}"/>
              </a:ext>
            </a:extLst>
          </p:cNvPr>
          <p:cNvSpPr/>
          <p:nvPr/>
        </p:nvSpPr>
        <p:spPr>
          <a:xfrm rot="10800000">
            <a:off x="4249573" y="2762693"/>
            <a:ext cx="648000" cy="144000"/>
          </a:xfrm>
          <a:prstGeom prst="triangle">
            <a:avLst/>
          </a:prstGeom>
          <a:solidFill>
            <a:schemeClr val="accent5">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pic>
        <p:nvPicPr>
          <p:cNvPr id="36" name="グラフィックス 35">
            <a:extLst>
              <a:ext uri="{FF2B5EF4-FFF2-40B4-BE49-F238E27FC236}">
                <a16:creationId xmlns:a16="http://schemas.microsoft.com/office/drawing/2014/main" id="{10287BEE-515C-F66F-A1DA-E6AF7A7919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2768" y="3079548"/>
            <a:ext cx="4216796" cy="2894400"/>
          </a:xfrm>
          <a:prstGeom prst="rect">
            <a:avLst/>
          </a:prstGeom>
        </p:spPr>
      </p:pic>
      <p:sp>
        <p:nvSpPr>
          <p:cNvPr id="7" name="正方形/長方形 6">
            <a:extLst>
              <a:ext uri="{FF2B5EF4-FFF2-40B4-BE49-F238E27FC236}">
                <a16:creationId xmlns:a16="http://schemas.microsoft.com/office/drawing/2014/main" id="{EF9E747D-8437-8648-5F78-3E2F5F5BC37F}"/>
              </a:ext>
            </a:extLst>
          </p:cNvPr>
          <p:cNvSpPr/>
          <p:nvPr/>
        </p:nvSpPr>
        <p:spPr>
          <a:xfrm>
            <a:off x="4747250" y="3079548"/>
            <a:ext cx="4122314" cy="289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pic>
        <p:nvPicPr>
          <p:cNvPr id="35" name="グラフィックス 34">
            <a:extLst>
              <a:ext uri="{FF2B5EF4-FFF2-40B4-BE49-F238E27FC236}">
                <a16:creationId xmlns:a16="http://schemas.microsoft.com/office/drawing/2014/main" id="{55CB43D1-7206-88ED-F603-DC65C5E0BB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2768" y="3079548"/>
            <a:ext cx="4216796" cy="2894400"/>
          </a:xfrm>
          <a:prstGeom prst="rect">
            <a:avLst/>
          </a:prstGeom>
        </p:spPr>
      </p:pic>
      <p:sp>
        <p:nvSpPr>
          <p:cNvPr id="8" name="正方形/長方形 7">
            <a:extLst>
              <a:ext uri="{FF2B5EF4-FFF2-40B4-BE49-F238E27FC236}">
                <a16:creationId xmlns:a16="http://schemas.microsoft.com/office/drawing/2014/main" id="{CF77058A-4FAE-5E2C-BAF2-1B4F435F1954}"/>
              </a:ext>
            </a:extLst>
          </p:cNvPr>
          <p:cNvSpPr/>
          <p:nvPr/>
        </p:nvSpPr>
        <p:spPr>
          <a:xfrm>
            <a:off x="4809291" y="2937988"/>
            <a:ext cx="4122314" cy="289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a:ea typeface="游ゴシック"/>
              <a:cs typeface="+mn-cs"/>
            </a:endParaRPr>
          </a:p>
        </p:txBody>
      </p:sp>
      <p:pic>
        <p:nvPicPr>
          <p:cNvPr id="34" name="グラフィックス 33">
            <a:extLst>
              <a:ext uri="{FF2B5EF4-FFF2-40B4-BE49-F238E27FC236}">
                <a16:creationId xmlns:a16="http://schemas.microsoft.com/office/drawing/2014/main" id="{76805644-AA64-969D-1FA3-B80F411B57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52768" y="3079548"/>
            <a:ext cx="4216796" cy="2894400"/>
          </a:xfrm>
          <a:prstGeom prst="rect">
            <a:avLst/>
          </a:prstGeom>
        </p:spPr>
      </p:pic>
    </p:spTree>
    <p:extLst>
      <p:ext uri="{BB962C8B-B14F-4D97-AF65-F5344CB8AC3E}">
        <p14:creationId xmlns:p14="http://schemas.microsoft.com/office/powerpoint/2010/main" val="40976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3000" fill="hold" nodeType="clickEffect">
                                  <p:stCondLst>
                                    <p:cond delay="0"/>
                                  </p:stCondLst>
                                  <p:childTnLst>
                                    <p:anim calcmode="discrete" valueType="str">
                                      <p:cBhvr>
                                        <p:cTn id="6" dur="1000" fill="hold"/>
                                        <p:tgtEl>
                                          <p:spTgt spid="34"/>
                                        </p:tgtEl>
                                        <p:attrNameLst>
                                          <p:attrName>style.visibility</p:attrName>
                                        </p:attrNameLst>
                                      </p:cBhvr>
                                      <p:tavLst>
                                        <p:tav tm="0">
                                          <p:val>
                                            <p:strVal val="hidden"/>
                                          </p:val>
                                        </p:tav>
                                        <p:tav tm="50000">
                                          <p:val>
                                            <p:strVal val="visible"/>
                                          </p:val>
                                        </p:tav>
                                      </p:tavLst>
                                    </p:anim>
                                  </p:childTnLst>
                                </p:cTn>
                              </p:par>
                              <p:par>
                                <p:cTn id="7" presetID="35" presetClass="emph" presetSubtype="0" repeatCount="3000" fill="hold" grpId="0" nodeType="withEffect">
                                  <p:stCondLst>
                                    <p:cond delay="0"/>
                                  </p:stCondLst>
                                  <p:childTnLst>
                                    <p:anim calcmode="discrete" valueType="str">
                                      <p:cBhvr>
                                        <p:cTn id="8" dur="1000" fill="hold"/>
                                        <p:tgtEl>
                                          <p:spTgt spid="8"/>
                                        </p:tgtEl>
                                        <p:attrNameLst>
                                          <p:attrName>style.visibility</p:attrName>
                                        </p:attrNameLst>
                                      </p:cBhvr>
                                      <p:tavLst>
                                        <p:tav tm="0">
                                          <p:val>
                                            <p:strVal val="hidden"/>
                                          </p:val>
                                        </p:tav>
                                        <p:tav tm="50000">
                                          <p:val>
                                            <p:strVal val="visible"/>
                                          </p:val>
                                        </p:tav>
                                      </p:tavLst>
                                    </p:anim>
                                  </p:childTnLst>
                                </p:cTn>
                              </p:par>
                            </p:childTnLst>
                          </p:cTn>
                        </p:par>
                        <p:par>
                          <p:cTn id="9" fill="hold">
                            <p:stCondLst>
                              <p:cond delay="3000"/>
                            </p:stCondLst>
                            <p:childTnLst>
                              <p:par>
                                <p:cTn id="10" presetID="1" presetClass="exit"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3000"/>
                            </p:stCondLst>
                            <p:childTnLst>
                              <p:par>
                                <p:cTn id="13" presetID="1" presetClass="exit" presetSubtype="0" fill="hold" nodeType="after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5" presetClass="emph" presetSubtype="0" repeatCount="3000" fill="hold" nodeType="clickEffect">
                                  <p:stCondLst>
                                    <p:cond delay="0"/>
                                  </p:stCondLst>
                                  <p:childTnLst>
                                    <p:anim calcmode="discrete" valueType="str">
                                      <p:cBhvr>
                                        <p:cTn id="18" dur="1000" fill="hold"/>
                                        <p:tgtEl>
                                          <p:spTgt spid="34"/>
                                        </p:tgtEl>
                                        <p:attrNameLst>
                                          <p:attrName>style.visibility</p:attrName>
                                        </p:attrNameLst>
                                      </p:cBhvr>
                                      <p:tavLst>
                                        <p:tav tm="0">
                                          <p:val>
                                            <p:strVal val="hidden"/>
                                          </p:val>
                                        </p:tav>
                                        <p:tav tm="50000">
                                          <p:val>
                                            <p:strVal val="visible"/>
                                          </p:val>
                                        </p:tav>
                                      </p:tavLst>
                                    </p:anim>
                                  </p:childTnLst>
                                </p:cTn>
                              </p:par>
                              <p:par>
                                <p:cTn id="19" presetID="35" presetClass="emph" presetSubtype="0" repeatCount="3000" fill="hold" grpId="1" nodeType="withEffect">
                                  <p:stCondLst>
                                    <p:cond delay="0"/>
                                  </p:stCondLst>
                                  <p:childTnLst>
                                    <p:anim calcmode="discrete" valueType="str">
                                      <p:cBhvr>
                                        <p:cTn id="20"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C915F1-7C00-C34D-4CDD-7A6FFDAB8F78}"/>
              </a:ext>
            </a:extLst>
          </p:cNvPr>
          <p:cNvSpPr>
            <a:spLocks noGrp="1"/>
          </p:cNvSpPr>
          <p:nvPr>
            <p:ph type="title"/>
          </p:nvPr>
        </p:nvSpPr>
        <p:spPr>
          <a:xfrm>
            <a:off x="457200" y="0"/>
            <a:ext cx="8229600" cy="1143000"/>
          </a:xfrm>
        </p:spPr>
        <p:txBody>
          <a:bodyPr/>
          <a:lstStyle/>
          <a:p>
            <a:r>
              <a:rPr lang="ja-JP" altLang="en-US"/>
              <a:t>まとめ</a:t>
            </a:r>
            <a:endParaRPr kumimoji="1" lang="ja-JP" altLang="en-US"/>
          </a:p>
        </p:txBody>
      </p:sp>
      <p:sp>
        <p:nvSpPr>
          <p:cNvPr id="3" name="コンテンツ プレースホルダー 2">
            <a:extLst>
              <a:ext uri="{FF2B5EF4-FFF2-40B4-BE49-F238E27FC236}">
                <a16:creationId xmlns:a16="http://schemas.microsoft.com/office/drawing/2014/main" id="{03E7C0E0-2A16-71D1-C652-3111AAA5D283}"/>
              </a:ext>
            </a:extLst>
          </p:cNvPr>
          <p:cNvSpPr>
            <a:spLocks noGrp="1"/>
          </p:cNvSpPr>
          <p:nvPr>
            <p:ph idx="1"/>
          </p:nvPr>
        </p:nvSpPr>
        <p:spPr>
          <a:xfrm>
            <a:off x="183139" y="870511"/>
            <a:ext cx="8777721" cy="5116978"/>
          </a:xfrm>
        </p:spPr>
        <p:txBody>
          <a:bodyPr>
            <a:normAutofit lnSpcReduction="10000"/>
          </a:bodyPr>
          <a:lstStyle/>
          <a:p>
            <a:pPr marL="0" indent="0">
              <a:spcAft>
                <a:spcPts val="600"/>
              </a:spcAft>
              <a:buNone/>
            </a:pPr>
            <a:r>
              <a:rPr lang="ja-JP" altLang="ja-JP" sz="2000">
                <a:effectLst/>
                <a:latin typeface="+mn-ea"/>
                <a:cs typeface="Times New Roman" panose="02020603050405020304" pitchFamily="18" charset="0"/>
              </a:rPr>
              <a:t>本研究</a:t>
            </a:r>
            <a:r>
              <a:rPr lang="ja-JP" altLang="ja-JP" sz="2000" dirty="0">
                <a:effectLst/>
                <a:latin typeface="+mn-ea"/>
                <a:cs typeface="Times New Roman" panose="02020603050405020304" pitchFamily="18" charset="0"/>
              </a:rPr>
              <a:t>では，複数の異なる環境制約下における最適ネットワーク</a:t>
            </a:r>
            <a:r>
              <a:rPr lang="ja-JP" altLang="en-US" sz="2000" dirty="0">
                <a:effectLst/>
                <a:latin typeface="+mn-ea"/>
                <a:cs typeface="Times New Roman" panose="02020603050405020304" pitchFamily="18" charset="0"/>
              </a:rPr>
              <a:t>を導出</a:t>
            </a:r>
            <a:r>
              <a:rPr lang="ja-JP" altLang="ja-JP" sz="2000" dirty="0">
                <a:effectLst/>
                <a:latin typeface="+mn-ea"/>
                <a:cs typeface="Times New Roman" panose="02020603050405020304" pitchFamily="18" charset="0"/>
              </a:rPr>
              <a:t>し，</a:t>
            </a:r>
            <a:endParaRPr lang="en-US" altLang="ja-JP" sz="2000" dirty="0">
              <a:effectLst/>
              <a:latin typeface="+mn-ea"/>
              <a:cs typeface="Times New Roman" panose="02020603050405020304" pitchFamily="18" charset="0"/>
            </a:endParaRPr>
          </a:p>
          <a:p>
            <a:pPr marL="285750" indent="-200025">
              <a:buFont typeface="Arial" panose="020B0604020202020204" pitchFamily="34" charset="0"/>
              <a:buChar char="•"/>
            </a:pPr>
            <a:r>
              <a:rPr lang="ja-JP" altLang="en-US" sz="2000" dirty="0">
                <a:effectLst/>
                <a:latin typeface="+mn-ea"/>
                <a:cs typeface="Times New Roman" panose="02020603050405020304" pitchFamily="18" charset="0"/>
              </a:rPr>
              <a:t>環境制約と利便性の間に強いトレードオフの関係があり，特に，</a:t>
            </a:r>
            <a:r>
              <a:rPr lang="ja-JP" altLang="en-US" sz="2000" dirty="0">
                <a:latin typeface="+mn-ea"/>
                <a:cs typeface="Times New Roman" panose="02020603050405020304" pitchFamily="18" charset="0"/>
              </a:rPr>
              <a:t>超電導リニアの提供座席キロが減少し始める排出量</a:t>
            </a:r>
            <a:r>
              <a:rPr lang="ja-JP" altLang="en-US" sz="2000" dirty="0">
                <a:effectLst/>
                <a:latin typeface="+mn-ea"/>
                <a:cs typeface="Times New Roman" panose="02020603050405020304" pitchFamily="18" charset="0"/>
              </a:rPr>
              <a:t>制約</a:t>
            </a:r>
            <a:r>
              <a:rPr lang="en-US" altLang="ja-JP" sz="2000" dirty="0">
                <a:effectLst/>
                <a:latin typeface="+mn-ea"/>
                <a:cs typeface="Times New Roman" panose="02020603050405020304" pitchFamily="18" charset="0"/>
              </a:rPr>
              <a:t>50</a:t>
            </a:r>
            <a:r>
              <a:rPr lang="ja-JP" altLang="en-US" sz="2000" dirty="0">
                <a:effectLst/>
                <a:latin typeface="+mn-ea"/>
                <a:cs typeface="Times New Roman" panose="02020603050405020304" pitchFamily="18" charset="0"/>
              </a:rPr>
              <a:t>％付近を境に，総消費者余剰</a:t>
            </a:r>
            <a:r>
              <a:rPr lang="ja-JP" altLang="en-US" sz="2000" dirty="0">
                <a:latin typeface="+mn-ea"/>
                <a:cs typeface="Times New Roman" panose="02020603050405020304" pitchFamily="18" charset="0"/>
              </a:rPr>
              <a:t>が</a:t>
            </a:r>
            <a:r>
              <a:rPr lang="ja-JP" altLang="en-US" sz="2000" dirty="0">
                <a:effectLst/>
                <a:latin typeface="+mn-ea"/>
                <a:cs typeface="Times New Roman" panose="02020603050405020304" pitchFamily="18" charset="0"/>
              </a:rPr>
              <a:t>急激に減少すること</a:t>
            </a:r>
            <a:endParaRPr lang="en-US" altLang="ja-JP" sz="2000" dirty="0">
              <a:effectLst/>
              <a:latin typeface="+mn-ea"/>
              <a:cs typeface="Times New Roman" panose="02020603050405020304" pitchFamily="18" charset="0"/>
            </a:endParaRPr>
          </a:p>
          <a:p>
            <a:pPr marL="285750" indent="-200025">
              <a:spcAft>
                <a:spcPts val="300"/>
              </a:spcAft>
              <a:buFont typeface="Arial" panose="020B0604020202020204" pitchFamily="34" charset="0"/>
              <a:buChar char="•"/>
            </a:pPr>
            <a:r>
              <a:rPr lang="ja-JP" altLang="en-US" sz="2000" dirty="0">
                <a:effectLst/>
                <a:latin typeface="+mn-ea"/>
                <a:cs typeface="Times New Roman" panose="02020603050405020304" pitchFamily="18" charset="0"/>
              </a:rPr>
              <a:t>環境制約が厳しくなると，</a:t>
            </a:r>
            <a:endParaRPr lang="en-US" altLang="ja-JP" sz="2000" dirty="0">
              <a:effectLst/>
              <a:latin typeface="+mn-ea"/>
              <a:cs typeface="Times New Roman" panose="02020603050405020304" pitchFamily="18" charset="0"/>
            </a:endParaRPr>
          </a:p>
          <a:p>
            <a:pPr marL="536575" lvl="1" indent="-285750">
              <a:spcAft>
                <a:spcPts val="0"/>
              </a:spcAft>
              <a:buFont typeface="Wingdings" panose="05000000000000000000" pitchFamily="2" charset="2"/>
              <a:buChar char="Ø"/>
            </a:pPr>
            <a:r>
              <a:rPr lang="ja-JP" altLang="en-US" sz="2000" dirty="0">
                <a:effectLst/>
                <a:latin typeface="+mn-ea"/>
                <a:cs typeface="Times New Roman" panose="02020603050405020304" pitchFamily="18" charset="0"/>
              </a:rPr>
              <a:t>航空，超電導リニアのように</a:t>
            </a:r>
            <a:r>
              <a:rPr lang="en-US" altLang="ja-JP" sz="2000" dirty="0">
                <a:effectLst/>
                <a:latin typeface="+mn-ea"/>
                <a:cs typeface="Times New Roman" panose="02020603050405020304" pitchFamily="18" charset="0"/>
              </a:rPr>
              <a:t>1</a:t>
            </a:r>
            <a:r>
              <a:rPr lang="ja-JP" altLang="en-US" sz="2000" dirty="0">
                <a:effectLst/>
                <a:latin typeface="+mn-ea"/>
                <a:cs typeface="Times New Roman" panose="02020603050405020304" pitchFamily="18" charset="0"/>
              </a:rPr>
              <a:t>人当たりの排出量が大きい交通モードから順</a:t>
            </a:r>
            <a:r>
              <a:rPr lang="ja-JP" altLang="en-US" sz="2000">
                <a:effectLst/>
                <a:latin typeface="+mn-ea"/>
                <a:cs typeface="Times New Roman" panose="02020603050405020304" pitchFamily="18" charset="0"/>
              </a:rPr>
              <a:t>に設定されなく</a:t>
            </a:r>
            <a:r>
              <a:rPr lang="ja-JP" altLang="en-US" sz="2000" dirty="0">
                <a:effectLst/>
                <a:latin typeface="+mn-ea"/>
                <a:cs typeface="Times New Roman" panose="02020603050405020304" pitchFamily="18" charset="0"/>
              </a:rPr>
              <a:t>なること</a:t>
            </a:r>
            <a:endParaRPr lang="en-US" altLang="ja-JP" sz="2000" dirty="0">
              <a:latin typeface="+mn-ea"/>
              <a:cs typeface="Times New Roman" panose="02020603050405020304" pitchFamily="18" charset="0"/>
            </a:endParaRPr>
          </a:p>
          <a:p>
            <a:pPr marL="536575" lvl="1" indent="-285750">
              <a:spcAft>
                <a:spcPts val="600"/>
              </a:spcAft>
              <a:buFont typeface="Wingdings" panose="05000000000000000000" pitchFamily="2" charset="2"/>
              <a:buChar char="Ø"/>
            </a:pPr>
            <a:r>
              <a:rPr lang="ja-JP" altLang="en-US" sz="2000" dirty="0">
                <a:latin typeface="+mn-ea"/>
                <a:cs typeface="Times New Roman" panose="02020603050405020304" pitchFamily="18" charset="0"/>
              </a:rPr>
              <a:t>長距離帯の</a:t>
            </a:r>
            <a:r>
              <a:rPr lang="en-US" altLang="ja-JP" sz="2000" dirty="0">
                <a:latin typeface="+mn-ea"/>
                <a:cs typeface="Times New Roman" panose="02020603050405020304" pitchFamily="18" charset="0"/>
              </a:rPr>
              <a:t>OD</a:t>
            </a:r>
            <a:r>
              <a:rPr lang="ja-JP" altLang="en-US" sz="2000" dirty="0">
                <a:latin typeface="+mn-ea"/>
                <a:cs typeface="Times New Roman" panose="02020603050405020304" pitchFamily="18" charset="0"/>
              </a:rPr>
              <a:t>は利便性が大きく低下する一方，最近距離帯では増加する場合があること</a:t>
            </a:r>
            <a:endParaRPr lang="en-US" altLang="ja-JP" sz="2000" dirty="0">
              <a:latin typeface="+mn-ea"/>
              <a:cs typeface="Times New Roman" panose="02020603050405020304" pitchFamily="18" charset="0"/>
            </a:endParaRPr>
          </a:p>
          <a:p>
            <a:pPr marL="536575" lvl="1" indent="-285750">
              <a:spcAft>
                <a:spcPts val="600"/>
              </a:spcAft>
              <a:buFont typeface="Wingdings" panose="05000000000000000000" pitchFamily="2" charset="2"/>
              <a:buChar char="Ø"/>
            </a:pPr>
            <a:r>
              <a:rPr lang="ja-JP" altLang="en-US" sz="2000" dirty="0">
                <a:latin typeface="+mn-ea"/>
                <a:cs typeface="Times New Roman" panose="02020603050405020304" pitchFamily="18" charset="0"/>
              </a:rPr>
              <a:t>陸上モード間を乗り継ぐ</a:t>
            </a:r>
            <a:r>
              <a:rPr lang="en-US" altLang="ja-JP" sz="2000" dirty="0">
                <a:latin typeface="+mn-ea"/>
                <a:cs typeface="Times New Roman" panose="02020603050405020304" pitchFamily="18" charset="0"/>
              </a:rPr>
              <a:t>OD</a:t>
            </a:r>
            <a:r>
              <a:rPr lang="ja-JP" altLang="en-US" sz="2000" dirty="0">
                <a:latin typeface="+mn-ea"/>
                <a:cs typeface="Times New Roman" panose="02020603050405020304" pitchFamily="18" charset="0"/>
              </a:rPr>
              <a:t>が増加すること</a:t>
            </a:r>
            <a:endParaRPr lang="en-US" altLang="ja-JP" sz="2000" dirty="0">
              <a:latin typeface="+mn-ea"/>
              <a:cs typeface="Times New Roman" panose="02020603050405020304" pitchFamily="18" charset="0"/>
            </a:endParaRPr>
          </a:p>
          <a:p>
            <a:pPr marL="536575" lvl="1" indent="-285750">
              <a:buFont typeface="Wingdings" panose="05000000000000000000" pitchFamily="2" charset="2"/>
              <a:buChar char="Ø"/>
            </a:pPr>
            <a:r>
              <a:rPr lang="ja-JP" altLang="en-US" sz="2000" dirty="0">
                <a:latin typeface="+mn-ea"/>
                <a:cs typeface="Times New Roman" panose="02020603050405020304" pitchFamily="18" charset="0"/>
              </a:rPr>
              <a:t>運賃コストは低下する一方，時間費用コストは大きく増加すること</a:t>
            </a:r>
            <a:endParaRPr lang="en-US" altLang="ja-JP" sz="2000" dirty="0">
              <a:effectLst/>
              <a:latin typeface="+mn-ea"/>
              <a:cs typeface="Times New Roman" panose="02020603050405020304" pitchFamily="18" charset="0"/>
            </a:endParaRPr>
          </a:p>
          <a:p>
            <a:pPr marL="285750" indent="-200025">
              <a:spcAft>
                <a:spcPts val="600"/>
              </a:spcAft>
              <a:buFont typeface="Arial" panose="020B0604020202020204" pitchFamily="34" charset="0"/>
              <a:buChar char="•"/>
            </a:pPr>
            <a:r>
              <a:rPr lang="ja-JP" altLang="en-US" sz="2000" dirty="0">
                <a:latin typeface="+mn-ea"/>
                <a:cs typeface="Times New Roman" panose="02020603050405020304" pitchFamily="18" charset="0"/>
              </a:rPr>
              <a:t>航空は他</a:t>
            </a:r>
            <a:r>
              <a:rPr lang="ja-JP" altLang="en-US" sz="2000">
                <a:latin typeface="+mn-ea"/>
                <a:cs typeface="Times New Roman" panose="02020603050405020304" pitchFamily="18" charset="0"/>
              </a:rPr>
              <a:t>のモードでほぼ代替可能な一方</a:t>
            </a:r>
            <a:r>
              <a:rPr lang="ja-JP" altLang="en-US" sz="2000" dirty="0">
                <a:latin typeface="+mn-ea"/>
                <a:cs typeface="Times New Roman" panose="02020603050405020304" pitchFamily="18" charset="0"/>
              </a:rPr>
              <a:t>，超電導リニアや</a:t>
            </a:r>
            <a:r>
              <a:rPr lang="ja-JP" altLang="en-US" sz="2000">
                <a:latin typeface="+mn-ea"/>
                <a:cs typeface="Times New Roman" panose="02020603050405020304" pitchFamily="18" charset="0"/>
              </a:rPr>
              <a:t>新幹線</a:t>
            </a:r>
            <a:r>
              <a:rPr lang="ja-JP" altLang="en-US" sz="2000">
                <a:effectLst/>
                <a:latin typeface="+mn-ea"/>
                <a:cs typeface="Times New Roman" panose="02020603050405020304" pitchFamily="18" charset="0"/>
              </a:rPr>
              <a:t>は</a:t>
            </a:r>
            <a:r>
              <a:rPr lang="ja-JP" altLang="ja-JP" sz="2000">
                <a:effectLst/>
                <a:latin typeface="+mn-ea"/>
                <a:cs typeface="Times New Roman" panose="02020603050405020304" pitchFamily="18" charset="0"/>
              </a:rPr>
              <a:t>環境制約下で</a:t>
            </a:r>
            <a:r>
              <a:rPr lang="ja-JP" altLang="en-US" sz="2000">
                <a:effectLst/>
                <a:latin typeface="+mn-ea"/>
                <a:cs typeface="Times New Roman" panose="02020603050405020304" pitchFamily="18" charset="0"/>
              </a:rPr>
              <a:t>の</a:t>
            </a:r>
            <a:r>
              <a:rPr lang="ja-JP" altLang="ja-JP" sz="2000">
                <a:effectLst/>
                <a:latin typeface="+mn-ea"/>
                <a:cs typeface="Times New Roman" panose="02020603050405020304" pitchFamily="18" charset="0"/>
              </a:rPr>
              <a:t>利便性</a:t>
            </a:r>
            <a:r>
              <a:rPr lang="ja-JP" altLang="ja-JP" sz="2000" dirty="0">
                <a:effectLst/>
                <a:latin typeface="+mn-ea"/>
                <a:cs typeface="Times New Roman" panose="02020603050405020304" pitchFamily="18" charset="0"/>
              </a:rPr>
              <a:t>維持の役割</a:t>
            </a:r>
            <a:r>
              <a:rPr lang="ja-JP" altLang="en-US" sz="2000">
                <a:effectLst/>
                <a:latin typeface="+mn-ea"/>
                <a:cs typeface="Times New Roman" panose="02020603050405020304" pitchFamily="18" charset="0"/>
              </a:rPr>
              <a:t>を果たしており，他のモード</a:t>
            </a:r>
            <a:r>
              <a:rPr lang="ja-JP" altLang="en-US" sz="2000">
                <a:latin typeface="+mn-ea"/>
                <a:cs typeface="Times New Roman" panose="02020603050405020304" pitchFamily="18" charset="0"/>
              </a:rPr>
              <a:t>による</a:t>
            </a:r>
            <a:r>
              <a:rPr lang="ja-JP" altLang="en-US" sz="2000">
                <a:effectLst/>
                <a:latin typeface="+mn-ea"/>
                <a:cs typeface="Times New Roman" panose="02020603050405020304" pitchFamily="18" charset="0"/>
              </a:rPr>
              <a:t>代替が難しいこと</a:t>
            </a:r>
            <a:endParaRPr lang="en-US" altLang="ja-JP" sz="2000" dirty="0">
              <a:latin typeface="+mn-ea"/>
              <a:cs typeface="Times New Roman" panose="02020603050405020304" pitchFamily="18" charset="0"/>
            </a:endParaRPr>
          </a:p>
          <a:p>
            <a:pPr marL="0" indent="0">
              <a:spcBef>
                <a:spcPts val="600"/>
              </a:spcBef>
              <a:spcAft>
                <a:spcPts val="600"/>
              </a:spcAft>
              <a:buNone/>
            </a:pPr>
            <a:r>
              <a:rPr lang="ja-JP" altLang="en-US" sz="2000">
                <a:effectLst/>
                <a:latin typeface="+mn-ea"/>
                <a:cs typeface="Times New Roman" panose="02020603050405020304" pitchFamily="18" charset="0"/>
              </a:rPr>
              <a:t>を</a:t>
            </a:r>
            <a:r>
              <a:rPr lang="ja-JP" altLang="en-US" sz="2000" dirty="0">
                <a:effectLst/>
                <a:latin typeface="+mn-ea"/>
                <a:cs typeface="Times New Roman" panose="02020603050405020304" pitchFamily="18" charset="0"/>
              </a:rPr>
              <a:t>示した</a:t>
            </a:r>
            <a:r>
              <a:rPr lang="ja-JP" altLang="ja-JP" sz="2000" kern="100" dirty="0">
                <a:effectLst/>
                <a:latin typeface="+mn-ea"/>
                <a:cs typeface="Times New Roman" panose="02020603050405020304" pitchFamily="18" charset="0"/>
              </a:rPr>
              <a:t>．</a:t>
            </a:r>
            <a:endParaRPr lang="en-US" altLang="ja-JP" sz="1800" kern="100" dirty="0">
              <a:effectLst/>
              <a:latin typeface="+mn-ea"/>
              <a:cs typeface="Times New Roman" panose="02020603050405020304" pitchFamily="18" charset="0"/>
            </a:endParaRPr>
          </a:p>
        </p:txBody>
      </p:sp>
      <p:sp>
        <p:nvSpPr>
          <p:cNvPr id="5" name="フッター プレースホルダー 4">
            <a:extLst>
              <a:ext uri="{FF2B5EF4-FFF2-40B4-BE49-F238E27FC236}">
                <a16:creationId xmlns:a16="http://schemas.microsoft.com/office/drawing/2014/main" id="{0E2FD474-AA34-143A-6432-BAEE5903C19A}"/>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p>
        </p:txBody>
      </p:sp>
      <p:sp>
        <p:nvSpPr>
          <p:cNvPr id="6" name="スライド番号プレースホルダー 5">
            <a:extLst>
              <a:ext uri="{FF2B5EF4-FFF2-40B4-BE49-F238E27FC236}">
                <a16:creationId xmlns:a16="http://schemas.microsoft.com/office/drawing/2014/main" id="{1FD82562-AFE2-51D8-A0D7-92D149B53C29}"/>
              </a:ext>
            </a:extLst>
          </p:cNvPr>
          <p:cNvSpPr>
            <a:spLocks noGrp="1"/>
          </p:cNvSpPr>
          <p:nvPr>
            <p:ph type="sldNum" sz="quarter" idx="12"/>
          </p:nvPr>
        </p:nvSpPr>
        <p:spPr>
          <a:xfrm>
            <a:off x="4786045" y="637354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Tree>
    <p:extLst>
      <p:ext uri="{BB962C8B-B14F-4D97-AF65-F5344CB8AC3E}">
        <p14:creationId xmlns:p14="http://schemas.microsoft.com/office/powerpoint/2010/main" val="776140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67F45F67-7E76-DF48-80B6-DB35071DCE67}"/>
              </a:ext>
            </a:extLst>
          </p:cNvPr>
          <p:cNvSpPr>
            <a:spLocks noGrp="1" noChangeArrowheads="1"/>
          </p:cNvSpPr>
          <p:nvPr>
            <p:ph type="title"/>
          </p:nvPr>
        </p:nvSpPr>
        <p:spPr/>
        <p:txBody>
          <a:bodyPr>
            <a:normAutofit fontScale="90000"/>
          </a:bodyPr>
          <a:lstStyle/>
          <a:p>
            <a:pPr eaLnBrk="1" hangingPunct="1"/>
            <a:r>
              <a:rPr lang="ja-JP" altLang="en-US"/>
              <a:t>交通の目的：友達を作り</a:t>
            </a:r>
            <a:br>
              <a:rPr lang="ja-JP" altLang="en-US"/>
            </a:br>
            <a:r>
              <a:rPr lang="ja-JP" altLang="en-US"/>
              <a:t>社会・経済発展の原動力となる</a:t>
            </a:r>
          </a:p>
        </p:txBody>
      </p:sp>
      <p:sp>
        <p:nvSpPr>
          <p:cNvPr id="69634" name="Rectangle 3">
            <a:extLst>
              <a:ext uri="{FF2B5EF4-FFF2-40B4-BE49-F238E27FC236}">
                <a16:creationId xmlns:a16="http://schemas.microsoft.com/office/drawing/2014/main" id="{FAA91A20-8B20-0943-BEBE-47376FE6568B}"/>
              </a:ext>
            </a:extLst>
          </p:cNvPr>
          <p:cNvSpPr>
            <a:spLocks noGrp="1" noChangeArrowheads="1"/>
          </p:cNvSpPr>
          <p:nvPr>
            <p:ph type="body" idx="1"/>
          </p:nvPr>
        </p:nvSpPr>
        <p:spPr>
          <a:xfrm>
            <a:off x="728662" y="1651463"/>
            <a:ext cx="7958138" cy="4471935"/>
          </a:xfrm>
        </p:spPr>
        <p:txBody>
          <a:bodyPr/>
          <a:lstStyle/>
          <a:p>
            <a:pPr eaLnBrk="1" hangingPunct="1">
              <a:lnSpc>
                <a:spcPct val="90000"/>
              </a:lnSpc>
            </a:pPr>
            <a:r>
              <a:rPr lang="ja-JP" altLang="en-US" sz="2400"/>
              <a:t>経済活動では資源･エネルギーの他、知識がますます重要になってきた</a:t>
            </a:r>
          </a:p>
          <a:p>
            <a:pPr eaLnBrk="1" hangingPunct="1">
              <a:lnSpc>
                <a:spcPct val="90000"/>
              </a:lnSpc>
            </a:pPr>
            <a:r>
              <a:rPr lang="ja-JP" altLang="en-US" sz="2400"/>
              <a:t>新しい知識を生み出すには，他人の知識や情報が重要</a:t>
            </a:r>
          </a:p>
          <a:p>
            <a:pPr lvl="1" eaLnBrk="1" hangingPunct="1">
              <a:lnSpc>
                <a:spcPct val="90000"/>
              </a:lnSpc>
            </a:pPr>
            <a:r>
              <a:rPr lang="ja-JP" altLang="en-US" sz="2400"/>
              <a:t>人々が忙しくなり，時間価値が増すと，コミュニケーションがより困難になる</a:t>
            </a:r>
          </a:p>
          <a:p>
            <a:pPr lvl="1" eaLnBrk="1" hangingPunct="1">
              <a:lnSpc>
                <a:spcPct val="90000"/>
              </a:lnSpc>
            </a:pPr>
            <a:r>
              <a:rPr lang="ja-JP" altLang="en-US" sz="2400">
                <a:solidFill>
                  <a:srgbClr val="FF66FF"/>
                </a:solidFill>
              </a:rPr>
              <a:t>この問題を解決できなければ発展は続かない！</a:t>
            </a:r>
          </a:p>
          <a:p>
            <a:pPr eaLnBrk="1" hangingPunct="1">
              <a:lnSpc>
                <a:spcPct val="90000"/>
              </a:lnSpc>
            </a:pPr>
            <a:r>
              <a:rPr lang="ja-JP" altLang="en-US" sz="2400"/>
              <a:t>知識は伝えてもなくならない。相手の持っているものを認めて、共有することができる</a:t>
            </a:r>
          </a:p>
          <a:p>
            <a:pPr lvl="1" eaLnBrk="1" hangingPunct="1">
              <a:lnSpc>
                <a:spcPct val="90000"/>
              </a:lnSpc>
            </a:pPr>
            <a:r>
              <a:rPr lang="ja-JP" altLang="en-US" sz="2000"/>
              <a:t>資源・エネルギーを取り合う戦争からコミュニケーションを大切にする世界へ</a:t>
            </a:r>
            <a:endParaRPr lang="en-US" altLang="ja-JP" sz="2000" dirty="0"/>
          </a:p>
          <a:p>
            <a:pPr lvl="1" eaLnBrk="1" hangingPunct="1">
              <a:lnSpc>
                <a:spcPct val="90000"/>
              </a:lnSpc>
            </a:pPr>
            <a:r>
              <a:rPr lang="ja-JP" altLang="en-US" sz="2000">
                <a:solidFill>
                  <a:srgbClr val="0070C0"/>
                </a:solidFill>
              </a:rPr>
              <a:t>友達のいる街に爆弾を落としたくはない</a:t>
            </a:r>
            <a:endParaRPr lang="en-US" altLang="ja-JP" sz="2000" dirty="0">
              <a:solidFill>
                <a:srgbClr val="0070C0"/>
              </a:solidFill>
            </a:endParaRPr>
          </a:p>
          <a:p>
            <a:pPr>
              <a:lnSpc>
                <a:spcPct val="90000"/>
              </a:lnSpc>
            </a:pPr>
            <a:r>
              <a:rPr lang="ja-JP" altLang="en-US" sz="2400"/>
              <a:t>交通計画の</a:t>
            </a:r>
            <a:r>
              <a:rPr lang="ja-JP" altLang="en-US" sz="2400">
                <a:solidFill>
                  <a:schemeClr val="folHlink"/>
                </a:solidFill>
              </a:rPr>
              <a:t>究極の目的は世界平和！</a:t>
            </a:r>
          </a:p>
        </p:txBody>
      </p:sp>
      <p:sp>
        <p:nvSpPr>
          <p:cNvPr id="69635" name="スライド番号プレースホルダー 1">
            <a:extLst>
              <a:ext uri="{FF2B5EF4-FFF2-40B4-BE49-F238E27FC236}">
                <a16:creationId xmlns:a16="http://schemas.microsoft.com/office/drawing/2014/main" id="{AFDE2884-0278-7242-A680-DB5A9ED42A9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Font typeface="Wingdings" pitchFamily="2" charset="2"/>
              <a:buChar char="w"/>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chemeClr val="accent2"/>
              </a:buClr>
              <a:buSzPct val="55000"/>
              <a:buFont typeface="Wingdings" pitchFamily="2" charset="2"/>
              <a:buChar char="n"/>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chemeClr val="accent2"/>
              </a:buClr>
              <a:buSzPct val="65000"/>
              <a:buFont typeface="Wingdings" pitchFamily="2" charset="2"/>
              <a:buChar char="l"/>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accent2"/>
              </a:buClr>
              <a:buSzPct val="85000"/>
              <a:buFont typeface="Wingdings" pitchFamily="2" charset="2"/>
              <a:buChar char="w"/>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accent2"/>
              </a:buClr>
              <a:buSzPct val="80000"/>
              <a:buFont typeface="Wingdings" pitchFamily="2" charset="2"/>
              <a:buChar char="§"/>
              <a:defRPr kumimoji="1">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AC52596-FA53-E94E-BFC1-DDFFA979A485}" type="slidenum">
              <a:rPr kumimoji="0" lang="ja-JP" altLang="en-US" sz="1400" smtClean="0">
                <a:solidFill>
                  <a:schemeClr val="folHlink"/>
                </a:solidFill>
              </a:rPr>
              <a:pPr>
                <a:spcBef>
                  <a:spcPct val="0"/>
                </a:spcBef>
                <a:buClrTx/>
                <a:buFontTx/>
                <a:buNone/>
              </a:pPr>
              <a:t>82</a:t>
            </a:fld>
            <a:endParaRPr kumimoji="0" lang="ja-JP" altLang="en-US" sz="1400">
              <a:solidFill>
                <a:schemeClr val="folHlink"/>
              </a:solidFill>
            </a:endParaRPr>
          </a:p>
        </p:txBody>
      </p:sp>
    </p:spTree>
    <p:extLst>
      <p:ext uri="{BB962C8B-B14F-4D97-AF65-F5344CB8AC3E}">
        <p14:creationId xmlns:p14="http://schemas.microsoft.com/office/powerpoint/2010/main" val="25634867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5638783" y="1201482"/>
            <a:ext cx="3435961" cy="1138971"/>
          </a:xfrm>
          <a:prstGeom prst="rect">
            <a:avLst/>
          </a:prstGeom>
        </p:spPr>
      </p:pic>
      <p:sp>
        <p:nvSpPr>
          <p:cNvPr id="2" name="タイトル 1"/>
          <p:cNvSpPr>
            <a:spLocks noGrp="1"/>
          </p:cNvSpPr>
          <p:nvPr>
            <p:ph type="title"/>
          </p:nvPr>
        </p:nvSpPr>
        <p:spPr>
          <a:xfrm>
            <a:off x="457200" y="83370"/>
            <a:ext cx="8229600" cy="795981"/>
          </a:xfrm>
        </p:spPr>
        <p:txBody>
          <a:bodyPr/>
          <a:lstStyle/>
          <a:p>
            <a:r>
              <a:rPr lang="ja-JP" altLang="en-US"/>
              <a:t>私の</a:t>
            </a:r>
            <a:r>
              <a:rPr kumimoji="1" lang="ja-JP" altLang="en-US"/>
              <a:t>原点</a:t>
            </a:r>
            <a:r>
              <a:rPr kumimoji="1" lang="ja-JP" altLang="en-US" dirty="0"/>
              <a:t>は「パズル」かも？</a:t>
            </a:r>
          </a:p>
        </p:txBody>
      </p:sp>
      <p:sp>
        <p:nvSpPr>
          <p:cNvPr id="3" name="コンテンツ プレースホルダー 2"/>
          <p:cNvSpPr>
            <a:spLocks noGrp="1"/>
          </p:cNvSpPr>
          <p:nvPr>
            <p:ph idx="1"/>
          </p:nvPr>
        </p:nvSpPr>
        <p:spPr>
          <a:xfrm>
            <a:off x="457200" y="792969"/>
            <a:ext cx="8582614" cy="666994"/>
          </a:xfrm>
        </p:spPr>
        <p:txBody>
          <a:bodyPr>
            <a:noAutofit/>
          </a:bodyPr>
          <a:lstStyle/>
          <a:p>
            <a:r>
              <a:rPr kumimoji="1" lang="ja-JP" altLang="en-US" sz="2800" dirty="0">
                <a:solidFill>
                  <a:srgbClr val="00B050"/>
                </a:solidFill>
              </a:rPr>
              <a:t>うまくいく形を見つける，「うまく」やる方法を見つける</a:t>
            </a:r>
            <a:endParaRPr kumimoji="1" lang="en-US" altLang="ja-JP" sz="2800" dirty="0">
              <a:solidFill>
                <a:srgbClr val="00B050"/>
              </a:solidFill>
            </a:endParaRPr>
          </a:p>
        </p:txBody>
      </p:sp>
      <p:sp>
        <p:nvSpPr>
          <p:cNvPr id="4" name="スライド番号プレースホルダー 3"/>
          <p:cNvSpPr>
            <a:spLocks noGrp="1"/>
          </p:cNvSpPr>
          <p:nvPr>
            <p:ph type="sldNum" sz="quarter" idx="12"/>
          </p:nvPr>
        </p:nvSpPr>
        <p:spPr/>
        <p:txBody>
          <a:bodyPr/>
          <a:lstStyle/>
          <a:p>
            <a:fld id="{DAE8594C-6D3F-7542-86DF-96927638C157}" type="slidenum">
              <a:rPr lang="ja-JP" altLang="en-US" smtClean="0"/>
              <a:pPr/>
              <a:t>83</a:t>
            </a:fld>
            <a:endParaRPr lang="ja-JP" altLang="en-US"/>
          </a:p>
        </p:txBody>
      </p:sp>
      <p:pic>
        <p:nvPicPr>
          <p:cNvPr id="5" name="図 4"/>
          <p:cNvPicPr>
            <a:picLocks noChangeAspect="1"/>
          </p:cNvPicPr>
          <p:nvPr/>
        </p:nvPicPr>
        <p:blipFill>
          <a:blip r:embed="rId3"/>
          <a:stretch>
            <a:fillRect/>
          </a:stretch>
        </p:blipFill>
        <p:spPr>
          <a:xfrm>
            <a:off x="96986" y="1296354"/>
            <a:ext cx="2978086" cy="2978086"/>
          </a:xfrm>
          <a:prstGeom prst="rect">
            <a:avLst/>
          </a:prstGeom>
        </p:spPr>
      </p:pic>
      <p:sp>
        <p:nvSpPr>
          <p:cNvPr id="6" name="テキスト ボックス 5"/>
          <p:cNvSpPr txBox="1"/>
          <p:nvPr/>
        </p:nvSpPr>
        <p:spPr>
          <a:xfrm>
            <a:off x="705539" y="4262933"/>
            <a:ext cx="1569660" cy="369332"/>
          </a:xfrm>
          <a:prstGeom prst="rect">
            <a:avLst/>
          </a:prstGeom>
          <a:noFill/>
        </p:spPr>
        <p:txBody>
          <a:bodyPr wrap="none" rtlCol="0">
            <a:spAutoFit/>
          </a:bodyPr>
          <a:lstStyle/>
          <a:p>
            <a:r>
              <a:rPr kumimoji="1" lang="ja-JP" altLang="en-US" dirty="0"/>
              <a:t>小学生低学年</a:t>
            </a:r>
          </a:p>
        </p:txBody>
      </p:sp>
      <p:pic>
        <p:nvPicPr>
          <p:cNvPr id="8" name="図 7"/>
          <p:cNvPicPr>
            <a:picLocks noChangeAspect="1"/>
          </p:cNvPicPr>
          <p:nvPr/>
        </p:nvPicPr>
        <p:blipFill>
          <a:blip r:embed="rId4"/>
          <a:stretch>
            <a:fillRect/>
          </a:stretch>
        </p:blipFill>
        <p:spPr>
          <a:xfrm>
            <a:off x="2844176" y="1783950"/>
            <a:ext cx="2856115" cy="2490490"/>
          </a:xfrm>
          <a:prstGeom prst="rect">
            <a:avLst/>
          </a:prstGeom>
        </p:spPr>
      </p:pic>
      <p:sp>
        <p:nvSpPr>
          <p:cNvPr id="7" name="右矢印 6"/>
          <p:cNvSpPr/>
          <p:nvPr/>
        </p:nvSpPr>
        <p:spPr>
          <a:xfrm>
            <a:off x="2754966" y="2418814"/>
            <a:ext cx="640211" cy="14169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545576" y="4258475"/>
            <a:ext cx="1569660" cy="369332"/>
          </a:xfrm>
          <a:prstGeom prst="rect">
            <a:avLst/>
          </a:prstGeom>
        </p:spPr>
        <p:txBody>
          <a:bodyPr wrap="none">
            <a:spAutoFit/>
          </a:bodyPr>
          <a:lstStyle/>
          <a:p>
            <a:r>
              <a:rPr lang="ja-JP" altLang="en-US" dirty="0"/>
              <a:t>小学生高学年</a:t>
            </a:r>
          </a:p>
        </p:txBody>
      </p:sp>
      <p:sp>
        <p:nvSpPr>
          <p:cNvPr id="11" name="正方形/長方形 10"/>
          <p:cNvSpPr/>
          <p:nvPr/>
        </p:nvSpPr>
        <p:spPr>
          <a:xfrm>
            <a:off x="7154386" y="4382432"/>
            <a:ext cx="955714" cy="369332"/>
          </a:xfrm>
          <a:prstGeom prst="rect">
            <a:avLst/>
          </a:prstGeom>
        </p:spPr>
        <p:txBody>
          <a:bodyPr wrap="square">
            <a:spAutoFit/>
          </a:bodyPr>
          <a:lstStyle/>
          <a:p>
            <a:r>
              <a:rPr lang="ja-JP" altLang="en-US" dirty="0"/>
              <a:t>中学生</a:t>
            </a:r>
          </a:p>
        </p:txBody>
      </p:sp>
      <p:pic>
        <p:nvPicPr>
          <p:cNvPr id="12" name="図 11"/>
          <p:cNvPicPr>
            <a:picLocks noChangeAspect="1"/>
          </p:cNvPicPr>
          <p:nvPr/>
        </p:nvPicPr>
        <p:blipFill>
          <a:blip r:embed="rId5"/>
          <a:stretch>
            <a:fillRect/>
          </a:stretch>
        </p:blipFill>
        <p:spPr>
          <a:xfrm>
            <a:off x="6170795" y="2169561"/>
            <a:ext cx="2371939" cy="2229623"/>
          </a:xfrm>
          <a:prstGeom prst="rect">
            <a:avLst/>
          </a:prstGeom>
        </p:spPr>
      </p:pic>
      <p:sp>
        <p:nvSpPr>
          <p:cNvPr id="13" name="右矢印 12"/>
          <p:cNvSpPr/>
          <p:nvPr/>
        </p:nvSpPr>
        <p:spPr>
          <a:xfrm>
            <a:off x="5514513" y="2686201"/>
            <a:ext cx="640211" cy="141699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2239823" y="4632371"/>
            <a:ext cx="636368" cy="8756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820013" y="5219299"/>
            <a:ext cx="904439" cy="369332"/>
          </a:xfrm>
          <a:prstGeom prst="rect">
            <a:avLst/>
          </a:prstGeom>
          <a:noFill/>
        </p:spPr>
        <p:txBody>
          <a:bodyPr wrap="none" rtlCol="0">
            <a:spAutoFit/>
          </a:bodyPr>
          <a:lstStyle/>
          <a:p>
            <a:r>
              <a:rPr kumimoji="1" lang="ja-JP" altLang="en-US" dirty="0"/>
              <a:t>大学生</a:t>
            </a:r>
          </a:p>
        </p:txBody>
      </p:sp>
      <p:sp>
        <p:nvSpPr>
          <p:cNvPr id="16" name="テキスト ボックス 15"/>
          <p:cNvSpPr txBox="1"/>
          <p:nvPr/>
        </p:nvSpPr>
        <p:spPr>
          <a:xfrm>
            <a:off x="2946025" y="4570750"/>
            <a:ext cx="2736647" cy="677108"/>
          </a:xfrm>
          <a:prstGeom prst="rect">
            <a:avLst/>
          </a:prstGeom>
          <a:noFill/>
        </p:spPr>
        <p:txBody>
          <a:bodyPr wrap="none" rtlCol="0">
            <a:spAutoFit/>
          </a:bodyPr>
          <a:lstStyle/>
          <a:p>
            <a:pPr algn="ctr"/>
            <a:r>
              <a:rPr kumimoji="1" lang="ja-JP" altLang="en-US" sz="2000" dirty="0"/>
              <a:t>応用数学</a:t>
            </a:r>
            <a:endParaRPr kumimoji="1" lang="en-US" altLang="ja-JP" sz="2000" dirty="0"/>
          </a:p>
          <a:p>
            <a:pPr algn="ctr"/>
            <a:r>
              <a:rPr lang="ja-JP" altLang="en-US" dirty="0"/>
              <a:t>コンピュータプログラミング</a:t>
            </a:r>
            <a:endParaRPr kumimoji="1" lang="ja-JP" altLang="en-US" dirty="0"/>
          </a:p>
        </p:txBody>
      </p:sp>
      <p:sp>
        <p:nvSpPr>
          <p:cNvPr id="17" name="右矢印 16"/>
          <p:cNvSpPr/>
          <p:nvPr/>
        </p:nvSpPr>
        <p:spPr>
          <a:xfrm>
            <a:off x="5696195" y="4649299"/>
            <a:ext cx="797920" cy="8309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450195" y="4677041"/>
            <a:ext cx="2031325" cy="830997"/>
          </a:xfrm>
          <a:prstGeom prst="rect">
            <a:avLst/>
          </a:prstGeom>
          <a:noFill/>
        </p:spPr>
        <p:txBody>
          <a:bodyPr wrap="none" rtlCol="0">
            <a:spAutoFit/>
          </a:bodyPr>
          <a:lstStyle/>
          <a:p>
            <a:r>
              <a:rPr kumimoji="1" lang="ja-JP" altLang="en-US" sz="2400" dirty="0"/>
              <a:t>現在の研究</a:t>
            </a:r>
            <a:endParaRPr kumimoji="1" lang="en-US" altLang="ja-JP" sz="2400" dirty="0"/>
          </a:p>
          <a:p>
            <a:r>
              <a:rPr lang="ja-JP" altLang="en-US" sz="2400"/>
              <a:t>最適交通計画</a:t>
            </a:r>
            <a:endParaRPr kumimoji="1" lang="ja-JP" altLang="en-US" sz="2400" dirty="0"/>
          </a:p>
        </p:txBody>
      </p:sp>
      <p:sp>
        <p:nvSpPr>
          <p:cNvPr id="19" name="テキスト ボックス 18"/>
          <p:cNvSpPr txBox="1"/>
          <p:nvPr/>
        </p:nvSpPr>
        <p:spPr>
          <a:xfrm>
            <a:off x="884808" y="5241375"/>
            <a:ext cx="877163" cy="369332"/>
          </a:xfrm>
          <a:prstGeom prst="rect">
            <a:avLst/>
          </a:prstGeom>
          <a:noFill/>
        </p:spPr>
        <p:txBody>
          <a:bodyPr wrap="none" rtlCol="0">
            <a:spAutoFit/>
          </a:bodyPr>
          <a:lstStyle/>
          <a:p>
            <a:r>
              <a:rPr kumimoji="1" lang="ja-JP" altLang="en-US" dirty="0"/>
              <a:t>高校生</a:t>
            </a:r>
          </a:p>
        </p:txBody>
      </p:sp>
      <p:sp>
        <p:nvSpPr>
          <p:cNvPr id="20" name="テキスト ボックス 19"/>
          <p:cNvSpPr txBox="1"/>
          <p:nvPr/>
        </p:nvSpPr>
        <p:spPr>
          <a:xfrm>
            <a:off x="793904" y="4611604"/>
            <a:ext cx="1274708" cy="707886"/>
          </a:xfrm>
          <a:prstGeom prst="rect">
            <a:avLst/>
          </a:prstGeom>
          <a:noFill/>
        </p:spPr>
        <p:txBody>
          <a:bodyPr wrap="none" rtlCol="0">
            <a:spAutoFit/>
          </a:bodyPr>
          <a:lstStyle/>
          <a:p>
            <a:r>
              <a:rPr kumimoji="1" lang="ja-JP" altLang="en-US" sz="2000" i="1" dirty="0"/>
              <a:t>旅行？</a:t>
            </a:r>
            <a:endParaRPr kumimoji="1" lang="en-US" altLang="ja-JP" sz="2000" i="1" dirty="0"/>
          </a:p>
          <a:p>
            <a:r>
              <a:rPr lang="ja-JP" altLang="en-US" sz="2000" i="1" dirty="0"/>
              <a:t>人の行動</a:t>
            </a:r>
            <a:endParaRPr kumimoji="1" lang="ja-JP" altLang="en-US" sz="2000" i="1" dirty="0"/>
          </a:p>
        </p:txBody>
      </p:sp>
      <p:sp>
        <p:nvSpPr>
          <p:cNvPr id="21" name="右矢印 20"/>
          <p:cNvSpPr/>
          <p:nvPr/>
        </p:nvSpPr>
        <p:spPr>
          <a:xfrm>
            <a:off x="118987" y="4672774"/>
            <a:ext cx="636368" cy="8888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5F7A511-06B4-9A8B-08FC-28D77FEE3729}"/>
              </a:ext>
            </a:extLst>
          </p:cNvPr>
          <p:cNvSpPr txBox="1"/>
          <p:nvPr/>
        </p:nvSpPr>
        <p:spPr>
          <a:xfrm>
            <a:off x="784083" y="5713376"/>
            <a:ext cx="8143576" cy="400110"/>
          </a:xfrm>
          <a:prstGeom prst="rect">
            <a:avLst/>
          </a:prstGeom>
          <a:noFill/>
        </p:spPr>
        <p:txBody>
          <a:bodyPr wrap="none" rtlCol="0">
            <a:spAutoFit/>
          </a:bodyPr>
          <a:lstStyle/>
          <a:p>
            <a:r>
              <a:rPr kumimoji="1" lang="ja-JP" altLang="en-US" sz="2000">
                <a:solidFill>
                  <a:srgbClr val="00B050"/>
                </a:solidFill>
              </a:rPr>
              <a:t>皆さんも，面白いと思う</a:t>
            </a:r>
            <a:r>
              <a:rPr lang="ja-JP" altLang="en-US" sz="2000">
                <a:solidFill>
                  <a:srgbClr val="00B050"/>
                </a:solidFill>
              </a:rPr>
              <a:t>ことが，将来の仕事や生活につながるといいですね</a:t>
            </a:r>
            <a:endParaRPr kumimoji="1" lang="ja-JP" altLang="en-US" sz="2000">
              <a:solidFill>
                <a:srgbClr val="00B050"/>
              </a:solidFill>
            </a:endParaRPr>
          </a:p>
        </p:txBody>
      </p:sp>
    </p:spTree>
    <p:extLst>
      <p:ext uri="{BB962C8B-B14F-4D97-AF65-F5344CB8AC3E}">
        <p14:creationId xmlns:p14="http://schemas.microsoft.com/office/powerpoint/2010/main" val="2442077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77B9210-8E05-1ACC-1792-35D592E3D2AF}"/>
              </a:ext>
            </a:extLst>
          </p:cNvPr>
          <p:cNvSpPr>
            <a:spLocks noGrp="1"/>
          </p:cNvSpPr>
          <p:nvPr>
            <p:ph idx="1"/>
          </p:nvPr>
        </p:nvSpPr>
        <p:spPr>
          <a:xfrm>
            <a:off x="1155940" y="2062294"/>
            <a:ext cx="6625087" cy="2975531"/>
          </a:xfrm>
        </p:spPr>
        <p:txBody>
          <a:bodyPr/>
          <a:lstStyle/>
          <a:p>
            <a:r>
              <a:rPr lang="ja-JP" altLang="en-US"/>
              <a:t>質問・感想をお気軽にどうぞ</a:t>
            </a:r>
            <a:endParaRPr lang="en-US" altLang="ja-JP" dirty="0"/>
          </a:p>
          <a:p>
            <a:endParaRPr kumimoji="1" lang="en-US" altLang="ja-JP" dirty="0"/>
          </a:p>
          <a:p>
            <a:r>
              <a:rPr lang="ja-JP" altLang="en-US"/>
              <a:t>個別に情報が欲しければ，</a:t>
            </a:r>
            <a:endParaRPr lang="en-US" altLang="ja-JP" dirty="0"/>
          </a:p>
          <a:p>
            <a:pPr lvl="1"/>
            <a:r>
              <a:rPr kumimoji="1" lang="ja-JP" altLang="en-US"/>
              <a:t>奥村研究</a:t>
            </a:r>
            <a:r>
              <a:rPr lang="ja-JP" altLang="en-US"/>
              <a:t>室</a:t>
            </a:r>
            <a:r>
              <a:rPr lang="en-US" altLang="ja-JP" dirty="0"/>
              <a:t>HP</a:t>
            </a:r>
            <a:r>
              <a:rPr lang="ja-JP" altLang="en-US"/>
              <a:t> </a:t>
            </a:r>
            <a:r>
              <a:rPr lang="en-US" altLang="ja-JP" dirty="0"/>
              <a:t>   https://</a:t>
            </a:r>
            <a:r>
              <a:rPr lang="en-US" altLang="ja-JP" dirty="0" err="1"/>
              <a:t>strep.main.jp</a:t>
            </a:r>
            <a:endParaRPr lang="en-US" altLang="ja-JP" dirty="0"/>
          </a:p>
          <a:p>
            <a:pPr lvl="1"/>
            <a:r>
              <a:rPr kumimoji="1" lang="ja-JP" altLang="en-US"/>
              <a:t>奥村教授</a:t>
            </a:r>
            <a:r>
              <a:rPr kumimoji="1" lang="en-US" altLang="ja-JP" dirty="0"/>
              <a:t>e-mail  </a:t>
            </a:r>
            <a:r>
              <a:rPr kumimoji="1" lang="en-US" altLang="ja-JP" dirty="0" err="1"/>
              <a:t>mokmr@tohoku.ac.jp</a:t>
            </a:r>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B9C6BE9C-F35B-9216-22D5-0DB2F2129248}"/>
              </a:ext>
            </a:extLst>
          </p:cNvPr>
          <p:cNvSpPr>
            <a:spLocks noGrp="1"/>
          </p:cNvSpPr>
          <p:nvPr>
            <p:ph type="sldNum" sz="quarter" idx="12"/>
          </p:nvPr>
        </p:nvSpPr>
        <p:spPr/>
        <p:txBody>
          <a:bodyPr/>
          <a:lstStyle/>
          <a:p>
            <a:fld id="{DAE8594C-6D3F-7542-86DF-96927638C157}" type="slidenum">
              <a:rPr lang="ja-JP" altLang="en-US" smtClean="0"/>
              <a:pPr/>
              <a:t>84</a:t>
            </a:fld>
            <a:endParaRPr lang="ja-JP" altLang="en-US"/>
          </a:p>
        </p:txBody>
      </p:sp>
      <p:sp>
        <p:nvSpPr>
          <p:cNvPr id="5" name="テキスト ボックス 4">
            <a:extLst>
              <a:ext uri="{FF2B5EF4-FFF2-40B4-BE49-F238E27FC236}">
                <a16:creationId xmlns:a16="http://schemas.microsoft.com/office/drawing/2014/main" id="{5F136643-3451-985C-5CBB-FCB43E0D6D3D}"/>
              </a:ext>
            </a:extLst>
          </p:cNvPr>
          <p:cNvSpPr txBox="1"/>
          <p:nvPr/>
        </p:nvSpPr>
        <p:spPr>
          <a:xfrm>
            <a:off x="3194058" y="664234"/>
            <a:ext cx="2755883" cy="769441"/>
          </a:xfrm>
          <a:prstGeom prst="rect">
            <a:avLst/>
          </a:prstGeom>
          <a:noFill/>
        </p:spPr>
        <p:txBody>
          <a:bodyPr wrap="none" rtlCol="0">
            <a:spAutoFit/>
          </a:bodyPr>
          <a:lstStyle/>
          <a:p>
            <a:r>
              <a:rPr kumimoji="1" lang="ja-JP" altLang="en-US" sz="4400"/>
              <a:t>おわりです</a:t>
            </a:r>
          </a:p>
        </p:txBody>
      </p:sp>
    </p:spTree>
    <p:extLst>
      <p:ext uri="{BB962C8B-B14F-4D97-AF65-F5344CB8AC3E}">
        <p14:creationId xmlns:p14="http://schemas.microsoft.com/office/powerpoint/2010/main" val="397964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DAB321-A05D-36A3-A1B4-A1799C4AC134}"/>
              </a:ext>
            </a:extLst>
          </p:cNvPr>
          <p:cNvSpPr>
            <a:spLocks noGrp="1"/>
          </p:cNvSpPr>
          <p:nvPr>
            <p:ph type="title"/>
          </p:nvPr>
        </p:nvSpPr>
        <p:spPr>
          <a:xfrm>
            <a:off x="457200" y="274638"/>
            <a:ext cx="8229600" cy="787453"/>
          </a:xfrm>
        </p:spPr>
        <p:txBody>
          <a:bodyPr/>
          <a:lstStyle/>
          <a:p>
            <a:r>
              <a:rPr kumimoji="1" lang="ja-JP" altLang="en-US"/>
              <a:t>これまでの</a:t>
            </a:r>
            <a:r>
              <a:rPr kumimoji="1" lang="en-US" altLang="ja-JP" dirty="0"/>
              <a:t>NW</a:t>
            </a:r>
            <a:r>
              <a:rPr kumimoji="1" lang="ja-JP" altLang="en-US"/>
              <a:t>最適化の経緯</a:t>
            </a:r>
          </a:p>
        </p:txBody>
      </p:sp>
      <p:sp>
        <p:nvSpPr>
          <p:cNvPr id="3" name="コンテンツ プレースホルダー 2">
            <a:extLst>
              <a:ext uri="{FF2B5EF4-FFF2-40B4-BE49-F238E27FC236}">
                <a16:creationId xmlns:a16="http://schemas.microsoft.com/office/drawing/2014/main" id="{3992AFC2-B9D7-ED08-E1B3-0152A3DA5AB9}"/>
              </a:ext>
            </a:extLst>
          </p:cNvPr>
          <p:cNvSpPr>
            <a:spLocks noGrp="1"/>
          </p:cNvSpPr>
          <p:nvPr>
            <p:ph idx="1"/>
          </p:nvPr>
        </p:nvSpPr>
        <p:spPr>
          <a:xfrm>
            <a:off x="560759" y="1062091"/>
            <a:ext cx="8229600" cy="4525963"/>
          </a:xfrm>
          <a:ln>
            <a:noFill/>
          </a:ln>
        </p:spPr>
        <p:txBody>
          <a:bodyPr>
            <a:normAutofit fontScale="92500" lnSpcReduction="10000"/>
          </a:bodyPr>
          <a:lstStyle/>
          <a:p>
            <a:r>
              <a:rPr kumimoji="1" lang="ja-JP" altLang="en-US" sz="2800"/>
              <a:t>リンクサービスを組み合わせ，所与の</a:t>
            </a:r>
            <a:r>
              <a:rPr kumimoji="1" lang="en-US" altLang="ja-JP" sz="2800" dirty="0"/>
              <a:t>OD</a:t>
            </a:r>
            <a:r>
              <a:rPr kumimoji="1" lang="ja-JP" altLang="en-US" sz="2800"/>
              <a:t>需要への経路を提供する（供給計画）</a:t>
            </a:r>
            <a:endParaRPr kumimoji="1" lang="en-US" altLang="ja-JP" sz="2800" dirty="0"/>
          </a:p>
          <a:p>
            <a:pPr lvl="1"/>
            <a:r>
              <a:rPr kumimoji="1" lang="ja-JP" altLang="en-US" sz="2400"/>
              <a:t>容量制約付</a:t>
            </a:r>
            <a:r>
              <a:rPr kumimoji="1" lang="ja-JP" altLang="en-US" sz="2400">
                <a:solidFill>
                  <a:schemeClr val="accent6">
                    <a:lumMod val="75000"/>
                  </a:schemeClr>
                </a:solidFill>
              </a:rPr>
              <a:t>総費用最小化</a:t>
            </a:r>
            <a:r>
              <a:rPr kumimoji="1" lang="ja-JP" altLang="en-US" sz="2400"/>
              <a:t>　</a:t>
            </a:r>
            <a:r>
              <a:rPr kumimoji="1" lang="en-US" altLang="ja-JP" sz="2400" dirty="0"/>
              <a:t>(0</a:t>
            </a:r>
            <a:r>
              <a:rPr kumimoji="1" lang="ja-JP" altLang="en-US" sz="2400"/>
              <a:t>：</a:t>
            </a:r>
            <a:r>
              <a:rPr kumimoji="1" lang="en-US" altLang="ja-JP" sz="2400" dirty="0"/>
              <a:t>GA)</a:t>
            </a:r>
          </a:p>
          <a:p>
            <a:pPr marL="457200" lvl="1" indent="0">
              <a:buNone/>
            </a:pPr>
            <a:r>
              <a:rPr lang="en-US" altLang="ja-JP" sz="2400" dirty="0"/>
              <a:t>0-1</a:t>
            </a:r>
            <a:r>
              <a:rPr lang="ja-JP" altLang="en-US" sz="2400"/>
              <a:t>変数を用いた経路生成の内生化</a:t>
            </a:r>
            <a:r>
              <a:rPr lang="en-US" altLang="ja-JP" sz="2400" baseline="30000" dirty="0"/>
              <a:t>e)</a:t>
            </a:r>
            <a:endParaRPr kumimoji="1" lang="en-US" altLang="ja-JP" sz="2400" baseline="30000" dirty="0"/>
          </a:p>
          <a:p>
            <a:pPr lvl="1"/>
            <a:r>
              <a:rPr lang="ja-JP" altLang="en-US" sz="2400"/>
              <a:t>容量制約付</a:t>
            </a:r>
            <a:r>
              <a:rPr lang="ja-JP" altLang="en-US" sz="2400">
                <a:solidFill>
                  <a:schemeClr val="accent6">
                    <a:lumMod val="75000"/>
                  </a:schemeClr>
                </a:solidFill>
              </a:rPr>
              <a:t>総一般化費用最小化</a:t>
            </a:r>
            <a:r>
              <a:rPr lang="ja-JP" altLang="en-US" sz="2400"/>
              <a:t>　</a:t>
            </a:r>
            <a:r>
              <a:rPr lang="en-US" altLang="ja-JP" sz="2400" dirty="0"/>
              <a:t>(1</a:t>
            </a:r>
            <a:r>
              <a:rPr lang="ja-JP" altLang="en-US" sz="2400"/>
              <a:t>：</a:t>
            </a:r>
            <a:r>
              <a:rPr lang="en-US" altLang="ja-JP" sz="2400" dirty="0"/>
              <a:t>MIP)</a:t>
            </a:r>
            <a:r>
              <a:rPr lang="en-US" altLang="ja-JP" sz="2400" baseline="30000" dirty="0"/>
              <a:t>e)</a:t>
            </a:r>
          </a:p>
          <a:p>
            <a:pPr lvl="1"/>
            <a:r>
              <a:rPr kumimoji="1" lang="ja-JP" altLang="en-US" sz="2400"/>
              <a:t>環境負荷制約</a:t>
            </a:r>
            <a:r>
              <a:rPr kumimoji="1" lang="en-US" altLang="ja-JP" sz="2400" baseline="30000" dirty="0"/>
              <a:t>6)</a:t>
            </a:r>
            <a:r>
              <a:rPr kumimoji="1" lang="ja-JP" altLang="en-US" sz="2400"/>
              <a:t>，最適補強計画問題</a:t>
            </a:r>
            <a:r>
              <a:rPr kumimoji="1" lang="en-US" altLang="ja-JP" sz="2400" baseline="30000" dirty="0"/>
              <a:t>4)</a:t>
            </a:r>
            <a:r>
              <a:rPr kumimoji="1" lang="ja-JP" altLang="en-US" sz="2400"/>
              <a:t>へ拡張</a:t>
            </a:r>
            <a:endParaRPr kumimoji="1" lang="en-US" altLang="ja-JP" sz="2400" dirty="0"/>
          </a:p>
          <a:p>
            <a:r>
              <a:rPr lang="en-US" altLang="ja-JP" sz="2800" dirty="0"/>
              <a:t>OD</a:t>
            </a:r>
            <a:r>
              <a:rPr lang="ja-JP" altLang="en-US" sz="2800"/>
              <a:t>需要内生化（経路所要時間・固定費用負担）</a:t>
            </a:r>
            <a:endParaRPr lang="en-US" altLang="ja-JP" sz="2800" dirty="0"/>
          </a:p>
          <a:p>
            <a:pPr marL="0" indent="0">
              <a:buNone/>
            </a:pPr>
            <a:r>
              <a:rPr lang="ja-JP" altLang="en-US" sz="2800"/>
              <a:t>　</a:t>
            </a:r>
            <a:r>
              <a:rPr lang="ja-JP" altLang="en-US" sz="2400"/>
              <a:t>　消費者余剰（線形需要：</a:t>
            </a:r>
            <a:r>
              <a:rPr lang="en-US" altLang="ja-JP" sz="2400" dirty="0"/>
              <a:t>2</a:t>
            </a:r>
            <a:r>
              <a:rPr lang="ja-JP" altLang="en-US" sz="2400"/>
              <a:t>次式）最大化</a:t>
            </a:r>
            <a:endParaRPr lang="en-US" altLang="ja-JP" sz="2400" dirty="0"/>
          </a:p>
          <a:p>
            <a:pPr lvl="1"/>
            <a:r>
              <a:rPr lang="en-US" altLang="ja-JP" sz="2400" dirty="0">
                <a:solidFill>
                  <a:srgbClr val="FF0000"/>
                </a:solidFill>
              </a:rPr>
              <a:t>2</a:t>
            </a:r>
            <a:r>
              <a:rPr lang="ja-JP" altLang="en-US" sz="2400">
                <a:solidFill>
                  <a:srgbClr val="FF0000"/>
                </a:solidFill>
              </a:rPr>
              <a:t>次計画法（</a:t>
            </a:r>
            <a:r>
              <a:rPr lang="en-US" altLang="ja-JP" sz="2400" dirty="0">
                <a:solidFill>
                  <a:srgbClr val="FF0000"/>
                </a:solidFill>
              </a:rPr>
              <a:t>2:QP)</a:t>
            </a:r>
            <a:r>
              <a:rPr lang="en-US" altLang="ja-JP" sz="2400" baseline="30000" dirty="0"/>
              <a:t>3</a:t>
            </a:r>
            <a:r>
              <a:rPr lang="ja-JP" altLang="en-US" sz="2400" baseline="30000"/>
              <a:t>）</a:t>
            </a:r>
            <a:endParaRPr lang="en-US" altLang="ja-JP" sz="2400" baseline="30000" dirty="0"/>
          </a:p>
          <a:p>
            <a:r>
              <a:rPr lang="ja-JP" altLang="en-US" sz="2800"/>
              <a:t>費用の分担制約下での運賃内生化</a:t>
            </a:r>
            <a:endParaRPr lang="en-US" altLang="ja-JP" sz="2800" dirty="0"/>
          </a:p>
          <a:p>
            <a:pPr lvl="1"/>
            <a:r>
              <a:rPr lang="en-US" altLang="ja-JP" sz="2400" dirty="0"/>
              <a:t>2</a:t>
            </a:r>
            <a:r>
              <a:rPr lang="ja-JP" altLang="en-US" sz="2400"/>
              <a:t>次錐計画問題</a:t>
            </a:r>
            <a:r>
              <a:rPr lang="en-US" altLang="ja-JP" sz="2400" dirty="0"/>
              <a:t>(3:SCP)</a:t>
            </a:r>
            <a:r>
              <a:rPr lang="en-US" altLang="ja-JP" sz="2400" baseline="30000" dirty="0"/>
              <a:t>2</a:t>
            </a:r>
            <a:r>
              <a:rPr lang="ja-JP" altLang="en-US" sz="2400" baseline="30000"/>
              <a:t>）</a:t>
            </a:r>
            <a:r>
              <a:rPr lang="en-US" altLang="ja-JP" sz="2400" baseline="30000" dirty="0"/>
              <a:t>1</a:t>
            </a:r>
            <a:r>
              <a:rPr lang="ja-JP" altLang="en-US" sz="2400" baseline="30000"/>
              <a:t>）</a:t>
            </a:r>
            <a:endParaRPr kumimoji="1" lang="en-US" altLang="ja-JP" sz="2400" baseline="30000" dirty="0"/>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F8239458-CDEC-2EAF-7EF2-06E348CCB505}"/>
              </a:ext>
            </a:extLst>
          </p:cNvPr>
          <p:cNvSpPr>
            <a:spLocks noGrp="1"/>
          </p:cNvSpPr>
          <p:nvPr>
            <p:ph type="sldNum" sz="quarter" idx="12"/>
          </p:nvPr>
        </p:nvSpPr>
        <p:spPr/>
        <p:txBody>
          <a:bodyPr/>
          <a:lstStyle/>
          <a:p>
            <a:fld id="{4BDCFC5B-E2B4-9C49-A4E7-ED05522CC5FF}" type="slidenum">
              <a:rPr lang="ja-JP" altLang="en-US" smtClean="0"/>
              <a:pPr/>
              <a:t>85</a:t>
            </a:fld>
            <a:endParaRPr lang="en-US" altLang="ja-JP"/>
          </a:p>
        </p:txBody>
      </p:sp>
    </p:spTree>
    <p:extLst>
      <p:ext uri="{BB962C8B-B14F-4D97-AF65-F5344CB8AC3E}">
        <p14:creationId xmlns:p14="http://schemas.microsoft.com/office/powerpoint/2010/main" val="24784147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2C9656-D936-FF87-594F-3A511EE77A88}"/>
              </a:ext>
            </a:extLst>
          </p:cNvPr>
          <p:cNvSpPr>
            <a:spLocks noGrp="1"/>
          </p:cNvSpPr>
          <p:nvPr>
            <p:ph type="title"/>
          </p:nvPr>
        </p:nvSpPr>
        <p:spPr>
          <a:xfrm>
            <a:off x="457200" y="274638"/>
            <a:ext cx="8229600" cy="906369"/>
          </a:xfrm>
        </p:spPr>
        <p:txBody>
          <a:bodyPr/>
          <a:lstStyle/>
          <a:p>
            <a:r>
              <a:rPr kumimoji="1" lang="ja-JP" altLang="en-US"/>
              <a:t>これまでの</a:t>
            </a:r>
            <a:r>
              <a:rPr kumimoji="1" lang="en-US" altLang="ja-JP" dirty="0"/>
              <a:t>NW</a:t>
            </a:r>
            <a:r>
              <a:rPr kumimoji="1" lang="ja-JP" altLang="en-US"/>
              <a:t>最適化の経緯</a:t>
            </a:r>
          </a:p>
        </p:txBody>
      </p:sp>
      <p:sp>
        <p:nvSpPr>
          <p:cNvPr id="4" name="スライド番号プレースホルダー 3">
            <a:extLst>
              <a:ext uri="{FF2B5EF4-FFF2-40B4-BE49-F238E27FC236}">
                <a16:creationId xmlns:a16="http://schemas.microsoft.com/office/drawing/2014/main" id="{386DD49D-6DDC-B49D-4AA8-DEA5FB51FC06}"/>
              </a:ext>
            </a:extLst>
          </p:cNvPr>
          <p:cNvSpPr>
            <a:spLocks noGrp="1"/>
          </p:cNvSpPr>
          <p:nvPr>
            <p:ph type="sldNum" sz="quarter" idx="12"/>
          </p:nvPr>
        </p:nvSpPr>
        <p:spPr/>
        <p:txBody>
          <a:bodyPr/>
          <a:lstStyle/>
          <a:p>
            <a:fld id="{4BDCFC5B-E2B4-9C49-A4E7-ED05522CC5FF}" type="slidenum">
              <a:rPr lang="ja-JP" altLang="en-US" smtClean="0"/>
              <a:pPr/>
              <a:t>86</a:t>
            </a:fld>
            <a:endParaRPr lang="en-US" altLang="ja-JP"/>
          </a:p>
        </p:txBody>
      </p:sp>
      <p:pic>
        <p:nvPicPr>
          <p:cNvPr id="349186" name="Picture 2">
            <a:extLst>
              <a:ext uri="{FF2B5EF4-FFF2-40B4-BE49-F238E27FC236}">
                <a16:creationId xmlns:a16="http://schemas.microsoft.com/office/drawing/2014/main" id="{9584520B-B707-C95D-4B14-07EA390C4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36" y="1181007"/>
            <a:ext cx="8376672" cy="465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39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B42A10-218B-6FAD-9A8B-E3B3B1DCD565}"/>
              </a:ext>
            </a:extLst>
          </p:cNvPr>
          <p:cNvSpPr>
            <a:spLocks noGrp="1"/>
          </p:cNvSpPr>
          <p:nvPr>
            <p:ph type="title"/>
          </p:nvPr>
        </p:nvSpPr>
        <p:spPr>
          <a:xfrm>
            <a:off x="457200" y="274638"/>
            <a:ext cx="8229600" cy="670584"/>
          </a:xfrm>
        </p:spPr>
        <p:txBody>
          <a:bodyPr>
            <a:normAutofit fontScale="90000"/>
          </a:bodyPr>
          <a:lstStyle/>
          <a:p>
            <a:r>
              <a:rPr kumimoji="1" lang="ja-JP" altLang="en-US"/>
              <a:t>これまでの論文</a:t>
            </a:r>
          </a:p>
        </p:txBody>
      </p:sp>
      <p:sp>
        <p:nvSpPr>
          <p:cNvPr id="3" name="コンテンツ プレースホルダー 2">
            <a:extLst>
              <a:ext uri="{FF2B5EF4-FFF2-40B4-BE49-F238E27FC236}">
                <a16:creationId xmlns:a16="http://schemas.microsoft.com/office/drawing/2014/main" id="{AE95292A-39F2-C2B5-9F65-C721567BB789}"/>
              </a:ext>
            </a:extLst>
          </p:cNvPr>
          <p:cNvSpPr>
            <a:spLocks noGrp="1"/>
          </p:cNvSpPr>
          <p:nvPr>
            <p:ph idx="1"/>
          </p:nvPr>
        </p:nvSpPr>
        <p:spPr>
          <a:xfrm>
            <a:off x="457200" y="1166018"/>
            <a:ext cx="8229600" cy="4525963"/>
          </a:xfrm>
        </p:spPr>
        <p:txBody>
          <a:bodyPr>
            <a:normAutofit fontScale="92500"/>
          </a:bodyPr>
          <a:lstStyle/>
          <a:p>
            <a:pPr marL="0" indent="0">
              <a:buNone/>
            </a:pPr>
            <a:r>
              <a:rPr lang="en" altLang="ja-JP" sz="1800" dirty="0">
                <a:solidFill>
                  <a:schemeClr val="accent6">
                    <a:lumMod val="75000"/>
                  </a:schemeClr>
                </a:solidFill>
              </a:rPr>
              <a:t>MIP </a:t>
            </a:r>
            <a:r>
              <a:rPr lang="en" altLang="ja-JP" sz="1800" dirty="0"/>
              <a:t>e) </a:t>
            </a:r>
            <a:r>
              <a:rPr lang="en" altLang="ja-JP" sz="1800" dirty="0" err="1"/>
              <a:t>M.Okumura</a:t>
            </a:r>
            <a:r>
              <a:rPr lang="en" altLang="ja-JP" sz="1800" dirty="0"/>
              <a:t>, </a:t>
            </a:r>
            <a:r>
              <a:rPr lang="en" altLang="ja-JP" sz="1800" dirty="0" err="1"/>
              <a:t>H.Tirtom</a:t>
            </a:r>
            <a:r>
              <a:rPr lang="en" altLang="ja-JP" sz="1800" dirty="0"/>
              <a:t>, </a:t>
            </a:r>
            <a:r>
              <a:rPr lang="en" altLang="ja-JP" sz="1800" dirty="0" err="1"/>
              <a:t>H.Yamaguchi</a:t>
            </a:r>
            <a:r>
              <a:rPr lang="en" altLang="ja-JP" sz="1800" dirty="0"/>
              <a:t> (2012) Planning Model of Optimal Modal-Mix in Intercity Passenger Transportation. Proceedings of LTLGB2012:309-314, Springer. </a:t>
            </a:r>
          </a:p>
          <a:p>
            <a:pPr marL="0" indent="0">
              <a:buNone/>
            </a:pPr>
            <a:r>
              <a:rPr lang="en" altLang="ja-JP" sz="1800" dirty="0">
                <a:solidFill>
                  <a:schemeClr val="accent6">
                    <a:lumMod val="75000"/>
                  </a:schemeClr>
                </a:solidFill>
              </a:rPr>
              <a:t>MIP </a:t>
            </a:r>
            <a:r>
              <a:rPr lang="en" altLang="ja-JP" sz="1800" dirty="0"/>
              <a:t>6) </a:t>
            </a:r>
            <a:r>
              <a:rPr lang="en" altLang="ja-JP" sz="1800" dirty="0" err="1"/>
              <a:t>Tirtom</a:t>
            </a:r>
            <a:r>
              <a:rPr lang="en" altLang="ja-JP" sz="1800" dirty="0"/>
              <a:t>,</a:t>
            </a:r>
            <a:r>
              <a:rPr lang="ja-JP" altLang="en-US" sz="1800"/>
              <a:t>山口</a:t>
            </a:r>
            <a:r>
              <a:rPr lang="en-US" altLang="ja-JP" sz="1800" dirty="0"/>
              <a:t>,</a:t>
            </a:r>
            <a:r>
              <a:rPr lang="ja-JP" altLang="en-US" sz="1800"/>
              <a:t>奥村</a:t>
            </a:r>
            <a:r>
              <a:rPr lang="en-US" altLang="ja-JP" sz="1800" dirty="0"/>
              <a:t>,</a:t>
            </a:r>
            <a:r>
              <a:rPr lang="ja-JP" altLang="en-US" sz="1800"/>
              <a:t>金 </a:t>
            </a:r>
            <a:r>
              <a:rPr lang="en-US" altLang="ja-JP" sz="1800" dirty="0"/>
              <a:t>(2014) </a:t>
            </a:r>
            <a:r>
              <a:rPr lang="ja-JP" altLang="en-US" sz="1800"/>
              <a:t>低炭素化政策が都市間旅客交通ネットワークの構造に与える影響</a:t>
            </a:r>
            <a:r>
              <a:rPr lang="en-US" altLang="ja-JP" sz="1800" dirty="0"/>
              <a:t>,</a:t>
            </a:r>
            <a:r>
              <a:rPr lang="ja-JP" altLang="en-US" sz="1800"/>
              <a:t>土木学会論文集 </a:t>
            </a:r>
            <a:r>
              <a:rPr lang="en" altLang="ja-JP" sz="1800" dirty="0"/>
              <a:t>D3,70(5):I_819-I_828. </a:t>
            </a:r>
          </a:p>
          <a:p>
            <a:pPr marL="0" indent="0">
              <a:buNone/>
            </a:pPr>
            <a:r>
              <a:rPr lang="en" altLang="ja-JP" sz="1800" dirty="0">
                <a:solidFill>
                  <a:schemeClr val="accent6">
                    <a:lumMod val="75000"/>
                  </a:schemeClr>
                </a:solidFill>
              </a:rPr>
              <a:t>MIP </a:t>
            </a:r>
            <a:r>
              <a:rPr lang="en" altLang="ja-JP" sz="1800" dirty="0"/>
              <a:t>5) </a:t>
            </a:r>
            <a:r>
              <a:rPr lang="en" altLang="ja-JP" sz="1800" dirty="0" err="1"/>
              <a:t>H.Yamaguchi</a:t>
            </a:r>
            <a:r>
              <a:rPr lang="en" altLang="ja-JP" sz="1800" dirty="0"/>
              <a:t>, </a:t>
            </a:r>
            <a:r>
              <a:rPr lang="en" altLang="ja-JP" sz="1800" dirty="0" err="1"/>
              <a:t>M.Okumura</a:t>
            </a:r>
            <a:r>
              <a:rPr lang="en" altLang="ja-JP" sz="1800" dirty="0"/>
              <a:t> (2014) Time Value Distribution and Multi-modal Intercity Travel Network Shape: Theoretical Analysis for the Typical Setting, Procedia – Social and Behavioral Sciences, 138:602-611. </a:t>
            </a:r>
            <a:br>
              <a:rPr lang="en" altLang="ja-JP" sz="1800" dirty="0"/>
            </a:br>
            <a:r>
              <a:rPr lang="en" altLang="ja-JP" sz="1800" dirty="0">
                <a:solidFill>
                  <a:schemeClr val="accent6">
                    <a:lumMod val="75000"/>
                  </a:schemeClr>
                </a:solidFill>
              </a:rPr>
              <a:t>MIP </a:t>
            </a:r>
            <a:r>
              <a:rPr lang="en" altLang="ja-JP" sz="1800" dirty="0"/>
              <a:t>4) </a:t>
            </a:r>
            <a:r>
              <a:rPr lang="en" altLang="ja-JP" sz="1800" dirty="0" err="1"/>
              <a:t>H.Tirtom</a:t>
            </a:r>
            <a:r>
              <a:rPr lang="en" altLang="ja-JP" sz="1800" dirty="0"/>
              <a:t>, </a:t>
            </a:r>
            <a:r>
              <a:rPr lang="en" altLang="ja-JP" sz="1800" dirty="0" err="1"/>
              <a:t>M.Okumura</a:t>
            </a:r>
            <a:r>
              <a:rPr lang="en" altLang="ja-JP" sz="1800" dirty="0"/>
              <a:t>, </a:t>
            </a:r>
            <a:r>
              <a:rPr lang="en" altLang="ja-JP" sz="1800" dirty="0" err="1"/>
              <a:t>H.Yamaguchi</a:t>
            </a:r>
            <a:r>
              <a:rPr lang="en" altLang="ja-JP" sz="1800" dirty="0"/>
              <a:t>, </a:t>
            </a:r>
            <a:r>
              <a:rPr lang="en" altLang="ja-JP" sz="1800" dirty="0" err="1"/>
              <a:t>R.Das</a:t>
            </a:r>
            <a:r>
              <a:rPr lang="en" altLang="ja-JP" sz="1800" dirty="0"/>
              <a:t> (2015) Network Fortification Model for Intercity Passenger Transportation, Journal of the EASTS, 11:75-89. </a:t>
            </a:r>
            <a:br>
              <a:rPr lang="en" altLang="ja-JP" sz="1800" dirty="0"/>
            </a:br>
            <a:r>
              <a:rPr lang="en" altLang="ja-JP" sz="1800" dirty="0">
                <a:solidFill>
                  <a:schemeClr val="accent6">
                    <a:lumMod val="75000"/>
                  </a:schemeClr>
                </a:solidFill>
              </a:rPr>
              <a:t>QP</a:t>
            </a:r>
            <a:r>
              <a:rPr lang="en" altLang="ja-JP" sz="1800" dirty="0"/>
              <a:t> 3) </a:t>
            </a:r>
            <a:r>
              <a:rPr lang="ja-JP" altLang="en-US" sz="1800">
                <a:solidFill>
                  <a:srgbClr val="FF0000"/>
                </a:solidFill>
              </a:rPr>
              <a:t>細</a:t>
            </a:r>
            <a:r>
              <a:rPr lang="en-US" altLang="ja-JP" sz="1800" dirty="0">
                <a:solidFill>
                  <a:srgbClr val="FF0000"/>
                </a:solidFill>
              </a:rPr>
              <a:t>,</a:t>
            </a:r>
            <a:r>
              <a:rPr lang="ja-JP" altLang="en-US" sz="1800">
                <a:solidFill>
                  <a:srgbClr val="FF0000"/>
                </a:solidFill>
              </a:rPr>
              <a:t>奥村 </a:t>
            </a:r>
            <a:r>
              <a:rPr lang="en-US" altLang="ja-JP" sz="1800" dirty="0">
                <a:solidFill>
                  <a:srgbClr val="FF0000"/>
                </a:solidFill>
              </a:rPr>
              <a:t>(2018) </a:t>
            </a:r>
            <a:r>
              <a:rPr lang="ja-JP" altLang="en-US" sz="1800">
                <a:solidFill>
                  <a:srgbClr val="FF0000"/>
                </a:solidFill>
              </a:rPr>
              <a:t>最適な都市間ネットワーク形状を分析するための需要内生型モデル</a:t>
            </a:r>
            <a:r>
              <a:rPr lang="en-US" altLang="ja-JP" sz="1800" dirty="0"/>
              <a:t>, </a:t>
            </a:r>
            <a:r>
              <a:rPr lang="ja-JP" altLang="en-US" sz="1800"/>
              <a:t>土木学会論文集</a:t>
            </a:r>
            <a:r>
              <a:rPr lang="en" altLang="ja-JP" sz="1800" dirty="0"/>
              <a:t>D3,74(5): I_779-I_786. </a:t>
            </a:r>
            <a:br>
              <a:rPr lang="en" altLang="ja-JP" sz="1800" dirty="0"/>
            </a:br>
            <a:r>
              <a:rPr lang="en" altLang="ja-JP" sz="1800" dirty="0">
                <a:solidFill>
                  <a:schemeClr val="accent6">
                    <a:lumMod val="75000"/>
                  </a:schemeClr>
                </a:solidFill>
              </a:rPr>
              <a:t>SCP </a:t>
            </a:r>
            <a:r>
              <a:rPr lang="en" altLang="ja-JP" sz="1800" dirty="0"/>
              <a:t>2) </a:t>
            </a:r>
            <a:r>
              <a:rPr lang="en" altLang="ja-JP" sz="1800" dirty="0" err="1"/>
              <a:t>M.Okumura</a:t>
            </a:r>
            <a:r>
              <a:rPr lang="en" altLang="ja-JP" sz="1800" dirty="0"/>
              <a:t>, </a:t>
            </a:r>
            <a:r>
              <a:rPr lang="en" altLang="ja-JP" sz="1800" dirty="0" err="1"/>
              <a:t>M.Hoso</a:t>
            </a:r>
            <a:r>
              <a:rPr lang="en" altLang="ja-JP" sz="1800" dirty="0"/>
              <a:t>, </a:t>
            </a:r>
            <a:r>
              <a:rPr lang="en" altLang="ja-JP" sz="1800" dirty="0" err="1"/>
              <a:t>H.Tirtom</a:t>
            </a:r>
            <a:r>
              <a:rPr lang="en" altLang="ja-JP" sz="1800" dirty="0"/>
              <a:t> (2019) Multimodal Intercity Network Manageable on the Collected Fare – Optimization Model Approach -, Proc of the EASTS, Vol.12.</a:t>
            </a:r>
            <a:br>
              <a:rPr lang="en" altLang="ja-JP" sz="1800" dirty="0"/>
            </a:br>
            <a:r>
              <a:rPr lang="en" altLang="ja-JP" sz="1800" dirty="0">
                <a:solidFill>
                  <a:schemeClr val="accent6">
                    <a:lumMod val="75000"/>
                  </a:schemeClr>
                </a:solidFill>
              </a:rPr>
              <a:t>SCP</a:t>
            </a:r>
            <a:r>
              <a:rPr lang="en" altLang="ja-JP" sz="1800" dirty="0"/>
              <a:t> </a:t>
            </a:r>
            <a:r>
              <a:rPr lang="en-US" altLang="ja-JP" sz="1800" dirty="0"/>
              <a:t>1)</a:t>
            </a:r>
            <a:r>
              <a:rPr lang="ja-JP" altLang="en-US" sz="1800"/>
              <a:t>吉田</a:t>
            </a:r>
            <a:r>
              <a:rPr lang="en-US" altLang="ja-JP" sz="1800" dirty="0"/>
              <a:t>,</a:t>
            </a:r>
            <a:r>
              <a:rPr lang="ja-JP" altLang="en-US" sz="1800"/>
              <a:t>奥村 </a:t>
            </a:r>
            <a:r>
              <a:rPr lang="en-US" altLang="ja-JP" sz="1800" dirty="0"/>
              <a:t>(2021) </a:t>
            </a:r>
            <a:r>
              <a:rPr lang="ja-JP" altLang="en-US" sz="1800"/>
              <a:t>費用負担スキームを考慮した都市間旅客交通ネットワークの最適構造</a:t>
            </a:r>
            <a:r>
              <a:rPr lang="en-US" altLang="ja-JP" sz="1800" dirty="0"/>
              <a:t>,</a:t>
            </a:r>
            <a:r>
              <a:rPr lang="ja-JP" altLang="en-US" sz="1800"/>
              <a:t>土木学会論文集 </a:t>
            </a:r>
            <a:r>
              <a:rPr lang="en" altLang="ja-JP" sz="1800" dirty="0"/>
              <a:t>D3,76(5):I_977-I_986. </a:t>
            </a:r>
            <a:br>
              <a:rPr lang="en" altLang="ja-JP" sz="1800" dirty="0"/>
            </a:br>
            <a:endParaRPr kumimoji="1" lang="ja-JP" altLang="en-US" sz="1800"/>
          </a:p>
        </p:txBody>
      </p:sp>
      <p:sp>
        <p:nvSpPr>
          <p:cNvPr id="4" name="スライド番号プレースホルダー 3">
            <a:extLst>
              <a:ext uri="{FF2B5EF4-FFF2-40B4-BE49-F238E27FC236}">
                <a16:creationId xmlns:a16="http://schemas.microsoft.com/office/drawing/2014/main" id="{CE0FF69C-01D1-89E5-F943-4D7C4D0A3296}"/>
              </a:ext>
            </a:extLst>
          </p:cNvPr>
          <p:cNvSpPr>
            <a:spLocks noGrp="1"/>
          </p:cNvSpPr>
          <p:nvPr>
            <p:ph type="sldNum" sz="quarter" idx="12"/>
          </p:nvPr>
        </p:nvSpPr>
        <p:spPr/>
        <p:txBody>
          <a:bodyPr/>
          <a:lstStyle/>
          <a:p>
            <a:fld id="{4BDCFC5B-E2B4-9C49-A4E7-ED05522CC5FF}" type="slidenum">
              <a:rPr lang="ja-JP" altLang="en-US" smtClean="0"/>
              <a:pPr/>
              <a:t>87</a:t>
            </a:fld>
            <a:endParaRPr lang="en-US" altLang="ja-JP"/>
          </a:p>
        </p:txBody>
      </p:sp>
    </p:spTree>
    <p:extLst>
      <p:ext uri="{BB962C8B-B14F-4D97-AF65-F5344CB8AC3E}">
        <p14:creationId xmlns:p14="http://schemas.microsoft.com/office/powerpoint/2010/main" val="35315742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5E174-0814-1817-DA4A-7FE9ABAC7EDA}"/>
              </a:ext>
            </a:extLst>
          </p:cNvPr>
          <p:cNvSpPr>
            <a:spLocks noGrp="1"/>
          </p:cNvSpPr>
          <p:nvPr>
            <p:ph type="title"/>
          </p:nvPr>
        </p:nvSpPr>
        <p:spPr>
          <a:xfrm>
            <a:off x="50301" y="68550"/>
            <a:ext cx="4768279" cy="653996"/>
          </a:xfrm>
        </p:spPr>
        <p:txBody>
          <a:bodyPr>
            <a:normAutofit/>
          </a:bodyPr>
          <a:lstStyle/>
          <a:p>
            <a:r>
              <a:rPr kumimoji="1" lang="ja-JP" altLang="en-US" sz="3600"/>
              <a:t>付録：モデルの</a:t>
            </a:r>
            <a:r>
              <a:rPr lang="ja-JP" altLang="en-US" sz="3600"/>
              <a:t>概要</a:t>
            </a:r>
            <a:endParaRPr kumimoji="1" lang="ja-JP" altLang="en-US" sz="3600"/>
          </a:p>
        </p:txBody>
      </p:sp>
      <p:sp>
        <p:nvSpPr>
          <p:cNvPr id="3" name="コンテンツ プレースホルダー 2">
            <a:extLst>
              <a:ext uri="{FF2B5EF4-FFF2-40B4-BE49-F238E27FC236}">
                <a16:creationId xmlns:a16="http://schemas.microsoft.com/office/drawing/2014/main" id="{5994EC77-25C5-6DB8-C39B-4D27A14297E2}"/>
              </a:ext>
            </a:extLst>
          </p:cNvPr>
          <p:cNvSpPr>
            <a:spLocks noGrp="1"/>
          </p:cNvSpPr>
          <p:nvPr>
            <p:ph idx="1"/>
          </p:nvPr>
        </p:nvSpPr>
        <p:spPr>
          <a:xfrm>
            <a:off x="5214991" y="214406"/>
            <a:ext cx="2470935" cy="383067"/>
          </a:xfrm>
        </p:spPr>
        <p:txBody>
          <a:bodyPr>
            <a:normAutofit fontScale="85000" lnSpcReduction="20000"/>
          </a:bodyPr>
          <a:lstStyle/>
          <a:p>
            <a:pPr marL="285750" indent="-285750">
              <a:spcAft>
                <a:spcPts val="300"/>
              </a:spcAft>
              <a:buFont typeface="Wingdings" panose="05000000000000000000" pitchFamily="2" charset="2"/>
              <a:buChar char="Ø"/>
            </a:pPr>
            <a:r>
              <a:rPr kumimoji="1" lang="ja-JP" altLang="en-US" sz="2400"/>
              <a:t>集合・操作変数</a:t>
            </a:r>
            <a:endParaRPr kumimoji="1" lang="en-US" altLang="ja-JP" sz="2400" dirty="0"/>
          </a:p>
          <a:p>
            <a:pPr marL="285750" indent="-285750">
              <a:spcAft>
                <a:spcPts val="300"/>
              </a:spcAft>
              <a:buFont typeface="Arial" panose="020B0604020202020204" pitchFamily="34" charset="0"/>
              <a:buChar char="•"/>
            </a:pPr>
            <a:endParaRPr kumimoji="1" lang="en-US" altLang="ja-JP" sz="1600" dirty="0">
              <a:latin typeface="+mn-ea"/>
            </a:endParaRPr>
          </a:p>
        </p:txBody>
      </p:sp>
      <p:sp>
        <p:nvSpPr>
          <p:cNvPr id="7" name="スライド番号プレースホルダー 5">
            <a:extLst>
              <a:ext uri="{FF2B5EF4-FFF2-40B4-BE49-F238E27FC236}">
                <a16:creationId xmlns:a16="http://schemas.microsoft.com/office/drawing/2014/main" id="{F2EB7DB0-969B-A7CD-4D2A-2D44C5B73E81}"/>
              </a:ext>
            </a:extLst>
          </p:cNvPr>
          <p:cNvSpPr>
            <a:spLocks noGrp="1"/>
          </p:cNvSpPr>
          <p:nvPr>
            <p:ph type="sldNum" sz="quarter" idx="12"/>
          </p:nvPr>
        </p:nvSpPr>
        <p:spPr>
          <a:xfrm>
            <a:off x="4953000" y="6363271"/>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pic>
        <p:nvPicPr>
          <p:cNvPr id="6" name="図 5">
            <a:extLst>
              <a:ext uri="{FF2B5EF4-FFF2-40B4-BE49-F238E27FC236}">
                <a16:creationId xmlns:a16="http://schemas.microsoft.com/office/drawing/2014/main" id="{488ADFA3-24AF-BC1A-643C-E5C47F782B7E}"/>
              </a:ext>
            </a:extLst>
          </p:cNvPr>
          <p:cNvPicPr>
            <a:picLocks noChangeAspect="1"/>
          </p:cNvPicPr>
          <p:nvPr/>
        </p:nvPicPr>
        <p:blipFill>
          <a:blip r:embed="rId3"/>
          <a:stretch>
            <a:fillRect/>
          </a:stretch>
        </p:blipFill>
        <p:spPr>
          <a:xfrm>
            <a:off x="1543050" y="729467"/>
            <a:ext cx="6819900" cy="5130800"/>
          </a:xfrm>
          <a:prstGeom prst="rect">
            <a:avLst/>
          </a:prstGeom>
        </p:spPr>
      </p:pic>
    </p:spTree>
    <p:extLst>
      <p:ext uri="{BB962C8B-B14F-4D97-AF65-F5344CB8AC3E}">
        <p14:creationId xmlns:p14="http://schemas.microsoft.com/office/powerpoint/2010/main" val="20596470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5E174-0814-1817-DA4A-7FE9ABAC7EDA}"/>
              </a:ext>
            </a:extLst>
          </p:cNvPr>
          <p:cNvSpPr>
            <a:spLocks noGrp="1"/>
          </p:cNvSpPr>
          <p:nvPr>
            <p:ph type="title"/>
          </p:nvPr>
        </p:nvSpPr>
        <p:spPr>
          <a:xfrm>
            <a:off x="0" y="0"/>
            <a:ext cx="8229600" cy="1143000"/>
          </a:xfrm>
        </p:spPr>
        <p:txBody>
          <a:bodyPr>
            <a:normAutofit/>
          </a:bodyPr>
          <a:lstStyle/>
          <a:p>
            <a:r>
              <a:rPr kumimoji="1" lang="ja-JP" altLang="en-US" sz="3600"/>
              <a:t>付録：モデルの</a:t>
            </a:r>
            <a:r>
              <a:rPr lang="ja-JP" altLang="en-US" sz="3600"/>
              <a:t>概要</a:t>
            </a:r>
            <a:endParaRPr kumimoji="1" lang="ja-JP" altLang="en-US" sz="3600"/>
          </a:p>
        </p:txBody>
      </p:sp>
      <p:sp>
        <p:nvSpPr>
          <p:cNvPr id="3" name="コンテンツ プレースホルダー 2">
            <a:extLst>
              <a:ext uri="{FF2B5EF4-FFF2-40B4-BE49-F238E27FC236}">
                <a16:creationId xmlns:a16="http://schemas.microsoft.com/office/drawing/2014/main" id="{5994EC77-25C5-6DB8-C39B-4D27A14297E2}"/>
              </a:ext>
            </a:extLst>
          </p:cNvPr>
          <p:cNvSpPr>
            <a:spLocks noGrp="1"/>
          </p:cNvSpPr>
          <p:nvPr>
            <p:ph idx="1"/>
          </p:nvPr>
        </p:nvSpPr>
        <p:spPr>
          <a:xfrm>
            <a:off x="6179905" y="353174"/>
            <a:ext cx="1813389" cy="436652"/>
          </a:xfrm>
        </p:spPr>
        <p:txBody>
          <a:bodyPr>
            <a:normAutofit lnSpcReduction="10000"/>
          </a:bodyPr>
          <a:lstStyle/>
          <a:p>
            <a:pPr marL="285750" indent="-285750">
              <a:spcAft>
                <a:spcPts val="300"/>
              </a:spcAft>
              <a:buFont typeface="Wingdings" panose="05000000000000000000" pitchFamily="2" charset="2"/>
              <a:buChar char="Ø"/>
            </a:pPr>
            <a:r>
              <a:rPr kumimoji="1" lang="ja-JP" altLang="en-US" sz="2400"/>
              <a:t>パラメータ</a:t>
            </a:r>
            <a:endParaRPr kumimoji="1" lang="en-US" altLang="ja-JP" sz="1200" dirty="0">
              <a:latin typeface="+mn-ea"/>
            </a:endParaRPr>
          </a:p>
        </p:txBody>
      </p:sp>
      <p:sp>
        <p:nvSpPr>
          <p:cNvPr id="7" name="スライド番号プレースホルダー 5">
            <a:extLst>
              <a:ext uri="{FF2B5EF4-FFF2-40B4-BE49-F238E27FC236}">
                <a16:creationId xmlns:a16="http://schemas.microsoft.com/office/drawing/2014/main" id="{2023C37C-F1AA-DA54-50B5-AB29A6BC5A01}"/>
              </a:ext>
            </a:extLst>
          </p:cNvPr>
          <p:cNvSpPr>
            <a:spLocks noGrp="1"/>
          </p:cNvSpPr>
          <p:nvPr>
            <p:ph type="sldNum" sz="quarter" idx="12"/>
          </p:nvPr>
        </p:nvSpPr>
        <p:spPr>
          <a:xfrm>
            <a:off x="49530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pic>
        <p:nvPicPr>
          <p:cNvPr id="8" name="図 7">
            <a:extLst>
              <a:ext uri="{FF2B5EF4-FFF2-40B4-BE49-F238E27FC236}">
                <a16:creationId xmlns:a16="http://schemas.microsoft.com/office/drawing/2014/main" id="{30376EBB-7E76-E338-FE39-73CE030DD88B}"/>
              </a:ext>
            </a:extLst>
          </p:cNvPr>
          <p:cNvPicPr>
            <a:picLocks noChangeAspect="1"/>
          </p:cNvPicPr>
          <p:nvPr/>
        </p:nvPicPr>
        <p:blipFill>
          <a:blip r:embed="rId3"/>
          <a:stretch>
            <a:fillRect/>
          </a:stretch>
        </p:blipFill>
        <p:spPr>
          <a:xfrm>
            <a:off x="1706794" y="930596"/>
            <a:ext cx="6286500" cy="5168900"/>
          </a:xfrm>
          <a:prstGeom prst="rect">
            <a:avLst/>
          </a:prstGeom>
        </p:spPr>
      </p:pic>
    </p:spTree>
    <p:extLst>
      <p:ext uri="{BB962C8B-B14F-4D97-AF65-F5344CB8AC3E}">
        <p14:creationId xmlns:p14="http://schemas.microsoft.com/office/powerpoint/2010/main" val="23018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07"/>
          <p:cNvPicPr>
            <a:picLocks noChangeAspect="1" noChangeArrowheads="1"/>
          </p:cNvPicPr>
          <p:nvPr/>
        </p:nvPicPr>
        <p:blipFill>
          <a:blip r:embed="rId4"/>
          <a:srcRect r="5511"/>
          <a:stretch>
            <a:fillRect/>
          </a:stretch>
        </p:blipFill>
        <p:spPr bwMode="auto">
          <a:xfrm>
            <a:off x="0" y="0"/>
            <a:ext cx="9144000" cy="6862763"/>
          </a:xfrm>
          <a:prstGeom prst="rect">
            <a:avLst/>
          </a:prstGeom>
          <a:noFill/>
          <a:ln w="9525">
            <a:noFill/>
            <a:miter lim="800000"/>
            <a:headEnd/>
            <a:tailEnd/>
          </a:ln>
        </p:spPr>
      </p:pic>
      <p:pic>
        <p:nvPicPr>
          <p:cNvPr id="3" name="Shape">
            <a:hlinkClick r:id="" action="ppaction://media"/>
          </p:cNvPr>
          <p:cNvPicPr>
            <a:picLocks noRot="1" noChangeAspect="1"/>
          </p:cNvPicPr>
          <p:nvPr>
            <a:videoFile r:link="rId1"/>
          </p:nvPr>
        </p:nvPicPr>
        <p:blipFill>
          <a:blip r:embed="rId5"/>
          <a:srcRect/>
          <a:stretch>
            <a:fillRect/>
          </a:stretch>
        </p:blipFill>
        <p:spPr bwMode="auto">
          <a:xfrm>
            <a:off x="109538" y="1309688"/>
            <a:ext cx="3944937" cy="2959100"/>
          </a:xfrm>
          <a:prstGeom prst="rect">
            <a:avLst/>
          </a:prstGeom>
          <a:noFill/>
          <a:ln w="9525">
            <a:noFill/>
            <a:miter lim="800000"/>
            <a:headEnd/>
            <a:tailEnd/>
          </a:ln>
        </p:spPr>
      </p:pic>
    </p:spTree>
    <p:extLst>
      <p:ext uri="{BB962C8B-B14F-4D97-AF65-F5344CB8AC3E}">
        <p14:creationId xmlns:p14="http://schemas.microsoft.com/office/powerpoint/2010/main" val="1297084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5E174-0814-1817-DA4A-7FE9ABAC7EDA}"/>
              </a:ext>
            </a:extLst>
          </p:cNvPr>
          <p:cNvSpPr>
            <a:spLocks noGrp="1"/>
          </p:cNvSpPr>
          <p:nvPr>
            <p:ph type="title"/>
          </p:nvPr>
        </p:nvSpPr>
        <p:spPr>
          <a:xfrm>
            <a:off x="457200" y="0"/>
            <a:ext cx="8229600" cy="1143000"/>
          </a:xfrm>
        </p:spPr>
        <p:txBody>
          <a:bodyPr/>
          <a:lstStyle/>
          <a:p>
            <a:r>
              <a:rPr kumimoji="1" lang="ja-JP" altLang="en-US"/>
              <a:t>付録：モデルの概要　</a:t>
            </a:r>
            <a:r>
              <a:rPr lang="ja-JP" altLang="en-US"/>
              <a:t>定式化</a:t>
            </a:r>
            <a:endParaRPr kumimoji="1" lang="ja-JP" altLang="en-US"/>
          </a:p>
        </p:txBody>
      </p:sp>
      <p:sp>
        <p:nvSpPr>
          <p:cNvPr id="8" name="スライド番号プレースホルダー 5">
            <a:extLst>
              <a:ext uri="{FF2B5EF4-FFF2-40B4-BE49-F238E27FC236}">
                <a16:creationId xmlns:a16="http://schemas.microsoft.com/office/drawing/2014/main" id="{57B88CDA-8664-A4D0-6564-C635C22222A8}"/>
              </a:ext>
            </a:extLst>
          </p:cNvPr>
          <p:cNvSpPr>
            <a:spLocks noGrp="1"/>
          </p:cNvSpPr>
          <p:nvPr>
            <p:ph type="sldNum" sz="quarter" idx="12"/>
          </p:nvPr>
        </p:nvSpPr>
        <p:spPr>
          <a:xfrm>
            <a:off x="4871232" y="638381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graphicFrame>
        <p:nvGraphicFramePr>
          <p:cNvPr id="4" name="オブジェクト 3">
            <a:extLst>
              <a:ext uri="{FF2B5EF4-FFF2-40B4-BE49-F238E27FC236}">
                <a16:creationId xmlns:a16="http://schemas.microsoft.com/office/drawing/2014/main" id="{D0045E7C-2399-9204-A100-9467BD2F024C}"/>
              </a:ext>
            </a:extLst>
          </p:cNvPr>
          <p:cNvGraphicFramePr>
            <a:graphicFrameLocks noChangeAspect="1"/>
          </p:cNvGraphicFramePr>
          <p:nvPr>
            <p:extLst>
              <p:ext uri="{D42A27DB-BD31-4B8C-83A1-F6EECF244321}">
                <p14:modId xmlns:p14="http://schemas.microsoft.com/office/powerpoint/2010/main" val="4030689857"/>
              </p:ext>
            </p:extLst>
          </p:nvPr>
        </p:nvGraphicFramePr>
        <p:xfrm>
          <a:off x="1687535" y="1034370"/>
          <a:ext cx="5768929" cy="5430611"/>
        </p:xfrm>
        <a:graphic>
          <a:graphicData uri="http://schemas.openxmlformats.org/presentationml/2006/ole">
            <mc:AlternateContent xmlns:mc="http://schemas.openxmlformats.org/markup-compatibility/2006">
              <mc:Choice xmlns:v="urn:schemas-microsoft-com:vml" Requires="v">
                <p:oleObj name="Document" r:id="rId3" imgW="3293526" imgH="3160554" progId="Word.Document.12">
                  <p:embed/>
                </p:oleObj>
              </mc:Choice>
              <mc:Fallback>
                <p:oleObj name="Document" r:id="rId3" imgW="3293526" imgH="3160554" progId="Word.Document.12">
                  <p:embed/>
                  <p:pic>
                    <p:nvPicPr>
                      <p:cNvPr id="4" name="オブジェクト 3">
                        <a:extLst>
                          <a:ext uri="{FF2B5EF4-FFF2-40B4-BE49-F238E27FC236}">
                            <a16:creationId xmlns:a16="http://schemas.microsoft.com/office/drawing/2014/main" id="{D0045E7C-2399-9204-A100-9467BD2F024C}"/>
                          </a:ext>
                        </a:extLst>
                      </p:cNvPr>
                      <p:cNvPicPr/>
                      <p:nvPr/>
                    </p:nvPicPr>
                    <p:blipFill>
                      <a:blip r:embed="rId4"/>
                      <a:stretch>
                        <a:fillRect/>
                      </a:stretch>
                    </p:blipFill>
                    <p:spPr>
                      <a:xfrm>
                        <a:off x="1687535" y="1034370"/>
                        <a:ext cx="5768929" cy="5430611"/>
                      </a:xfrm>
                      <a:prstGeom prst="rect">
                        <a:avLst/>
                      </a:prstGeom>
                    </p:spPr>
                  </p:pic>
                </p:oleObj>
              </mc:Fallback>
            </mc:AlternateContent>
          </a:graphicData>
        </a:graphic>
      </p:graphicFrame>
    </p:spTree>
    <p:extLst>
      <p:ext uri="{BB962C8B-B14F-4D97-AF65-F5344CB8AC3E}">
        <p14:creationId xmlns:p14="http://schemas.microsoft.com/office/powerpoint/2010/main" val="3753756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4E56-DE43-6869-26FD-3F6164D00D4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D312E60-9ECD-12D7-A900-D6E1682E39CC}"/>
              </a:ext>
            </a:extLst>
          </p:cNvPr>
          <p:cNvSpPr>
            <a:spLocks noGrp="1"/>
          </p:cNvSpPr>
          <p:nvPr>
            <p:ph type="title"/>
          </p:nvPr>
        </p:nvSpPr>
        <p:spPr>
          <a:xfrm>
            <a:off x="457200" y="80735"/>
            <a:ext cx="8229600" cy="1143000"/>
          </a:xfrm>
        </p:spPr>
        <p:txBody>
          <a:bodyPr>
            <a:normAutofit/>
          </a:bodyPr>
          <a:lstStyle/>
          <a:p>
            <a:r>
              <a:rPr kumimoji="1" lang="ja-JP" altLang="en-US" sz="3600"/>
              <a:t>付録：モデルの</a:t>
            </a:r>
            <a:r>
              <a:rPr lang="ja-JP" altLang="en-US" sz="3600"/>
              <a:t>概要</a:t>
            </a:r>
            <a:endParaRPr kumimoji="1" lang="ja-JP" altLang="en-US" sz="3600"/>
          </a:p>
        </p:txBody>
      </p:sp>
      <p:sp>
        <p:nvSpPr>
          <p:cNvPr id="3" name="コンテンツ プレースホルダー 2">
            <a:extLst>
              <a:ext uri="{FF2B5EF4-FFF2-40B4-BE49-F238E27FC236}">
                <a16:creationId xmlns:a16="http://schemas.microsoft.com/office/drawing/2014/main" id="{82B73D30-E444-3766-1213-9B131F40FFD3}"/>
              </a:ext>
            </a:extLst>
          </p:cNvPr>
          <p:cNvSpPr>
            <a:spLocks noGrp="1"/>
          </p:cNvSpPr>
          <p:nvPr>
            <p:ph idx="1"/>
          </p:nvPr>
        </p:nvSpPr>
        <p:spPr>
          <a:xfrm>
            <a:off x="135352" y="796437"/>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400"/>
              <a:t>パラメータ値</a:t>
            </a:r>
            <a:endParaRPr kumimoji="1" lang="en-US" altLang="ja-JP" sz="2400" dirty="0"/>
          </a:p>
        </p:txBody>
      </p:sp>
      <p:sp>
        <p:nvSpPr>
          <p:cNvPr id="7" name="フッター プレースホルダー 4">
            <a:extLst>
              <a:ext uri="{FF2B5EF4-FFF2-40B4-BE49-F238E27FC236}">
                <a16:creationId xmlns:a16="http://schemas.microsoft.com/office/drawing/2014/main" id="{9A4341F9-CEA4-4074-800F-CF186B68C65C}"/>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endPar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8" name="スライド番号プレースホルダー 5">
            <a:extLst>
              <a:ext uri="{FF2B5EF4-FFF2-40B4-BE49-F238E27FC236}">
                <a16:creationId xmlns:a16="http://schemas.microsoft.com/office/drawing/2014/main" id="{5F0CDC56-067B-EF69-4246-3D508ED138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graphicFrame>
        <p:nvGraphicFramePr>
          <p:cNvPr id="16" name="オブジェクト 15">
            <a:extLst>
              <a:ext uri="{FF2B5EF4-FFF2-40B4-BE49-F238E27FC236}">
                <a16:creationId xmlns:a16="http://schemas.microsoft.com/office/drawing/2014/main" id="{D1D35D1C-D9FA-CC94-7BC7-74F8A1496DDF}"/>
              </a:ext>
            </a:extLst>
          </p:cNvPr>
          <p:cNvGraphicFramePr>
            <a:graphicFrameLocks noChangeAspect="1"/>
          </p:cNvGraphicFramePr>
          <p:nvPr>
            <p:extLst>
              <p:ext uri="{D42A27DB-BD31-4B8C-83A1-F6EECF244321}">
                <p14:modId xmlns:p14="http://schemas.microsoft.com/office/powerpoint/2010/main" val="2269343014"/>
              </p:ext>
            </p:extLst>
          </p:nvPr>
        </p:nvGraphicFramePr>
        <p:xfrm>
          <a:off x="1715583" y="1519176"/>
          <a:ext cx="5648325" cy="1050925"/>
        </p:xfrm>
        <a:graphic>
          <a:graphicData uri="http://schemas.openxmlformats.org/presentationml/2006/ole">
            <mc:AlternateContent xmlns:mc="http://schemas.openxmlformats.org/markup-compatibility/2006">
              <mc:Choice xmlns:v="urn:schemas-microsoft-com:vml" Requires="v">
                <p:oleObj name="Document" r:id="rId3" imgW="5732871" imgH="1068478" progId="Word.Document.12">
                  <p:embed/>
                </p:oleObj>
              </mc:Choice>
              <mc:Fallback>
                <p:oleObj name="Document" r:id="rId3" imgW="5732871" imgH="1068478" progId="Word.Document.12">
                  <p:embed/>
                  <p:pic>
                    <p:nvPicPr>
                      <p:cNvPr id="16" name="オブジェクト 15">
                        <a:extLst>
                          <a:ext uri="{FF2B5EF4-FFF2-40B4-BE49-F238E27FC236}">
                            <a16:creationId xmlns:a16="http://schemas.microsoft.com/office/drawing/2014/main" id="{D1D35D1C-D9FA-CC94-7BC7-74F8A1496DDF}"/>
                          </a:ext>
                        </a:extLst>
                      </p:cNvPr>
                      <p:cNvPicPr/>
                      <p:nvPr/>
                    </p:nvPicPr>
                    <p:blipFill>
                      <a:blip r:embed="rId4"/>
                      <a:stretch>
                        <a:fillRect/>
                      </a:stretch>
                    </p:blipFill>
                    <p:spPr>
                      <a:xfrm>
                        <a:off x="1715583" y="1519176"/>
                        <a:ext cx="5648325" cy="1050925"/>
                      </a:xfrm>
                      <a:prstGeom prst="rect">
                        <a:avLst/>
                      </a:prstGeom>
                    </p:spPr>
                  </p:pic>
                </p:oleObj>
              </mc:Fallback>
            </mc:AlternateContent>
          </a:graphicData>
        </a:graphic>
      </p:graphicFrame>
      <p:sp>
        <p:nvSpPr>
          <p:cNvPr id="17" name="テキスト ボックス 16">
            <a:extLst>
              <a:ext uri="{FF2B5EF4-FFF2-40B4-BE49-F238E27FC236}">
                <a16:creationId xmlns:a16="http://schemas.microsoft.com/office/drawing/2014/main" id="{9F285A82-7D42-A490-F370-66D505851A23}"/>
              </a:ext>
            </a:extLst>
          </p:cNvPr>
          <p:cNvSpPr txBox="1"/>
          <p:nvPr/>
        </p:nvSpPr>
        <p:spPr>
          <a:xfrm>
            <a:off x="135352" y="1197046"/>
            <a:ext cx="4243469"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固定費用・</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 (</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航空リンクを除く</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 可変費用</a:t>
            </a:r>
          </a:p>
        </p:txBody>
      </p:sp>
      <p:sp>
        <p:nvSpPr>
          <p:cNvPr id="18" name="テキスト ボックス 17">
            <a:extLst>
              <a:ext uri="{FF2B5EF4-FFF2-40B4-BE49-F238E27FC236}">
                <a16:creationId xmlns:a16="http://schemas.microsoft.com/office/drawing/2014/main" id="{80FAA3E6-DA41-1BC0-A00E-1D660338CC4F}"/>
              </a:ext>
            </a:extLst>
          </p:cNvPr>
          <p:cNvSpPr txBox="1"/>
          <p:nvPr/>
        </p:nvSpPr>
        <p:spPr>
          <a:xfrm>
            <a:off x="135352" y="2320110"/>
            <a:ext cx="4286751"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航空リンクの可変費用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単位：百万円</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便</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graphicFrame>
        <p:nvGraphicFramePr>
          <p:cNvPr id="19" name="オブジェクト 18">
            <a:extLst>
              <a:ext uri="{FF2B5EF4-FFF2-40B4-BE49-F238E27FC236}">
                <a16:creationId xmlns:a16="http://schemas.microsoft.com/office/drawing/2014/main" id="{40063D4A-95F5-8AB6-E058-688505439DA2}"/>
              </a:ext>
            </a:extLst>
          </p:cNvPr>
          <p:cNvGraphicFramePr>
            <a:graphicFrameLocks noChangeAspect="1"/>
          </p:cNvGraphicFramePr>
          <p:nvPr>
            <p:extLst>
              <p:ext uri="{D42A27DB-BD31-4B8C-83A1-F6EECF244321}">
                <p14:modId xmlns:p14="http://schemas.microsoft.com/office/powerpoint/2010/main" val="3230842114"/>
              </p:ext>
            </p:extLst>
          </p:nvPr>
        </p:nvGraphicFramePr>
        <p:xfrm>
          <a:off x="1797344" y="2658664"/>
          <a:ext cx="6145213" cy="3724275"/>
        </p:xfrm>
        <a:graphic>
          <a:graphicData uri="http://schemas.openxmlformats.org/presentationml/2006/ole">
            <mc:AlternateContent xmlns:mc="http://schemas.openxmlformats.org/markup-compatibility/2006">
              <mc:Choice xmlns:v="urn:schemas-microsoft-com:vml" Requires="v">
                <p:oleObj name="Document" r:id="rId5" imgW="6150567" imgH="3730671" progId="Word.Document.12">
                  <p:embed/>
                </p:oleObj>
              </mc:Choice>
              <mc:Fallback>
                <p:oleObj name="Document" r:id="rId5" imgW="6150567" imgH="3730671" progId="Word.Document.12">
                  <p:embed/>
                  <p:pic>
                    <p:nvPicPr>
                      <p:cNvPr id="19" name="オブジェクト 18">
                        <a:extLst>
                          <a:ext uri="{FF2B5EF4-FFF2-40B4-BE49-F238E27FC236}">
                            <a16:creationId xmlns:a16="http://schemas.microsoft.com/office/drawing/2014/main" id="{40063D4A-95F5-8AB6-E058-688505439DA2}"/>
                          </a:ext>
                        </a:extLst>
                      </p:cNvPr>
                      <p:cNvPicPr/>
                      <p:nvPr/>
                    </p:nvPicPr>
                    <p:blipFill>
                      <a:blip r:embed="rId6"/>
                      <a:stretch>
                        <a:fillRect/>
                      </a:stretch>
                    </p:blipFill>
                    <p:spPr>
                      <a:xfrm>
                        <a:off x="1797344" y="2658664"/>
                        <a:ext cx="6145213" cy="3724275"/>
                      </a:xfrm>
                      <a:prstGeom prst="rect">
                        <a:avLst/>
                      </a:prstGeom>
                    </p:spPr>
                  </p:pic>
                </p:oleObj>
              </mc:Fallback>
            </mc:AlternateContent>
          </a:graphicData>
        </a:graphic>
      </p:graphicFrame>
    </p:spTree>
    <p:extLst>
      <p:ext uri="{BB962C8B-B14F-4D97-AF65-F5344CB8AC3E}">
        <p14:creationId xmlns:p14="http://schemas.microsoft.com/office/powerpoint/2010/main" val="2022727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B8ED1-C903-3808-E213-20B555A502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5E5D02-F73A-C7A4-D569-1CE3AB5687C1}"/>
              </a:ext>
            </a:extLst>
          </p:cNvPr>
          <p:cNvSpPr>
            <a:spLocks noGrp="1"/>
          </p:cNvSpPr>
          <p:nvPr>
            <p:ph type="title"/>
          </p:nvPr>
        </p:nvSpPr>
        <p:spPr>
          <a:xfrm>
            <a:off x="927242" y="87459"/>
            <a:ext cx="7289515" cy="766762"/>
          </a:xfrm>
        </p:spPr>
        <p:txBody>
          <a:bodyPr/>
          <a:lstStyle/>
          <a:p>
            <a:r>
              <a:rPr kumimoji="1" lang="ja-JP" altLang="en-US"/>
              <a:t>付録：モデルの</a:t>
            </a:r>
            <a:r>
              <a:rPr lang="ja-JP" altLang="en-US"/>
              <a:t>概要</a:t>
            </a:r>
            <a:endParaRPr kumimoji="1" lang="ja-JP" altLang="en-US"/>
          </a:p>
        </p:txBody>
      </p:sp>
      <p:sp>
        <p:nvSpPr>
          <p:cNvPr id="3" name="コンテンツ プレースホルダー 2">
            <a:extLst>
              <a:ext uri="{FF2B5EF4-FFF2-40B4-BE49-F238E27FC236}">
                <a16:creationId xmlns:a16="http://schemas.microsoft.com/office/drawing/2014/main" id="{1D4B5B5E-15D5-3249-A527-322883F06F6D}"/>
              </a:ext>
            </a:extLst>
          </p:cNvPr>
          <p:cNvSpPr>
            <a:spLocks noGrp="1"/>
          </p:cNvSpPr>
          <p:nvPr>
            <p:ph idx="1"/>
          </p:nvPr>
        </p:nvSpPr>
        <p:spPr>
          <a:xfrm>
            <a:off x="385281" y="960823"/>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400"/>
              <a:t>パラメータ値</a:t>
            </a:r>
            <a:endParaRPr kumimoji="1" lang="en-US" altLang="ja-JP" sz="2400" dirty="0"/>
          </a:p>
        </p:txBody>
      </p:sp>
      <p:sp>
        <p:nvSpPr>
          <p:cNvPr id="8" name="スライド番号プレースホルダー 5">
            <a:extLst>
              <a:ext uri="{FF2B5EF4-FFF2-40B4-BE49-F238E27FC236}">
                <a16:creationId xmlns:a16="http://schemas.microsoft.com/office/drawing/2014/main" id="{367ED33E-CA24-90A1-9804-540C9C13F4A5}"/>
              </a:ext>
            </a:extLst>
          </p:cNvPr>
          <p:cNvSpPr>
            <a:spLocks noGrp="1"/>
          </p:cNvSpPr>
          <p:nvPr>
            <p:ph type="sldNum" sz="quarter" idx="12"/>
          </p:nvPr>
        </p:nvSpPr>
        <p:spPr>
          <a:xfrm>
            <a:off x="4953000" y="6412337"/>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C9706CF1-52AB-2181-B83C-09B3060544C5}"/>
              </a:ext>
            </a:extLst>
          </p:cNvPr>
          <p:cNvSpPr txBox="1"/>
          <p:nvPr/>
        </p:nvSpPr>
        <p:spPr>
          <a:xfrm>
            <a:off x="135352" y="1371214"/>
            <a:ext cx="3568606"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航空リンクの所要時間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単位：分</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graphicFrame>
        <p:nvGraphicFramePr>
          <p:cNvPr id="12" name="オブジェクト 11">
            <a:extLst>
              <a:ext uri="{FF2B5EF4-FFF2-40B4-BE49-F238E27FC236}">
                <a16:creationId xmlns:a16="http://schemas.microsoft.com/office/drawing/2014/main" id="{6F4CF1FE-79C4-973A-EA38-1F5C237DDB2D}"/>
              </a:ext>
            </a:extLst>
          </p:cNvPr>
          <p:cNvGraphicFramePr>
            <a:graphicFrameLocks noChangeAspect="1"/>
          </p:cNvGraphicFramePr>
          <p:nvPr/>
        </p:nvGraphicFramePr>
        <p:xfrm>
          <a:off x="1270000" y="1749425"/>
          <a:ext cx="6605588" cy="3543300"/>
        </p:xfrm>
        <a:graphic>
          <a:graphicData uri="http://schemas.openxmlformats.org/presentationml/2006/ole">
            <mc:AlternateContent xmlns:mc="http://schemas.openxmlformats.org/markup-compatibility/2006">
              <mc:Choice xmlns:v="urn:schemas-microsoft-com:vml" Requires="v">
                <p:oleObj name="Worksheet" r:id="rId3" imgW="5800801" imgH="3086100" progId="Excel.Sheet.12">
                  <p:embed/>
                </p:oleObj>
              </mc:Choice>
              <mc:Fallback>
                <p:oleObj name="Worksheet" r:id="rId3" imgW="5800801" imgH="3086100" progId="Excel.Sheet.12">
                  <p:embed/>
                  <p:pic>
                    <p:nvPicPr>
                      <p:cNvPr id="12" name="オブジェクト 11">
                        <a:extLst>
                          <a:ext uri="{FF2B5EF4-FFF2-40B4-BE49-F238E27FC236}">
                            <a16:creationId xmlns:a16="http://schemas.microsoft.com/office/drawing/2014/main" id="{6F4CF1FE-79C4-973A-EA38-1F5C237DDB2D}"/>
                          </a:ext>
                        </a:extLst>
                      </p:cNvPr>
                      <p:cNvPicPr>
                        <a:picLocks noChangeAspect="1" noChangeArrowheads="1"/>
                      </p:cNvPicPr>
                      <p:nvPr/>
                    </p:nvPicPr>
                    <p:blipFill>
                      <a:blip r:embed="rId4"/>
                      <a:srcRect/>
                      <a:stretch>
                        <a:fillRect/>
                      </a:stretch>
                    </p:blipFill>
                    <p:spPr bwMode="auto">
                      <a:xfrm>
                        <a:off x="1270000" y="1749425"/>
                        <a:ext cx="6605588" cy="3543300"/>
                      </a:xfrm>
                      <a:prstGeom prst="rect">
                        <a:avLst/>
                      </a:prstGeom>
                      <a:noFill/>
                    </p:spPr>
                  </p:pic>
                </p:oleObj>
              </mc:Fallback>
            </mc:AlternateContent>
          </a:graphicData>
        </a:graphic>
      </p:graphicFrame>
    </p:spTree>
    <p:extLst>
      <p:ext uri="{BB962C8B-B14F-4D97-AF65-F5344CB8AC3E}">
        <p14:creationId xmlns:p14="http://schemas.microsoft.com/office/powerpoint/2010/main" val="2203471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3A27C-5294-BBAA-962D-3C658D52C3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22AE4CC-E5B0-2EB8-D113-D561AA41D7D5}"/>
              </a:ext>
            </a:extLst>
          </p:cNvPr>
          <p:cNvSpPr>
            <a:spLocks noGrp="1"/>
          </p:cNvSpPr>
          <p:nvPr>
            <p:ph type="title"/>
          </p:nvPr>
        </p:nvSpPr>
        <p:spPr>
          <a:xfrm>
            <a:off x="457200" y="274638"/>
            <a:ext cx="8229600" cy="736213"/>
          </a:xfrm>
        </p:spPr>
        <p:txBody>
          <a:bodyPr>
            <a:normAutofit/>
          </a:bodyPr>
          <a:lstStyle/>
          <a:p>
            <a:r>
              <a:rPr kumimoji="1" lang="ja-JP" altLang="en-US" sz="4000"/>
              <a:t>付録：モデルの</a:t>
            </a:r>
            <a:r>
              <a:rPr lang="ja-JP" altLang="en-US" sz="4000"/>
              <a:t>概要</a:t>
            </a:r>
            <a:endParaRPr kumimoji="1" lang="ja-JP" altLang="en-US" sz="4000"/>
          </a:p>
        </p:txBody>
      </p:sp>
      <p:sp>
        <p:nvSpPr>
          <p:cNvPr id="3" name="コンテンツ プレースホルダー 2">
            <a:extLst>
              <a:ext uri="{FF2B5EF4-FFF2-40B4-BE49-F238E27FC236}">
                <a16:creationId xmlns:a16="http://schemas.microsoft.com/office/drawing/2014/main" id="{625B5551-25EF-6FA2-DAC4-2D4B67A83D12}"/>
              </a:ext>
            </a:extLst>
          </p:cNvPr>
          <p:cNvSpPr>
            <a:spLocks noGrp="1"/>
          </p:cNvSpPr>
          <p:nvPr>
            <p:ph idx="1"/>
          </p:nvPr>
        </p:nvSpPr>
        <p:spPr>
          <a:xfrm>
            <a:off x="457200" y="941227"/>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400"/>
              <a:t>パラメータ値</a:t>
            </a:r>
            <a:endParaRPr kumimoji="1" lang="en-US" altLang="ja-JP" sz="2400" dirty="0"/>
          </a:p>
        </p:txBody>
      </p:sp>
      <p:sp>
        <p:nvSpPr>
          <p:cNvPr id="8" name="スライド番号プレースホルダー 5">
            <a:extLst>
              <a:ext uri="{FF2B5EF4-FFF2-40B4-BE49-F238E27FC236}">
                <a16:creationId xmlns:a16="http://schemas.microsoft.com/office/drawing/2014/main" id="{F6B6C2EE-F6D6-C080-2D45-2E452B690EED}"/>
              </a:ext>
            </a:extLst>
          </p:cNvPr>
          <p:cNvSpPr>
            <a:spLocks noGrp="1"/>
          </p:cNvSpPr>
          <p:nvPr>
            <p:ph type="sldNum" sz="quarter" idx="12"/>
          </p:nvPr>
        </p:nvSpPr>
        <p:spPr>
          <a:xfrm>
            <a:off x="4917990" y="6400799"/>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965A522D-5EA6-C9FD-970C-D32C9A4DD9D0}"/>
              </a:ext>
            </a:extLst>
          </p:cNvPr>
          <p:cNvSpPr txBox="1"/>
          <p:nvPr/>
        </p:nvSpPr>
        <p:spPr>
          <a:xfrm>
            <a:off x="806497" y="1390810"/>
            <a:ext cx="3568606"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鉄道リンクの所要時間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単位：分</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graphicFrame>
        <p:nvGraphicFramePr>
          <p:cNvPr id="6" name="オブジェクト 5">
            <a:extLst>
              <a:ext uri="{FF2B5EF4-FFF2-40B4-BE49-F238E27FC236}">
                <a16:creationId xmlns:a16="http://schemas.microsoft.com/office/drawing/2014/main" id="{5BD92E6C-C39B-9672-1E4F-F171400B9C86}"/>
              </a:ext>
            </a:extLst>
          </p:cNvPr>
          <p:cNvGraphicFramePr>
            <a:graphicFrameLocks noChangeAspect="1"/>
          </p:cNvGraphicFramePr>
          <p:nvPr>
            <p:extLst>
              <p:ext uri="{D42A27DB-BD31-4B8C-83A1-F6EECF244321}">
                <p14:modId xmlns:p14="http://schemas.microsoft.com/office/powerpoint/2010/main" val="2928377252"/>
              </p:ext>
            </p:extLst>
          </p:nvPr>
        </p:nvGraphicFramePr>
        <p:xfrm>
          <a:off x="1347674" y="1698648"/>
          <a:ext cx="2482850" cy="4562475"/>
        </p:xfrm>
        <a:graphic>
          <a:graphicData uri="http://schemas.openxmlformats.org/presentationml/2006/ole">
            <mc:AlternateContent xmlns:mc="http://schemas.openxmlformats.org/markup-compatibility/2006">
              <mc:Choice xmlns:v="urn:schemas-microsoft-com:vml" Requires="v">
                <p:oleObj name="Worksheet" r:id="rId3" imgW="2276457" imgH="4153029" progId="Excel.Sheet.12">
                  <p:embed/>
                </p:oleObj>
              </mc:Choice>
              <mc:Fallback>
                <p:oleObj name="Worksheet" r:id="rId3" imgW="2276457" imgH="4153029" progId="Excel.Sheet.12">
                  <p:embed/>
                  <p:pic>
                    <p:nvPicPr>
                      <p:cNvPr id="6" name="オブジェクト 5">
                        <a:extLst>
                          <a:ext uri="{FF2B5EF4-FFF2-40B4-BE49-F238E27FC236}">
                            <a16:creationId xmlns:a16="http://schemas.microsoft.com/office/drawing/2014/main" id="{5BD92E6C-C39B-9672-1E4F-F171400B9C86}"/>
                          </a:ext>
                        </a:extLst>
                      </p:cNvPr>
                      <p:cNvPicPr>
                        <a:picLocks noChangeAspect="1" noChangeArrowheads="1"/>
                      </p:cNvPicPr>
                      <p:nvPr/>
                    </p:nvPicPr>
                    <p:blipFill>
                      <a:blip r:embed="rId4"/>
                      <a:srcRect/>
                      <a:stretch>
                        <a:fillRect/>
                      </a:stretch>
                    </p:blipFill>
                    <p:spPr bwMode="auto">
                      <a:xfrm>
                        <a:off x="1347674" y="1698648"/>
                        <a:ext cx="2482850" cy="4562475"/>
                      </a:xfrm>
                      <a:prstGeom prst="rect">
                        <a:avLst/>
                      </a:prstGeom>
                      <a:noFill/>
                    </p:spPr>
                  </p:pic>
                </p:oleObj>
              </mc:Fallback>
            </mc:AlternateContent>
          </a:graphicData>
        </a:graphic>
      </p:graphicFrame>
      <p:graphicFrame>
        <p:nvGraphicFramePr>
          <p:cNvPr id="10" name="オブジェクト 9">
            <a:extLst>
              <a:ext uri="{FF2B5EF4-FFF2-40B4-BE49-F238E27FC236}">
                <a16:creationId xmlns:a16="http://schemas.microsoft.com/office/drawing/2014/main" id="{936D324E-4F28-5B3F-5366-B6811F964BE6}"/>
              </a:ext>
            </a:extLst>
          </p:cNvPr>
          <p:cNvGraphicFramePr>
            <a:graphicFrameLocks noChangeAspect="1"/>
          </p:cNvGraphicFramePr>
          <p:nvPr>
            <p:extLst>
              <p:ext uri="{D42A27DB-BD31-4B8C-83A1-F6EECF244321}">
                <p14:modId xmlns:p14="http://schemas.microsoft.com/office/powerpoint/2010/main" val="1991754284"/>
              </p:ext>
            </p:extLst>
          </p:nvPr>
        </p:nvGraphicFramePr>
        <p:xfrm>
          <a:off x="5237276" y="1660750"/>
          <a:ext cx="2559050" cy="4562475"/>
        </p:xfrm>
        <a:graphic>
          <a:graphicData uri="http://schemas.openxmlformats.org/presentationml/2006/ole">
            <mc:AlternateContent xmlns:mc="http://schemas.openxmlformats.org/markup-compatibility/2006">
              <mc:Choice xmlns:v="urn:schemas-microsoft-com:vml" Requires="v">
                <p:oleObj name="Worksheet" r:id="rId5" imgW="2352802" imgH="4153029" progId="Excel.Sheet.12">
                  <p:embed/>
                </p:oleObj>
              </mc:Choice>
              <mc:Fallback>
                <p:oleObj name="Worksheet" r:id="rId5" imgW="2352802" imgH="4153029" progId="Excel.Sheet.12">
                  <p:embed/>
                  <p:pic>
                    <p:nvPicPr>
                      <p:cNvPr id="10" name="オブジェクト 9">
                        <a:extLst>
                          <a:ext uri="{FF2B5EF4-FFF2-40B4-BE49-F238E27FC236}">
                            <a16:creationId xmlns:a16="http://schemas.microsoft.com/office/drawing/2014/main" id="{936D324E-4F28-5B3F-5366-B6811F964BE6}"/>
                          </a:ext>
                        </a:extLst>
                      </p:cNvPr>
                      <p:cNvPicPr>
                        <a:picLocks noChangeAspect="1" noChangeArrowheads="1"/>
                      </p:cNvPicPr>
                      <p:nvPr/>
                    </p:nvPicPr>
                    <p:blipFill>
                      <a:blip r:embed="rId6"/>
                      <a:srcRect/>
                      <a:stretch>
                        <a:fillRect/>
                      </a:stretch>
                    </p:blipFill>
                    <p:spPr bwMode="auto">
                      <a:xfrm>
                        <a:off x="5237276" y="1660750"/>
                        <a:ext cx="2559050" cy="456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テキスト ボックス 10">
            <a:extLst>
              <a:ext uri="{FF2B5EF4-FFF2-40B4-BE49-F238E27FC236}">
                <a16:creationId xmlns:a16="http://schemas.microsoft.com/office/drawing/2014/main" id="{1A6FC56A-A272-1D59-EE00-DC7831800890}"/>
              </a:ext>
            </a:extLst>
          </p:cNvPr>
          <p:cNvSpPr txBox="1"/>
          <p:nvPr/>
        </p:nvSpPr>
        <p:spPr>
          <a:xfrm>
            <a:off x="4917990" y="1273350"/>
            <a:ext cx="3158237"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鉄道リンクの駅数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単位：駅</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spTree>
    <p:extLst>
      <p:ext uri="{BB962C8B-B14F-4D97-AF65-F5344CB8AC3E}">
        <p14:creationId xmlns:p14="http://schemas.microsoft.com/office/powerpoint/2010/main" val="32212995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AC427-9F42-5673-01F2-C3806B9FF74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F44B2EA-66B6-3439-E02E-4F4B4B2646DF}"/>
              </a:ext>
            </a:extLst>
          </p:cNvPr>
          <p:cNvSpPr>
            <a:spLocks noGrp="1"/>
          </p:cNvSpPr>
          <p:nvPr>
            <p:ph type="title"/>
          </p:nvPr>
        </p:nvSpPr>
        <p:spPr>
          <a:xfrm>
            <a:off x="507715" y="23019"/>
            <a:ext cx="8229600" cy="822351"/>
          </a:xfrm>
        </p:spPr>
        <p:txBody>
          <a:bodyPr>
            <a:normAutofit/>
          </a:bodyPr>
          <a:lstStyle/>
          <a:p>
            <a:r>
              <a:rPr kumimoji="1" lang="ja-JP" altLang="en-US" sz="3600"/>
              <a:t>付録：モデルの</a:t>
            </a:r>
            <a:r>
              <a:rPr lang="ja-JP" altLang="en-US" sz="3600"/>
              <a:t>概要</a:t>
            </a:r>
            <a:endParaRPr kumimoji="1" lang="ja-JP" altLang="en-US" sz="3600"/>
          </a:p>
        </p:txBody>
      </p:sp>
      <p:sp>
        <p:nvSpPr>
          <p:cNvPr id="3" name="コンテンツ プレースホルダー 2">
            <a:extLst>
              <a:ext uri="{FF2B5EF4-FFF2-40B4-BE49-F238E27FC236}">
                <a16:creationId xmlns:a16="http://schemas.microsoft.com/office/drawing/2014/main" id="{749E91AE-E807-B297-7096-43F29813A246}"/>
              </a:ext>
            </a:extLst>
          </p:cNvPr>
          <p:cNvSpPr>
            <a:spLocks noGrp="1"/>
          </p:cNvSpPr>
          <p:nvPr>
            <p:ph idx="1"/>
          </p:nvPr>
        </p:nvSpPr>
        <p:spPr>
          <a:xfrm>
            <a:off x="233276" y="716941"/>
            <a:ext cx="8229600" cy="4525963"/>
          </a:xfrm>
        </p:spPr>
        <p:txBody>
          <a:bodyPr>
            <a:normAutofit/>
          </a:bodyPr>
          <a:lstStyle/>
          <a:p>
            <a:pPr marL="285750" indent="-285750">
              <a:spcAft>
                <a:spcPts val="300"/>
              </a:spcAft>
              <a:buFont typeface="Wingdings" panose="05000000000000000000" pitchFamily="2" charset="2"/>
              <a:buChar char="Ø"/>
            </a:pPr>
            <a:r>
              <a:rPr kumimoji="1" lang="ja-JP" altLang="en-US" sz="2400"/>
              <a:t>パラメータ値</a:t>
            </a:r>
            <a:endParaRPr kumimoji="1" lang="en-US" altLang="ja-JP" sz="2400" dirty="0"/>
          </a:p>
        </p:txBody>
      </p:sp>
      <p:sp>
        <p:nvSpPr>
          <p:cNvPr id="8" name="スライド番号プレースホルダー 5">
            <a:extLst>
              <a:ext uri="{FF2B5EF4-FFF2-40B4-BE49-F238E27FC236}">
                <a16:creationId xmlns:a16="http://schemas.microsoft.com/office/drawing/2014/main" id="{D5967DD6-114E-B789-E885-44B086852E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963EB5CB-5516-DC0C-0A4A-951C0A940F52}"/>
              </a:ext>
            </a:extLst>
          </p:cNvPr>
          <p:cNvSpPr txBox="1"/>
          <p:nvPr/>
        </p:nvSpPr>
        <p:spPr>
          <a:xfrm>
            <a:off x="120621" y="1111122"/>
            <a:ext cx="3522118"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OD</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間上限交通量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単位：人</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/day)</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graphicFrame>
        <p:nvGraphicFramePr>
          <p:cNvPr id="6" name="オブジェクト 5">
            <a:extLst>
              <a:ext uri="{FF2B5EF4-FFF2-40B4-BE49-F238E27FC236}">
                <a16:creationId xmlns:a16="http://schemas.microsoft.com/office/drawing/2014/main" id="{299ED80A-55DC-70D7-B063-85A3ED9DA9F5}"/>
              </a:ext>
            </a:extLst>
          </p:cNvPr>
          <p:cNvGraphicFramePr>
            <a:graphicFrameLocks noChangeAspect="1"/>
          </p:cNvGraphicFramePr>
          <p:nvPr>
            <p:extLst>
              <p:ext uri="{D42A27DB-BD31-4B8C-83A1-F6EECF244321}">
                <p14:modId xmlns:p14="http://schemas.microsoft.com/office/powerpoint/2010/main" val="547123332"/>
              </p:ext>
            </p:extLst>
          </p:nvPr>
        </p:nvGraphicFramePr>
        <p:xfrm>
          <a:off x="507715" y="1423672"/>
          <a:ext cx="8007062" cy="4314454"/>
        </p:xfrm>
        <a:graphic>
          <a:graphicData uri="http://schemas.openxmlformats.org/presentationml/2006/ole">
            <mc:AlternateContent xmlns:mc="http://schemas.openxmlformats.org/markup-compatibility/2006">
              <mc:Choice xmlns:v="urn:schemas-microsoft-com:vml" Requires="v">
                <p:oleObj name="Document" r:id="rId3" imgW="6009774" imgH="3235313" progId="Word.Document.12">
                  <p:embed/>
                </p:oleObj>
              </mc:Choice>
              <mc:Fallback>
                <p:oleObj name="Document" r:id="rId3" imgW="6009774" imgH="3235313" progId="Word.Document.12">
                  <p:embed/>
                  <p:pic>
                    <p:nvPicPr>
                      <p:cNvPr id="6" name="オブジェクト 5">
                        <a:extLst>
                          <a:ext uri="{FF2B5EF4-FFF2-40B4-BE49-F238E27FC236}">
                            <a16:creationId xmlns:a16="http://schemas.microsoft.com/office/drawing/2014/main" id="{299ED80A-55DC-70D7-B063-85A3ED9DA9F5}"/>
                          </a:ext>
                        </a:extLst>
                      </p:cNvPr>
                      <p:cNvPicPr/>
                      <p:nvPr/>
                    </p:nvPicPr>
                    <p:blipFill>
                      <a:blip r:embed="rId4"/>
                      <a:stretch>
                        <a:fillRect/>
                      </a:stretch>
                    </p:blipFill>
                    <p:spPr>
                      <a:xfrm>
                        <a:off x="507715" y="1423672"/>
                        <a:ext cx="8007062" cy="4314454"/>
                      </a:xfrm>
                      <a:prstGeom prst="rect">
                        <a:avLst/>
                      </a:prstGeom>
                    </p:spPr>
                  </p:pic>
                </p:oleObj>
              </mc:Fallback>
            </mc:AlternateContent>
          </a:graphicData>
        </a:graphic>
      </p:graphicFrame>
      <p:sp>
        <p:nvSpPr>
          <p:cNvPr id="9" name="テキスト ボックス 8">
            <a:extLst>
              <a:ext uri="{FF2B5EF4-FFF2-40B4-BE49-F238E27FC236}">
                <a16:creationId xmlns:a16="http://schemas.microsoft.com/office/drawing/2014/main" id="{C888788B-A344-D74C-69A1-39CE506E05DB}"/>
              </a:ext>
            </a:extLst>
          </p:cNvPr>
          <p:cNvSpPr txBox="1"/>
          <p:nvPr/>
        </p:nvSpPr>
        <p:spPr>
          <a:xfrm>
            <a:off x="629223" y="5297525"/>
            <a:ext cx="8873971" cy="881203"/>
          </a:xfrm>
          <a:prstGeom prst="rect">
            <a:avLst/>
          </a:prstGeom>
          <a:noFill/>
        </p:spPr>
        <p:txBody>
          <a:bodyPr wrap="square">
            <a:spAutoFit/>
          </a:bodyPr>
          <a:lstStyle/>
          <a:p>
            <a:pPr>
              <a:lnSpc>
                <a:spcPct val="110000"/>
              </a:lnSpc>
              <a:spcBef>
                <a:spcPts val="400"/>
              </a:spcBef>
            </a:pPr>
            <a:r>
              <a:rPr lang="en-US" altLang="ja-JP" sz="1100" b="1" dirty="0">
                <a:solidFill>
                  <a:schemeClr val="bg1">
                    <a:lumMod val="65000"/>
                  </a:schemeClr>
                </a:solidFill>
              </a:rPr>
              <a:t>※</a:t>
            </a:r>
            <a:r>
              <a:rPr lang="ja-JP" altLang="en-US" sz="1100" b="1" dirty="0">
                <a:solidFill>
                  <a:schemeClr val="bg1">
                    <a:lumMod val="65000"/>
                  </a:schemeClr>
                </a:solidFill>
              </a:rPr>
              <a:t> 国土交通省：第６回</a:t>
            </a:r>
            <a:r>
              <a:rPr lang="en-US" altLang="ja-JP" sz="1100" b="1" dirty="0">
                <a:solidFill>
                  <a:schemeClr val="bg1">
                    <a:lumMod val="65000"/>
                  </a:schemeClr>
                </a:solidFill>
              </a:rPr>
              <a:t>(2015</a:t>
            </a:r>
            <a:r>
              <a:rPr lang="ja-JP" altLang="en-US" sz="1100" b="1" dirty="0">
                <a:solidFill>
                  <a:schemeClr val="bg1">
                    <a:lumMod val="65000"/>
                  </a:schemeClr>
                </a:solidFill>
              </a:rPr>
              <a:t>年度</a:t>
            </a:r>
            <a:r>
              <a:rPr lang="en-US" altLang="ja-JP" sz="1100" b="1" dirty="0">
                <a:solidFill>
                  <a:schemeClr val="bg1">
                    <a:lumMod val="65000"/>
                  </a:schemeClr>
                </a:solidFill>
              </a:rPr>
              <a:t>)</a:t>
            </a:r>
            <a:r>
              <a:rPr lang="ja-JP" altLang="en-US" sz="1100" b="1" dirty="0">
                <a:solidFill>
                  <a:schemeClr val="bg1">
                    <a:lumMod val="65000"/>
                  </a:schemeClr>
                </a:solidFill>
              </a:rPr>
              <a:t>全国幹線旅客純流動調査，</a:t>
            </a:r>
            <a:br>
              <a:rPr lang="en-US" altLang="ja-JP" sz="1100" b="1" dirty="0">
                <a:solidFill>
                  <a:schemeClr val="bg1">
                    <a:lumMod val="65000"/>
                  </a:schemeClr>
                </a:solidFill>
              </a:rPr>
            </a:br>
            <a:r>
              <a:rPr lang="ja-JP" altLang="en-US" sz="1100" b="1" dirty="0">
                <a:solidFill>
                  <a:schemeClr val="bg1">
                    <a:lumMod val="65000"/>
                  </a:schemeClr>
                </a:solidFill>
              </a:rPr>
              <a:t>　 </a:t>
            </a:r>
            <a:r>
              <a:rPr lang="en-US" altLang="ja-JP" sz="1100" b="1" dirty="0">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https://www.mlit.go.jp/sogoseisaku/soukou/sogoseisaku_soukou_fr_000016.html</a:t>
            </a:r>
            <a:endParaRPr lang="en-US" altLang="ja-JP" sz="1100" b="1" dirty="0">
              <a:solidFill>
                <a:schemeClr val="bg1">
                  <a:lumMod val="65000"/>
                </a:schemeClr>
              </a:solidFill>
            </a:endParaRPr>
          </a:p>
          <a:p>
            <a:pPr>
              <a:lnSpc>
                <a:spcPct val="110000"/>
              </a:lnSpc>
              <a:spcBef>
                <a:spcPts val="400"/>
              </a:spcBef>
            </a:pPr>
            <a:r>
              <a:rPr lang="ja-JP" altLang="en-US" sz="1100" b="1" dirty="0">
                <a:solidFill>
                  <a:schemeClr val="bg1">
                    <a:lumMod val="65000"/>
                  </a:schemeClr>
                </a:solidFill>
                <a:latin typeface="+mn-ea"/>
                <a:cs typeface="Times New Roman" panose="02020603050405020304" pitchFamily="18" charset="0"/>
              </a:rPr>
              <a:t>　 </a:t>
            </a:r>
            <a:r>
              <a:rPr lang="ja-JP" altLang="ja-JP" sz="1100" b="1" dirty="0">
                <a:solidFill>
                  <a:schemeClr val="bg1">
                    <a:lumMod val="65000"/>
                  </a:schemeClr>
                </a:solidFill>
                <a:effectLst/>
                <a:latin typeface="+mn-ea"/>
                <a:cs typeface="Times New Roman" panose="02020603050405020304" pitchFamily="18" charset="0"/>
              </a:rPr>
              <a:t>国立社会保障・人口問題研究所：日本の地域別将来推計人口 －平成</a:t>
            </a:r>
            <a:r>
              <a:rPr lang="en-US" altLang="ja-JP" sz="1100" b="1" dirty="0">
                <a:solidFill>
                  <a:schemeClr val="bg1">
                    <a:lumMod val="65000"/>
                  </a:schemeClr>
                </a:solidFill>
                <a:effectLst/>
                <a:latin typeface="+mn-ea"/>
                <a:cs typeface="Times New Roman" panose="02020603050405020304" pitchFamily="18" charset="0"/>
              </a:rPr>
              <a:t>27</a:t>
            </a:r>
            <a:r>
              <a:rPr lang="ja-JP" altLang="ja-JP" sz="1100" b="1" dirty="0">
                <a:solidFill>
                  <a:schemeClr val="bg1">
                    <a:lumMod val="65000"/>
                  </a:schemeClr>
                </a:solidFill>
                <a:effectLst/>
                <a:latin typeface="+mn-ea"/>
                <a:cs typeface="Times New Roman" panose="02020603050405020304" pitchFamily="18" charset="0"/>
              </a:rPr>
              <a:t>（</a:t>
            </a:r>
            <a:r>
              <a:rPr lang="en-US" altLang="ja-JP" sz="1100" b="1" dirty="0">
                <a:solidFill>
                  <a:schemeClr val="bg1">
                    <a:lumMod val="65000"/>
                  </a:schemeClr>
                </a:solidFill>
                <a:effectLst/>
                <a:latin typeface="+mn-ea"/>
                <a:cs typeface="Times New Roman" panose="02020603050405020304" pitchFamily="18" charset="0"/>
              </a:rPr>
              <a:t>2015</a:t>
            </a:r>
            <a:r>
              <a:rPr lang="ja-JP" altLang="ja-JP" sz="1100" b="1" dirty="0">
                <a:solidFill>
                  <a:schemeClr val="bg1">
                    <a:lumMod val="65000"/>
                  </a:schemeClr>
                </a:solidFill>
                <a:effectLst/>
                <a:latin typeface="+mn-ea"/>
                <a:cs typeface="Times New Roman" panose="02020603050405020304" pitchFamily="18" charset="0"/>
              </a:rPr>
              <a:t>）～</a:t>
            </a:r>
            <a:r>
              <a:rPr lang="en-US" altLang="ja-JP" sz="1100" b="1" dirty="0">
                <a:solidFill>
                  <a:schemeClr val="bg1">
                    <a:lumMod val="65000"/>
                  </a:schemeClr>
                </a:solidFill>
                <a:effectLst/>
                <a:latin typeface="+mn-ea"/>
                <a:cs typeface="Times New Roman" panose="02020603050405020304" pitchFamily="18" charset="0"/>
              </a:rPr>
              <a:t>57</a:t>
            </a:r>
            <a:r>
              <a:rPr lang="ja-JP" altLang="ja-JP" sz="1100" b="1" dirty="0">
                <a:solidFill>
                  <a:schemeClr val="bg1">
                    <a:lumMod val="65000"/>
                  </a:schemeClr>
                </a:solidFill>
                <a:effectLst/>
                <a:latin typeface="+mn-ea"/>
                <a:cs typeface="Times New Roman" panose="02020603050405020304" pitchFamily="18" charset="0"/>
              </a:rPr>
              <a:t>（</a:t>
            </a:r>
            <a:r>
              <a:rPr lang="en-US" altLang="ja-JP" sz="1100" b="1" dirty="0">
                <a:solidFill>
                  <a:schemeClr val="bg1">
                    <a:lumMod val="65000"/>
                  </a:schemeClr>
                </a:solidFill>
                <a:effectLst/>
                <a:latin typeface="+mn-ea"/>
                <a:cs typeface="Times New Roman" panose="02020603050405020304" pitchFamily="18" charset="0"/>
              </a:rPr>
              <a:t>2045</a:t>
            </a:r>
            <a:r>
              <a:rPr lang="ja-JP" altLang="ja-JP" sz="1100" b="1" dirty="0">
                <a:solidFill>
                  <a:schemeClr val="bg1">
                    <a:lumMod val="65000"/>
                  </a:schemeClr>
                </a:solidFill>
                <a:effectLst/>
                <a:latin typeface="+mn-ea"/>
                <a:cs typeface="Times New Roman" panose="02020603050405020304" pitchFamily="18" charset="0"/>
              </a:rPr>
              <a:t>）年－ 平成</a:t>
            </a:r>
            <a:r>
              <a:rPr lang="en-US" altLang="ja-JP" sz="1100" b="1" dirty="0">
                <a:solidFill>
                  <a:schemeClr val="bg1">
                    <a:lumMod val="65000"/>
                  </a:schemeClr>
                </a:solidFill>
                <a:effectLst/>
                <a:latin typeface="+mn-ea"/>
                <a:cs typeface="Times New Roman" panose="02020603050405020304" pitchFamily="18" charset="0"/>
              </a:rPr>
              <a:t>30</a:t>
            </a:r>
            <a:r>
              <a:rPr lang="ja-JP" altLang="ja-JP" sz="1100" b="1" dirty="0">
                <a:solidFill>
                  <a:schemeClr val="bg1">
                    <a:lumMod val="65000"/>
                  </a:schemeClr>
                </a:solidFill>
                <a:effectLst/>
                <a:latin typeface="+mn-ea"/>
                <a:cs typeface="Times New Roman" panose="02020603050405020304" pitchFamily="18" charset="0"/>
              </a:rPr>
              <a:t>年推計，</a:t>
            </a:r>
            <a:r>
              <a:rPr lang="en-US" altLang="ja-JP" sz="1100" b="1" dirty="0">
                <a:solidFill>
                  <a:schemeClr val="bg1">
                    <a:lumMod val="65000"/>
                  </a:schemeClr>
                </a:solidFill>
                <a:effectLst/>
                <a:latin typeface="+mn-ea"/>
                <a:cs typeface="Times New Roman" panose="02020603050405020304" pitchFamily="18" charset="0"/>
              </a:rPr>
              <a:t>2018,</a:t>
            </a:r>
            <a:br>
              <a:rPr lang="en-US" altLang="ja-JP" sz="1100" b="1" dirty="0">
                <a:solidFill>
                  <a:schemeClr val="bg1">
                    <a:lumMod val="65000"/>
                  </a:schemeClr>
                </a:solidFill>
                <a:effectLst/>
                <a:latin typeface="+mn-ea"/>
                <a:cs typeface="Times New Roman" panose="02020603050405020304" pitchFamily="18" charset="0"/>
              </a:rPr>
            </a:br>
            <a:r>
              <a:rPr lang="ja-JP" altLang="en-US" sz="1100" b="1" dirty="0">
                <a:solidFill>
                  <a:schemeClr val="bg1">
                    <a:lumMod val="65000"/>
                  </a:schemeClr>
                </a:solidFill>
                <a:effectLst/>
                <a:latin typeface="+mn-ea"/>
                <a:cs typeface="Times New Roman" panose="02020603050405020304" pitchFamily="18" charset="0"/>
              </a:rPr>
              <a:t>　 </a:t>
            </a:r>
            <a:r>
              <a:rPr lang="en-US" altLang="ja-JP" sz="1100" b="1" dirty="0">
                <a:solidFill>
                  <a:schemeClr val="bg1">
                    <a:lumMod val="65000"/>
                  </a:schemeClr>
                </a:solidFill>
                <a:effectLst/>
                <a:latin typeface="+mn-ea"/>
                <a:cs typeface="Times New Roman" panose="02020603050405020304" pitchFamily="18" charset="0"/>
              </a:rPr>
              <a:t>https://www.ipss.go.jp/pp-shicyoson/j/shicyoson18/6houkoku/houkoku.pdf</a:t>
            </a:r>
            <a:endParaRPr lang="en-US" altLang="ja-JP" sz="1100" b="1" dirty="0">
              <a:solidFill>
                <a:schemeClr val="bg1">
                  <a:lumMod val="65000"/>
                </a:schemeClr>
              </a:solidFill>
            </a:endParaRPr>
          </a:p>
        </p:txBody>
      </p:sp>
    </p:spTree>
    <p:extLst>
      <p:ext uri="{BB962C8B-B14F-4D97-AF65-F5344CB8AC3E}">
        <p14:creationId xmlns:p14="http://schemas.microsoft.com/office/powerpoint/2010/main" val="15129083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551E9-A68A-C168-C6DF-78A7F5BE56A3}"/>
            </a:ext>
          </a:extLst>
        </p:cNvPr>
        <p:cNvGrpSpPr/>
        <p:nvPr/>
      </p:nvGrpSpPr>
      <p:grpSpPr>
        <a:xfrm>
          <a:off x="0" y="0"/>
          <a:ext cx="0" cy="0"/>
          <a:chOff x="0" y="0"/>
          <a:chExt cx="0" cy="0"/>
        </a:xfrm>
      </p:grpSpPr>
      <p:graphicFrame>
        <p:nvGraphicFramePr>
          <p:cNvPr id="4" name="オブジェクト 3">
            <a:extLst>
              <a:ext uri="{FF2B5EF4-FFF2-40B4-BE49-F238E27FC236}">
                <a16:creationId xmlns:a16="http://schemas.microsoft.com/office/drawing/2014/main" id="{03FC3F57-68C8-68DB-756E-2DB5D94FCAF3}"/>
              </a:ext>
            </a:extLst>
          </p:cNvPr>
          <p:cNvGraphicFramePr>
            <a:graphicFrameLocks noChangeAspect="1"/>
          </p:cNvGraphicFramePr>
          <p:nvPr>
            <p:extLst>
              <p:ext uri="{D42A27DB-BD31-4B8C-83A1-F6EECF244321}">
                <p14:modId xmlns:p14="http://schemas.microsoft.com/office/powerpoint/2010/main" val="2194270548"/>
              </p:ext>
            </p:extLst>
          </p:nvPr>
        </p:nvGraphicFramePr>
        <p:xfrm>
          <a:off x="308855" y="1547843"/>
          <a:ext cx="8526289" cy="4332138"/>
        </p:xfrm>
        <a:graphic>
          <a:graphicData uri="http://schemas.openxmlformats.org/presentationml/2006/ole">
            <mc:AlternateContent xmlns:mc="http://schemas.openxmlformats.org/markup-compatibility/2006">
              <mc:Choice xmlns:v="urn:schemas-microsoft-com:vml" Requires="v">
                <p:oleObj name="Document" r:id="rId3" imgW="6275155" imgH="3056033" progId="Word.Document.12">
                  <p:embed/>
                </p:oleObj>
              </mc:Choice>
              <mc:Fallback>
                <p:oleObj name="Document" r:id="rId3" imgW="6275155" imgH="3056033" progId="Word.Document.12">
                  <p:embed/>
                  <p:pic>
                    <p:nvPicPr>
                      <p:cNvPr id="4" name="オブジェクト 3">
                        <a:extLst>
                          <a:ext uri="{FF2B5EF4-FFF2-40B4-BE49-F238E27FC236}">
                            <a16:creationId xmlns:a16="http://schemas.microsoft.com/office/drawing/2014/main" id="{03FC3F57-68C8-68DB-756E-2DB5D94FCAF3}"/>
                          </a:ext>
                        </a:extLst>
                      </p:cNvPr>
                      <p:cNvPicPr/>
                      <p:nvPr/>
                    </p:nvPicPr>
                    <p:blipFill>
                      <a:blip r:embed="rId4"/>
                      <a:stretch>
                        <a:fillRect/>
                      </a:stretch>
                    </p:blipFill>
                    <p:spPr>
                      <a:xfrm>
                        <a:off x="308855" y="1547843"/>
                        <a:ext cx="8526289" cy="433213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BDC29B18-05AC-B7CA-6124-D8C495BF8421}"/>
              </a:ext>
            </a:extLst>
          </p:cNvPr>
          <p:cNvSpPr>
            <a:spLocks noGrp="1"/>
          </p:cNvSpPr>
          <p:nvPr>
            <p:ph type="title"/>
          </p:nvPr>
        </p:nvSpPr>
        <p:spPr>
          <a:xfrm>
            <a:off x="512487" y="6658"/>
            <a:ext cx="8229600" cy="876920"/>
          </a:xfrm>
        </p:spPr>
        <p:txBody>
          <a:bodyPr/>
          <a:lstStyle/>
          <a:p>
            <a:r>
              <a:rPr kumimoji="1" lang="ja-JP" altLang="en-US"/>
              <a:t>付録：モデルの</a:t>
            </a:r>
            <a:r>
              <a:rPr lang="ja-JP" altLang="en-US"/>
              <a:t>概要</a:t>
            </a:r>
            <a:endParaRPr kumimoji="1" lang="ja-JP" altLang="en-US"/>
          </a:p>
        </p:txBody>
      </p:sp>
      <p:sp>
        <p:nvSpPr>
          <p:cNvPr id="3" name="コンテンツ プレースホルダー 2">
            <a:extLst>
              <a:ext uri="{FF2B5EF4-FFF2-40B4-BE49-F238E27FC236}">
                <a16:creationId xmlns:a16="http://schemas.microsoft.com/office/drawing/2014/main" id="{2AAE0109-0E22-54AF-9AF4-787025213385}"/>
              </a:ext>
            </a:extLst>
          </p:cNvPr>
          <p:cNvSpPr>
            <a:spLocks noGrp="1"/>
          </p:cNvSpPr>
          <p:nvPr>
            <p:ph idx="1"/>
          </p:nvPr>
        </p:nvSpPr>
        <p:spPr>
          <a:xfrm>
            <a:off x="401913" y="706350"/>
            <a:ext cx="8284887" cy="502940"/>
          </a:xfrm>
        </p:spPr>
        <p:txBody>
          <a:bodyPr>
            <a:normAutofit lnSpcReduction="10000"/>
          </a:bodyPr>
          <a:lstStyle/>
          <a:p>
            <a:pPr marL="285750" indent="-285750">
              <a:spcAft>
                <a:spcPts val="300"/>
              </a:spcAft>
              <a:buFont typeface="Wingdings" panose="05000000000000000000" pitchFamily="2" charset="2"/>
              <a:buChar char="Ø"/>
            </a:pPr>
            <a:r>
              <a:rPr kumimoji="1" lang="ja-JP" altLang="en-US" sz="2800"/>
              <a:t>パラメータ値</a:t>
            </a:r>
            <a:endParaRPr kumimoji="1" lang="en-US" altLang="ja-JP" sz="2800" dirty="0"/>
          </a:p>
        </p:txBody>
      </p:sp>
      <p:sp>
        <p:nvSpPr>
          <p:cNvPr id="7" name="フッター プレースホルダー 4">
            <a:extLst>
              <a:ext uri="{FF2B5EF4-FFF2-40B4-BE49-F238E27FC236}">
                <a16:creationId xmlns:a16="http://schemas.microsoft.com/office/drawing/2014/main" id="{4A15B48D-D583-57FA-7BB9-C36CA93CC577}"/>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rPr>
              <a:t>東北大学  元木 智</a:t>
            </a:r>
            <a:endParaRPr kumimoji="1" lang="ja-JP" altLang="en-US" sz="1200" b="0"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8" name="スライド番号プレースホルダー 5">
            <a:extLst>
              <a:ext uri="{FF2B5EF4-FFF2-40B4-BE49-F238E27FC236}">
                <a16:creationId xmlns:a16="http://schemas.microsoft.com/office/drawing/2014/main" id="{72A87ED3-D778-EF6B-6D70-2C4CAC72BFAB}"/>
              </a:ext>
            </a:extLst>
          </p:cNvPr>
          <p:cNvSpPr>
            <a:spLocks noGrp="1"/>
          </p:cNvSpPr>
          <p:nvPr>
            <p:ph type="sldNum" sz="quarter" idx="12"/>
          </p:nvPr>
        </p:nvSpPr>
        <p:spPr>
          <a:xfrm>
            <a:off x="4816867"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1CB1B-80DF-4EDF-BD3C-2015A970C481}" type="slidenum">
              <a:rPr kumimoji="1" lang="ja-JP" altLang="en-US" sz="2000" b="1" i="0" u="none" strike="noStrike" kern="1200" cap="none" spc="0" normalizeH="0" baseline="0" noProof="0" smtClean="0">
                <a:ln>
                  <a:noFill/>
                </a:ln>
                <a:solidFill>
                  <a:srgbClr val="000000">
                    <a:tint val="75000"/>
                  </a:srgbClr>
                </a:solidFill>
                <a:effectLst/>
                <a:uLnTx/>
                <a:uFillTx/>
                <a:latin typeface="游ゴシック"/>
                <a:ea typeface="游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1" lang="ja-JP" altLang="en-US" sz="2000" b="1" i="0" u="none" strike="noStrike" kern="1200" cap="none" spc="0" normalizeH="0" baseline="0" noProof="0">
              <a:ln>
                <a:noFill/>
              </a:ln>
              <a:solidFill>
                <a:srgbClr val="000000">
                  <a:tint val="75000"/>
                </a:srgbClr>
              </a:solidFill>
              <a:effectLst/>
              <a:uLnTx/>
              <a:uFillTx/>
              <a:latin typeface="游ゴシック"/>
              <a:ea typeface="游ゴシック"/>
              <a:cs typeface="+mn-cs"/>
            </a:endParaRPr>
          </a:p>
        </p:txBody>
      </p:sp>
      <p:sp>
        <p:nvSpPr>
          <p:cNvPr id="17" name="テキスト ボックス 16">
            <a:extLst>
              <a:ext uri="{FF2B5EF4-FFF2-40B4-BE49-F238E27FC236}">
                <a16:creationId xmlns:a16="http://schemas.microsoft.com/office/drawing/2014/main" id="{9E0F9BB0-2CC3-72A7-140E-5B4A6ED15564}"/>
              </a:ext>
            </a:extLst>
          </p:cNvPr>
          <p:cNvSpPr txBox="1"/>
          <p:nvPr/>
        </p:nvSpPr>
        <p:spPr>
          <a:xfrm>
            <a:off x="433956" y="1209289"/>
            <a:ext cx="4491935" cy="338554"/>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游ゴシック" panose="020B0400000000000000" pitchFamily="50" charset="-128"/>
              <a:buChar char="○"/>
              <a:tabLst/>
              <a:defRPr/>
            </a:pP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一般化費用の最大支払意思額 </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単位：円</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r>
              <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rPr>
              <a:t>人</a:t>
            </a:r>
            <a:r>
              <a:rPr kumimoji="1" lang="en-US" altLang="ja-JP" sz="1600" b="1" i="0" u="none" strike="noStrike" kern="1200" cap="none" spc="0" normalizeH="0" baseline="0" noProof="0" dirty="0">
                <a:ln>
                  <a:noFill/>
                </a:ln>
                <a:solidFill>
                  <a:srgbClr val="000000"/>
                </a:solidFill>
                <a:effectLst/>
                <a:uLnTx/>
                <a:uFillTx/>
                <a:latin typeface="游ゴシック"/>
                <a:ea typeface="游ゴシック"/>
                <a:cs typeface="+mn-cs"/>
              </a:rPr>
              <a:t>)</a:t>
            </a:r>
            <a:endParaRPr kumimoji="1" lang="ja-JP" altLang="en-US" sz="1600" b="1" i="0" u="none" strike="noStrike" kern="1200" cap="none" spc="0" normalizeH="0" baseline="0" noProof="0">
              <a:ln>
                <a:noFill/>
              </a:ln>
              <a:solidFill>
                <a:srgbClr val="000000"/>
              </a:solidFill>
              <a:effectLst/>
              <a:uLnTx/>
              <a:uFillTx/>
              <a:latin typeface="游ゴシック"/>
              <a:ea typeface="游ゴシック"/>
              <a:cs typeface="+mn-cs"/>
            </a:endParaRPr>
          </a:p>
        </p:txBody>
      </p:sp>
      <p:sp>
        <p:nvSpPr>
          <p:cNvPr id="9" name="テキスト ボックス 8">
            <a:extLst>
              <a:ext uri="{FF2B5EF4-FFF2-40B4-BE49-F238E27FC236}">
                <a16:creationId xmlns:a16="http://schemas.microsoft.com/office/drawing/2014/main" id="{D2663745-9628-DCF3-B114-7E1CB1FD2F89}"/>
              </a:ext>
            </a:extLst>
          </p:cNvPr>
          <p:cNvSpPr txBox="1"/>
          <p:nvPr/>
        </p:nvSpPr>
        <p:spPr>
          <a:xfrm>
            <a:off x="433955" y="5493086"/>
            <a:ext cx="8526289" cy="622735"/>
          </a:xfrm>
          <a:prstGeom prst="rect">
            <a:avLst/>
          </a:prstGeom>
          <a:noFill/>
        </p:spPr>
        <p:txBody>
          <a:bodyPr wrap="square">
            <a:spAutoFit/>
          </a:bodyPr>
          <a:lstStyle/>
          <a:p>
            <a:pPr>
              <a:lnSpc>
                <a:spcPct val="110000"/>
              </a:lnSpc>
              <a:spcBef>
                <a:spcPts val="400"/>
              </a:spcBef>
            </a:pPr>
            <a:r>
              <a:rPr lang="en-US" altLang="ja-JP" sz="1600" b="1" dirty="0">
                <a:solidFill>
                  <a:schemeClr val="bg1">
                    <a:lumMod val="65000"/>
                  </a:schemeClr>
                </a:solidFill>
              </a:rPr>
              <a:t>※</a:t>
            </a:r>
            <a:r>
              <a:rPr lang="ja-JP" altLang="en-US" sz="1600" b="1">
                <a:solidFill>
                  <a:schemeClr val="bg1">
                    <a:lumMod val="65000"/>
                  </a:schemeClr>
                </a:solidFill>
              </a:rPr>
              <a:t> 国土交通省：第６回</a:t>
            </a:r>
            <a:r>
              <a:rPr lang="en-US" altLang="ja-JP" sz="1600" b="1" dirty="0">
                <a:solidFill>
                  <a:schemeClr val="bg1">
                    <a:lumMod val="65000"/>
                  </a:schemeClr>
                </a:solidFill>
              </a:rPr>
              <a:t>(2015</a:t>
            </a:r>
            <a:r>
              <a:rPr lang="ja-JP" altLang="en-US" sz="1600" b="1">
                <a:solidFill>
                  <a:schemeClr val="bg1">
                    <a:lumMod val="65000"/>
                  </a:schemeClr>
                </a:solidFill>
              </a:rPr>
              <a:t>年度</a:t>
            </a:r>
            <a:r>
              <a:rPr lang="en-US" altLang="ja-JP" sz="1600" b="1" dirty="0">
                <a:solidFill>
                  <a:schemeClr val="bg1">
                    <a:lumMod val="65000"/>
                  </a:schemeClr>
                </a:solidFill>
              </a:rPr>
              <a:t>)</a:t>
            </a:r>
            <a:r>
              <a:rPr lang="ja-JP" altLang="en-US" sz="1600" b="1">
                <a:solidFill>
                  <a:schemeClr val="bg1">
                    <a:lumMod val="65000"/>
                  </a:schemeClr>
                </a:solidFill>
              </a:rPr>
              <a:t>全国幹線旅客純流動調査，</a:t>
            </a:r>
            <a:r>
              <a:rPr lang="en-US" altLang="ja-JP" sz="1600" b="1" dirty="0">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https://</a:t>
            </a:r>
            <a:r>
              <a:rPr lang="en-US" altLang="ja-JP" sz="1600" b="1" dirty="0" err="1">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www.mlit.go.jp</a:t>
            </a:r>
            <a:r>
              <a:rPr lang="en-US" altLang="ja-JP" sz="1600" b="1" dirty="0">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600" b="1" dirty="0" err="1">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sogoseisaku</a:t>
            </a:r>
            <a:r>
              <a:rPr lang="en-US" altLang="ja-JP" sz="1600" b="1" dirty="0">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altLang="ja-JP" sz="1600" b="1" dirty="0" err="1">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soukou</a:t>
            </a:r>
            <a:r>
              <a:rPr lang="en-US" altLang="ja-JP" sz="1600" b="1" dirty="0">
                <a:solidFill>
                  <a:schemeClr val="bg1">
                    <a:lumMod val="65000"/>
                  </a:schemeClr>
                </a:solidFill>
                <a:effectLst/>
                <a:latin typeface="游ゴシック" panose="020B0400000000000000" pitchFamily="50" charset="-128"/>
                <a:ea typeface="游ゴシック" panose="020B0400000000000000" pitchFamily="50" charset="-128"/>
                <a:cs typeface="Times New Roman" panose="02020603050405020304" pitchFamily="18" charset="0"/>
              </a:rPr>
              <a:t>/sogoseisaku_soukou_fr_000016.html</a:t>
            </a:r>
            <a:endParaRPr lang="en-US" altLang="ja-JP" sz="1600" b="1" dirty="0">
              <a:solidFill>
                <a:schemeClr val="bg1">
                  <a:lumMod val="65000"/>
                </a:schemeClr>
              </a:solidFill>
            </a:endParaRPr>
          </a:p>
        </p:txBody>
      </p:sp>
    </p:spTree>
    <p:extLst>
      <p:ext uri="{BB962C8B-B14F-4D97-AF65-F5344CB8AC3E}">
        <p14:creationId xmlns:p14="http://schemas.microsoft.com/office/powerpoint/2010/main" val="28197267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C06138-C0D8-65E4-ADDC-28E4740C9DF7}"/>
              </a:ext>
            </a:extLst>
          </p:cNvPr>
          <p:cNvSpPr>
            <a:spLocks noGrp="1"/>
          </p:cNvSpPr>
          <p:nvPr>
            <p:ph type="title"/>
          </p:nvPr>
        </p:nvSpPr>
        <p:spPr>
          <a:xfrm>
            <a:off x="457200" y="0"/>
            <a:ext cx="8229600" cy="1027262"/>
          </a:xfrm>
        </p:spPr>
        <p:txBody>
          <a:bodyPr/>
          <a:lstStyle/>
          <a:p>
            <a:r>
              <a:rPr lang="ja-JP" altLang="en-US"/>
              <a:t>情報（ビッグデータ）の活用例</a:t>
            </a:r>
            <a:endParaRPr kumimoji="1" lang="ja-JP" altLang="en-US"/>
          </a:p>
        </p:txBody>
      </p:sp>
      <p:sp>
        <p:nvSpPr>
          <p:cNvPr id="4" name="スライド番号プレースホルダー 3">
            <a:extLst>
              <a:ext uri="{FF2B5EF4-FFF2-40B4-BE49-F238E27FC236}">
                <a16:creationId xmlns:a16="http://schemas.microsoft.com/office/drawing/2014/main" id="{68143A01-5D13-CE3D-A139-40FB3C1C77F8}"/>
              </a:ext>
            </a:extLst>
          </p:cNvPr>
          <p:cNvSpPr>
            <a:spLocks noGrp="1"/>
          </p:cNvSpPr>
          <p:nvPr>
            <p:ph type="sldNum" sz="quarter" idx="12"/>
          </p:nvPr>
        </p:nvSpPr>
        <p:spPr/>
        <p:txBody>
          <a:bodyPr/>
          <a:lstStyle/>
          <a:p>
            <a:fld id="{DAE8594C-6D3F-7542-86DF-96927638C157}" type="slidenum">
              <a:rPr lang="ja-JP" altLang="en-US" smtClean="0"/>
              <a:pPr/>
              <a:t>96</a:t>
            </a:fld>
            <a:endParaRPr lang="ja-JP" altLang="en-US"/>
          </a:p>
        </p:txBody>
      </p:sp>
      <p:pic>
        <p:nvPicPr>
          <p:cNvPr id="6" name="図 5">
            <a:extLst>
              <a:ext uri="{FF2B5EF4-FFF2-40B4-BE49-F238E27FC236}">
                <a16:creationId xmlns:a16="http://schemas.microsoft.com/office/drawing/2014/main" id="{9A025B6B-747E-E8A1-9831-243BB4E3C450}"/>
              </a:ext>
            </a:extLst>
          </p:cNvPr>
          <p:cNvPicPr>
            <a:picLocks noChangeAspect="1"/>
          </p:cNvPicPr>
          <p:nvPr/>
        </p:nvPicPr>
        <p:blipFill>
          <a:blip r:embed="rId2"/>
          <a:stretch>
            <a:fillRect/>
          </a:stretch>
        </p:blipFill>
        <p:spPr>
          <a:xfrm>
            <a:off x="136297" y="2428335"/>
            <a:ext cx="4435703" cy="3696419"/>
          </a:xfrm>
          <a:prstGeom prst="rect">
            <a:avLst/>
          </a:prstGeom>
        </p:spPr>
      </p:pic>
      <p:pic>
        <p:nvPicPr>
          <p:cNvPr id="8" name="図 7">
            <a:extLst>
              <a:ext uri="{FF2B5EF4-FFF2-40B4-BE49-F238E27FC236}">
                <a16:creationId xmlns:a16="http://schemas.microsoft.com/office/drawing/2014/main" id="{F7EA7D5D-EA8E-ABDB-FE39-1240097BA50A}"/>
              </a:ext>
            </a:extLst>
          </p:cNvPr>
          <p:cNvPicPr>
            <a:picLocks noChangeAspect="1"/>
          </p:cNvPicPr>
          <p:nvPr/>
        </p:nvPicPr>
        <p:blipFill>
          <a:blip r:embed="rId3"/>
          <a:stretch>
            <a:fillRect/>
          </a:stretch>
        </p:blipFill>
        <p:spPr>
          <a:xfrm>
            <a:off x="4572000" y="1072551"/>
            <a:ext cx="4330460" cy="5052203"/>
          </a:xfrm>
          <a:prstGeom prst="rect">
            <a:avLst/>
          </a:prstGeom>
        </p:spPr>
      </p:pic>
      <p:sp>
        <p:nvSpPr>
          <p:cNvPr id="9" name="テキスト ボックス 8">
            <a:extLst>
              <a:ext uri="{FF2B5EF4-FFF2-40B4-BE49-F238E27FC236}">
                <a16:creationId xmlns:a16="http://schemas.microsoft.com/office/drawing/2014/main" id="{6A7E2A2E-A2EA-58E7-BA6C-1C8C4EE650D6}"/>
              </a:ext>
            </a:extLst>
          </p:cNvPr>
          <p:cNvSpPr txBox="1"/>
          <p:nvPr/>
        </p:nvSpPr>
        <p:spPr>
          <a:xfrm>
            <a:off x="512138" y="1182717"/>
            <a:ext cx="3684022" cy="1200329"/>
          </a:xfrm>
          <a:prstGeom prst="rect">
            <a:avLst/>
          </a:prstGeom>
          <a:noFill/>
        </p:spPr>
        <p:txBody>
          <a:bodyPr wrap="none" rtlCol="0">
            <a:spAutoFit/>
          </a:bodyPr>
          <a:lstStyle/>
          <a:p>
            <a:r>
              <a:rPr lang="ja-JP" altLang="en-US"/>
              <a:t>「</a:t>
            </a:r>
            <a:r>
              <a:rPr lang="en-US" altLang="ja-JP" dirty="0"/>
              <a:t>NTT</a:t>
            </a:r>
            <a:r>
              <a:rPr lang="ja-JP" altLang="en-US"/>
              <a:t>ドコモ：モバイル空間統計」</a:t>
            </a:r>
            <a:endParaRPr lang="en-US" altLang="ja-JP" dirty="0"/>
          </a:p>
          <a:p>
            <a:r>
              <a:rPr kumimoji="1" lang="ja-JP" altLang="en-US"/>
              <a:t>携帯電話位置情報から推計された，</a:t>
            </a:r>
            <a:endParaRPr kumimoji="1" lang="en-US" altLang="ja-JP" dirty="0"/>
          </a:p>
          <a:p>
            <a:r>
              <a:rPr lang="ja-JP" altLang="en-US"/>
              <a:t>全国</a:t>
            </a:r>
            <a:r>
              <a:rPr lang="en-US" altLang="ja-JP" dirty="0"/>
              <a:t>500m</a:t>
            </a:r>
            <a:r>
              <a:rPr lang="ja-JP" altLang="en-US"/>
              <a:t>メッシュの</a:t>
            </a:r>
            <a:r>
              <a:rPr lang="en-US" altLang="ja-JP" dirty="0"/>
              <a:t>1</a:t>
            </a:r>
            <a:r>
              <a:rPr lang="ja-JP" altLang="en-US"/>
              <a:t>時間ごとの</a:t>
            </a:r>
            <a:endParaRPr lang="en-US" altLang="ja-JP" dirty="0"/>
          </a:p>
          <a:p>
            <a:r>
              <a:rPr lang="ja-JP" altLang="en-US"/>
              <a:t>居住都道府県別の滞在人口データ</a:t>
            </a:r>
            <a:endParaRPr kumimoji="1" lang="en-US" altLang="ja-JP" dirty="0"/>
          </a:p>
        </p:txBody>
      </p:sp>
    </p:spTree>
    <p:extLst>
      <p:ext uri="{BB962C8B-B14F-4D97-AF65-F5344CB8AC3E}">
        <p14:creationId xmlns:p14="http://schemas.microsoft.com/office/powerpoint/2010/main" val="2153006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F51A8D0-809F-C067-38F9-1835E28F863F}"/>
              </a:ext>
            </a:extLst>
          </p:cNvPr>
          <p:cNvSpPr>
            <a:spLocks noGrp="1"/>
          </p:cNvSpPr>
          <p:nvPr>
            <p:ph type="sldNum" sz="quarter" idx="12"/>
          </p:nvPr>
        </p:nvSpPr>
        <p:spPr>
          <a:xfrm>
            <a:off x="6721859" y="229826"/>
            <a:ext cx="2193925" cy="457200"/>
          </a:xfrm>
        </p:spPr>
        <p:txBody>
          <a:bodyPr/>
          <a:lstStyle/>
          <a:p>
            <a:fld id="{DAE8594C-6D3F-7542-86DF-96927638C157}" type="slidenum">
              <a:rPr lang="ja-JP" altLang="en-US" smtClean="0"/>
              <a:pPr/>
              <a:t>97</a:t>
            </a:fld>
            <a:endParaRPr lang="ja-JP" altLang="en-US"/>
          </a:p>
        </p:txBody>
      </p:sp>
      <p:pic>
        <p:nvPicPr>
          <p:cNvPr id="6" name="図 5">
            <a:extLst>
              <a:ext uri="{FF2B5EF4-FFF2-40B4-BE49-F238E27FC236}">
                <a16:creationId xmlns:a16="http://schemas.microsoft.com/office/drawing/2014/main" id="{73F83E3E-1D79-F1C9-F732-F3AE270C7254}"/>
              </a:ext>
            </a:extLst>
          </p:cNvPr>
          <p:cNvPicPr>
            <a:picLocks noChangeAspect="1"/>
          </p:cNvPicPr>
          <p:nvPr/>
        </p:nvPicPr>
        <p:blipFill>
          <a:blip r:embed="rId2"/>
          <a:stretch>
            <a:fillRect/>
          </a:stretch>
        </p:blipFill>
        <p:spPr>
          <a:xfrm>
            <a:off x="5979433" y="620496"/>
            <a:ext cx="2926080" cy="2926080"/>
          </a:xfrm>
          <a:prstGeom prst="rect">
            <a:avLst/>
          </a:prstGeom>
        </p:spPr>
      </p:pic>
      <p:pic>
        <p:nvPicPr>
          <p:cNvPr id="8" name="図 7">
            <a:extLst>
              <a:ext uri="{FF2B5EF4-FFF2-40B4-BE49-F238E27FC236}">
                <a16:creationId xmlns:a16="http://schemas.microsoft.com/office/drawing/2014/main" id="{7777F58F-4846-38E1-FBA7-BE046D87D487}"/>
              </a:ext>
            </a:extLst>
          </p:cNvPr>
          <p:cNvPicPr>
            <a:picLocks noChangeAspect="1"/>
          </p:cNvPicPr>
          <p:nvPr/>
        </p:nvPicPr>
        <p:blipFill>
          <a:blip r:embed="rId3"/>
          <a:stretch>
            <a:fillRect/>
          </a:stretch>
        </p:blipFill>
        <p:spPr>
          <a:xfrm>
            <a:off x="3055908" y="3268177"/>
            <a:ext cx="2926080" cy="2926080"/>
          </a:xfrm>
          <a:prstGeom prst="rect">
            <a:avLst/>
          </a:prstGeom>
        </p:spPr>
      </p:pic>
      <p:pic>
        <p:nvPicPr>
          <p:cNvPr id="10" name="図 9">
            <a:extLst>
              <a:ext uri="{FF2B5EF4-FFF2-40B4-BE49-F238E27FC236}">
                <a16:creationId xmlns:a16="http://schemas.microsoft.com/office/drawing/2014/main" id="{393146DD-1E21-3413-BB10-5099F31E773B}"/>
              </a:ext>
            </a:extLst>
          </p:cNvPr>
          <p:cNvPicPr>
            <a:picLocks noChangeAspect="1"/>
          </p:cNvPicPr>
          <p:nvPr/>
        </p:nvPicPr>
        <p:blipFill>
          <a:blip r:embed="rId4"/>
          <a:stretch>
            <a:fillRect/>
          </a:stretch>
        </p:blipFill>
        <p:spPr>
          <a:xfrm>
            <a:off x="3053352" y="629977"/>
            <a:ext cx="2926081" cy="2926081"/>
          </a:xfrm>
          <a:prstGeom prst="rect">
            <a:avLst/>
          </a:prstGeom>
        </p:spPr>
      </p:pic>
      <p:pic>
        <p:nvPicPr>
          <p:cNvPr id="12" name="図 11">
            <a:extLst>
              <a:ext uri="{FF2B5EF4-FFF2-40B4-BE49-F238E27FC236}">
                <a16:creationId xmlns:a16="http://schemas.microsoft.com/office/drawing/2014/main" id="{BB3C11A2-21D9-CDDF-7003-1E799A377819}"/>
              </a:ext>
            </a:extLst>
          </p:cNvPr>
          <p:cNvPicPr>
            <a:picLocks noChangeAspect="1"/>
          </p:cNvPicPr>
          <p:nvPr/>
        </p:nvPicPr>
        <p:blipFill>
          <a:blip r:embed="rId5"/>
          <a:stretch>
            <a:fillRect/>
          </a:stretch>
        </p:blipFill>
        <p:spPr>
          <a:xfrm>
            <a:off x="5989704" y="3268177"/>
            <a:ext cx="2926080" cy="2926080"/>
          </a:xfrm>
          <a:prstGeom prst="rect">
            <a:avLst/>
          </a:prstGeom>
        </p:spPr>
      </p:pic>
      <p:pic>
        <p:nvPicPr>
          <p:cNvPr id="18" name="図 17">
            <a:extLst>
              <a:ext uri="{FF2B5EF4-FFF2-40B4-BE49-F238E27FC236}">
                <a16:creationId xmlns:a16="http://schemas.microsoft.com/office/drawing/2014/main" id="{785C01BC-3703-AD4A-88DD-17C6E72BA622}"/>
              </a:ext>
            </a:extLst>
          </p:cNvPr>
          <p:cNvPicPr>
            <a:picLocks noChangeAspect="1"/>
          </p:cNvPicPr>
          <p:nvPr/>
        </p:nvPicPr>
        <p:blipFill>
          <a:blip r:embed="rId6"/>
          <a:stretch>
            <a:fillRect/>
          </a:stretch>
        </p:blipFill>
        <p:spPr>
          <a:xfrm>
            <a:off x="138116" y="629977"/>
            <a:ext cx="2926082" cy="2926082"/>
          </a:xfrm>
          <a:prstGeom prst="rect">
            <a:avLst/>
          </a:prstGeom>
        </p:spPr>
      </p:pic>
      <p:pic>
        <p:nvPicPr>
          <p:cNvPr id="20" name="図 19">
            <a:extLst>
              <a:ext uri="{FF2B5EF4-FFF2-40B4-BE49-F238E27FC236}">
                <a16:creationId xmlns:a16="http://schemas.microsoft.com/office/drawing/2014/main" id="{E3079C00-46B6-4618-EDF6-C70D901D8EF6}"/>
              </a:ext>
            </a:extLst>
          </p:cNvPr>
          <p:cNvPicPr>
            <a:picLocks noChangeAspect="1"/>
          </p:cNvPicPr>
          <p:nvPr/>
        </p:nvPicPr>
        <p:blipFill>
          <a:blip r:embed="rId7"/>
          <a:stretch>
            <a:fillRect/>
          </a:stretch>
        </p:blipFill>
        <p:spPr>
          <a:xfrm>
            <a:off x="129826" y="3282497"/>
            <a:ext cx="2926082" cy="2926082"/>
          </a:xfrm>
          <a:prstGeom prst="rect">
            <a:avLst/>
          </a:prstGeom>
        </p:spPr>
      </p:pic>
      <p:sp>
        <p:nvSpPr>
          <p:cNvPr id="7" name="テキスト ボックス 6">
            <a:extLst>
              <a:ext uri="{FF2B5EF4-FFF2-40B4-BE49-F238E27FC236}">
                <a16:creationId xmlns:a16="http://schemas.microsoft.com/office/drawing/2014/main" id="{76A7D787-B0A1-99DB-26FC-CDC28647C44C}"/>
              </a:ext>
            </a:extLst>
          </p:cNvPr>
          <p:cNvSpPr txBox="1"/>
          <p:nvPr/>
        </p:nvSpPr>
        <p:spPr>
          <a:xfrm>
            <a:off x="4378024" y="456193"/>
            <a:ext cx="6149440" cy="461665"/>
          </a:xfrm>
          <a:prstGeom prst="rect">
            <a:avLst/>
          </a:prstGeom>
          <a:noFill/>
        </p:spPr>
        <p:txBody>
          <a:bodyPr wrap="none" rtlCol="0">
            <a:spAutoFit/>
          </a:bodyPr>
          <a:lstStyle/>
          <a:p>
            <a:r>
              <a:rPr lang="ja-JP" altLang="en-US"/>
              <a:t>「</a:t>
            </a:r>
            <a:r>
              <a:rPr lang="en-US" altLang="ja-JP" dirty="0"/>
              <a:t>NTT</a:t>
            </a:r>
            <a:r>
              <a:rPr lang="ja-JP" altLang="en-US"/>
              <a:t>ドコモ：モバイル空間統計」からの集計例</a:t>
            </a:r>
            <a:endParaRPr lang="en-US" altLang="ja-JP" dirty="0"/>
          </a:p>
        </p:txBody>
      </p:sp>
      <p:sp>
        <p:nvSpPr>
          <p:cNvPr id="11" name="テキスト ボックス 10">
            <a:extLst>
              <a:ext uri="{FF2B5EF4-FFF2-40B4-BE49-F238E27FC236}">
                <a16:creationId xmlns:a16="http://schemas.microsoft.com/office/drawing/2014/main" id="{F3028AF4-63FE-9BC9-FBFB-33C962C7F96A}"/>
              </a:ext>
            </a:extLst>
          </p:cNvPr>
          <p:cNvSpPr txBox="1"/>
          <p:nvPr/>
        </p:nvSpPr>
        <p:spPr>
          <a:xfrm>
            <a:off x="122109" y="79230"/>
            <a:ext cx="8631382" cy="461665"/>
          </a:xfrm>
          <a:prstGeom prst="rect">
            <a:avLst/>
          </a:prstGeom>
          <a:solidFill>
            <a:schemeClr val="bg1"/>
          </a:solidFill>
        </p:spPr>
        <p:txBody>
          <a:bodyPr wrap="square">
            <a:spAutoFit/>
          </a:bodyPr>
          <a:lstStyle/>
          <a:p>
            <a:r>
              <a:rPr kumimoji="1" lang="ja-JP" altLang="en-US" sz="2400"/>
              <a:t>２０２３年夏甲子園決勝戦で仙台育英は慶應の応援に圧倒された</a:t>
            </a:r>
          </a:p>
        </p:txBody>
      </p:sp>
    </p:spTree>
    <p:extLst>
      <p:ext uri="{BB962C8B-B14F-4D97-AF65-F5344CB8AC3E}">
        <p14:creationId xmlns:p14="http://schemas.microsoft.com/office/powerpoint/2010/main" val="30463194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F51A8D0-809F-C067-38F9-1835E28F863F}"/>
              </a:ext>
            </a:extLst>
          </p:cNvPr>
          <p:cNvSpPr>
            <a:spLocks noGrp="1"/>
          </p:cNvSpPr>
          <p:nvPr>
            <p:ph type="sldNum" sz="quarter" idx="12"/>
          </p:nvPr>
        </p:nvSpPr>
        <p:spPr/>
        <p:txBody>
          <a:bodyPr/>
          <a:lstStyle/>
          <a:p>
            <a:fld id="{DAE8594C-6D3F-7542-86DF-96927638C157}" type="slidenum">
              <a:rPr lang="ja-JP" altLang="en-US" smtClean="0"/>
              <a:pPr/>
              <a:t>98</a:t>
            </a:fld>
            <a:endParaRPr lang="ja-JP" altLang="en-US"/>
          </a:p>
        </p:txBody>
      </p:sp>
      <p:pic>
        <p:nvPicPr>
          <p:cNvPr id="6" name="図 5">
            <a:extLst>
              <a:ext uri="{FF2B5EF4-FFF2-40B4-BE49-F238E27FC236}">
                <a16:creationId xmlns:a16="http://schemas.microsoft.com/office/drawing/2014/main" id="{0DE56858-02C4-021C-EA06-7EA813947E1A}"/>
              </a:ext>
            </a:extLst>
          </p:cNvPr>
          <p:cNvPicPr>
            <a:picLocks noChangeAspect="1"/>
          </p:cNvPicPr>
          <p:nvPr/>
        </p:nvPicPr>
        <p:blipFill>
          <a:blip r:embed="rId2"/>
          <a:stretch>
            <a:fillRect/>
          </a:stretch>
        </p:blipFill>
        <p:spPr>
          <a:xfrm>
            <a:off x="0" y="1389148"/>
            <a:ext cx="9106797" cy="3163045"/>
          </a:xfrm>
          <a:prstGeom prst="rect">
            <a:avLst/>
          </a:prstGeom>
        </p:spPr>
      </p:pic>
      <p:sp>
        <p:nvSpPr>
          <p:cNvPr id="7" name="テキスト ボックス 6">
            <a:extLst>
              <a:ext uri="{FF2B5EF4-FFF2-40B4-BE49-F238E27FC236}">
                <a16:creationId xmlns:a16="http://schemas.microsoft.com/office/drawing/2014/main" id="{CC03E69F-8C84-0314-38A0-90C85FB8AB68}"/>
              </a:ext>
            </a:extLst>
          </p:cNvPr>
          <p:cNvSpPr txBox="1"/>
          <p:nvPr/>
        </p:nvSpPr>
        <p:spPr>
          <a:xfrm>
            <a:off x="223290" y="344033"/>
            <a:ext cx="8178432" cy="954107"/>
          </a:xfrm>
          <a:prstGeom prst="rect">
            <a:avLst/>
          </a:prstGeom>
          <a:noFill/>
        </p:spPr>
        <p:txBody>
          <a:bodyPr wrap="square" rtlCol="0">
            <a:spAutoFit/>
          </a:bodyPr>
          <a:lstStyle/>
          <a:p>
            <a:r>
              <a:rPr kumimoji="1" lang="ja-JP" altLang="en-US" sz="2800"/>
              <a:t>２０２３年夏　仙台育英は慶應の応援に圧倒された！</a:t>
            </a:r>
            <a:endParaRPr kumimoji="1" lang="en-US" altLang="ja-JP" sz="2800" dirty="0"/>
          </a:p>
          <a:p>
            <a:r>
              <a:rPr lang="ja-JP" altLang="en-US" sz="2800"/>
              <a:t>それは決勝だけではなかった！</a:t>
            </a:r>
            <a:endParaRPr kumimoji="1" lang="ja-JP" altLang="en-US" sz="3200"/>
          </a:p>
        </p:txBody>
      </p:sp>
      <p:sp>
        <p:nvSpPr>
          <p:cNvPr id="8" name="テキスト ボックス 7">
            <a:extLst>
              <a:ext uri="{FF2B5EF4-FFF2-40B4-BE49-F238E27FC236}">
                <a16:creationId xmlns:a16="http://schemas.microsoft.com/office/drawing/2014/main" id="{3CD2AA9D-1604-AD2F-1EF7-917F19D8BC07}"/>
              </a:ext>
            </a:extLst>
          </p:cNvPr>
          <p:cNvSpPr txBox="1"/>
          <p:nvPr/>
        </p:nvSpPr>
        <p:spPr>
          <a:xfrm>
            <a:off x="687494" y="4761497"/>
            <a:ext cx="7999306" cy="1200329"/>
          </a:xfrm>
          <a:prstGeom prst="rect">
            <a:avLst/>
          </a:prstGeom>
          <a:noFill/>
        </p:spPr>
        <p:txBody>
          <a:bodyPr wrap="square" rtlCol="0">
            <a:spAutoFit/>
          </a:bodyPr>
          <a:lstStyle/>
          <a:p>
            <a:r>
              <a:rPr kumimoji="1" lang="ja-JP" altLang="en-US" sz="2400"/>
              <a:t>もともと，北海道や東北，九州からの観客は圧倒的に少ない</a:t>
            </a:r>
            <a:endParaRPr kumimoji="1" lang="en-US" altLang="ja-JP" sz="2400" dirty="0"/>
          </a:p>
          <a:p>
            <a:r>
              <a:rPr lang="ja-JP" altLang="en-US" sz="2400"/>
              <a:t>準決勝の日（</a:t>
            </a:r>
            <a:r>
              <a:rPr lang="en-US" altLang="ja-JP" sz="2400" dirty="0"/>
              <a:t>8/21</a:t>
            </a:r>
            <a:r>
              <a:rPr lang="ja-JP" altLang="en-US" sz="2400"/>
              <a:t>）から，首都圏の客は，中部＋近畿の客を超え，甲子園を占拠していた</a:t>
            </a:r>
            <a:r>
              <a:rPr lang="en-US" altLang="ja-JP" sz="2400" dirty="0"/>
              <a:t>.</a:t>
            </a:r>
          </a:p>
        </p:txBody>
      </p:sp>
      <p:sp>
        <p:nvSpPr>
          <p:cNvPr id="9" name="正方形/長方形 8">
            <a:extLst>
              <a:ext uri="{FF2B5EF4-FFF2-40B4-BE49-F238E27FC236}">
                <a16:creationId xmlns:a16="http://schemas.microsoft.com/office/drawing/2014/main" id="{8D69CCA8-CA99-C3B4-A6DA-50F97B6BE337}"/>
              </a:ext>
            </a:extLst>
          </p:cNvPr>
          <p:cNvSpPr/>
          <p:nvPr/>
        </p:nvSpPr>
        <p:spPr bwMode="auto">
          <a:xfrm>
            <a:off x="2872460" y="3813898"/>
            <a:ext cx="116732" cy="170234"/>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0" name="正方形/長方形 9">
            <a:extLst>
              <a:ext uri="{FF2B5EF4-FFF2-40B4-BE49-F238E27FC236}">
                <a16:creationId xmlns:a16="http://schemas.microsoft.com/office/drawing/2014/main" id="{FE9743E9-761D-3F82-3FEC-741EFEE6A32E}"/>
              </a:ext>
            </a:extLst>
          </p:cNvPr>
          <p:cNvSpPr/>
          <p:nvPr/>
        </p:nvSpPr>
        <p:spPr bwMode="auto">
          <a:xfrm>
            <a:off x="5202235" y="3643664"/>
            <a:ext cx="116732" cy="170234"/>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1" name="正方形/長方形 10">
            <a:extLst>
              <a:ext uri="{FF2B5EF4-FFF2-40B4-BE49-F238E27FC236}">
                <a16:creationId xmlns:a16="http://schemas.microsoft.com/office/drawing/2014/main" id="{52ED645D-D821-595D-1223-975C876B0E9F}"/>
              </a:ext>
            </a:extLst>
          </p:cNvPr>
          <p:cNvSpPr/>
          <p:nvPr/>
        </p:nvSpPr>
        <p:spPr bwMode="auto">
          <a:xfrm>
            <a:off x="6588295" y="3647803"/>
            <a:ext cx="116732" cy="170234"/>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4" name="正方形/長方形 13">
            <a:extLst>
              <a:ext uri="{FF2B5EF4-FFF2-40B4-BE49-F238E27FC236}">
                <a16:creationId xmlns:a16="http://schemas.microsoft.com/office/drawing/2014/main" id="{9C437A13-4E61-F27A-C4EC-151B65868D5E}"/>
              </a:ext>
            </a:extLst>
          </p:cNvPr>
          <p:cNvSpPr/>
          <p:nvPr/>
        </p:nvSpPr>
        <p:spPr bwMode="auto">
          <a:xfrm>
            <a:off x="7757834" y="3656367"/>
            <a:ext cx="116732" cy="170234"/>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5" name="正方形/長方形 14">
            <a:extLst>
              <a:ext uri="{FF2B5EF4-FFF2-40B4-BE49-F238E27FC236}">
                <a16:creationId xmlns:a16="http://schemas.microsoft.com/office/drawing/2014/main" id="{C1B60E55-E082-B6AA-D664-DDA7D1527ED2}"/>
              </a:ext>
            </a:extLst>
          </p:cNvPr>
          <p:cNvSpPr/>
          <p:nvPr/>
        </p:nvSpPr>
        <p:spPr bwMode="auto">
          <a:xfrm>
            <a:off x="7745850" y="3808767"/>
            <a:ext cx="128716" cy="311170"/>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6" name="正方形/長方形 15">
            <a:extLst>
              <a:ext uri="{FF2B5EF4-FFF2-40B4-BE49-F238E27FC236}">
                <a16:creationId xmlns:a16="http://schemas.microsoft.com/office/drawing/2014/main" id="{934EB256-013A-FB05-2698-FA16759A1A99}"/>
              </a:ext>
            </a:extLst>
          </p:cNvPr>
          <p:cNvSpPr/>
          <p:nvPr/>
        </p:nvSpPr>
        <p:spPr bwMode="auto">
          <a:xfrm>
            <a:off x="8721891" y="3675205"/>
            <a:ext cx="116732" cy="170234"/>
          </a:xfrm>
          <a:prstGeom prst="rect">
            <a:avLst/>
          </a:prstGeom>
          <a:no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7" name="テキスト ボックス 16">
            <a:extLst>
              <a:ext uri="{FF2B5EF4-FFF2-40B4-BE49-F238E27FC236}">
                <a16:creationId xmlns:a16="http://schemas.microsoft.com/office/drawing/2014/main" id="{626D9A1E-060B-D473-95C9-ECDCD86038FB}"/>
              </a:ext>
            </a:extLst>
          </p:cNvPr>
          <p:cNvSpPr txBox="1"/>
          <p:nvPr/>
        </p:nvSpPr>
        <p:spPr>
          <a:xfrm>
            <a:off x="347789" y="1783949"/>
            <a:ext cx="8268610" cy="477054"/>
          </a:xfrm>
          <a:prstGeom prst="rect">
            <a:avLst/>
          </a:prstGeom>
          <a:noFill/>
        </p:spPr>
        <p:txBody>
          <a:bodyPr wrap="none" rtlCol="0">
            <a:spAutoFit/>
          </a:bodyPr>
          <a:lstStyle/>
          <a:p>
            <a:r>
              <a:rPr kumimoji="1" lang="en-US" altLang="ja-JP" dirty="0"/>
              <a:t> </a:t>
            </a:r>
            <a:r>
              <a:rPr kumimoji="1" lang="en-US" altLang="ja-JP" sz="2500" dirty="0">
                <a:solidFill>
                  <a:schemeClr val="accent1"/>
                </a:solidFill>
              </a:rPr>
              <a:t>6    7    8    9   10    11  12  13  14  15   16  17  18   19  20   21  22</a:t>
            </a:r>
            <a:endParaRPr kumimoji="1" lang="ja-JP" altLang="en-US" sz="2500">
              <a:solidFill>
                <a:schemeClr val="accent1"/>
              </a:solidFill>
            </a:endParaRPr>
          </a:p>
        </p:txBody>
      </p:sp>
    </p:spTree>
    <p:extLst>
      <p:ext uri="{BB962C8B-B14F-4D97-AF65-F5344CB8AC3E}">
        <p14:creationId xmlns:p14="http://schemas.microsoft.com/office/powerpoint/2010/main" val="24393340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2436</TotalTime>
  <Words>12178</Words>
  <Application>Microsoft Macintosh PowerPoint</Application>
  <PresentationFormat>画面に合わせる (4:3)</PresentationFormat>
  <Paragraphs>1531</Paragraphs>
  <Slides>98</Slides>
  <Notes>69</Notes>
  <HiddenSlides>0</HiddenSlides>
  <MMClips>10</MMClips>
  <ScaleCrop>false</ScaleCrop>
  <HeadingPairs>
    <vt:vector size="8" baseType="variant">
      <vt:variant>
        <vt:lpstr>使用されているフォント</vt:lpstr>
      </vt:variant>
      <vt:variant>
        <vt:i4>21</vt:i4>
      </vt:variant>
      <vt:variant>
        <vt:lpstr>テーマ</vt:lpstr>
      </vt:variant>
      <vt:variant>
        <vt:i4>1</vt:i4>
      </vt:variant>
      <vt:variant>
        <vt:lpstr>埋め込まれた OLE サーバー</vt:lpstr>
      </vt:variant>
      <vt:variant>
        <vt:i4>2</vt:i4>
      </vt:variant>
      <vt:variant>
        <vt:lpstr>スライド タイトル</vt:lpstr>
      </vt:variant>
      <vt:variant>
        <vt:i4>98</vt:i4>
      </vt:variant>
    </vt:vector>
  </HeadingPairs>
  <TitlesOfParts>
    <vt:vector size="122" baseType="lpstr">
      <vt:lpstr>BIZ-UDMincho-Medium</vt:lpstr>
      <vt:lpstr>Google Sans</vt:lpstr>
      <vt:lpstr>HGPｺﾞｼｯｸE</vt:lpstr>
      <vt:lpstr>HGSｺﾞｼｯｸM</vt:lpstr>
      <vt:lpstr>ＭＳ Ｐゴシック</vt:lpstr>
      <vt:lpstr>MS Gothic</vt:lpstr>
      <vt:lpstr>MS Mincho</vt:lpstr>
      <vt:lpstr>源真ゴシック Medium</vt:lpstr>
      <vt:lpstr>源真ゴシックP Medium</vt:lpstr>
      <vt:lpstr>游ゴシック</vt:lpstr>
      <vt:lpstr>游明朝</vt:lpstr>
      <vt:lpstr>Arial</vt:lpstr>
      <vt:lpstr>Calibri</vt:lpstr>
      <vt:lpstr>Cambria Math</vt:lpstr>
      <vt:lpstr>Century</vt:lpstr>
      <vt:lpstr>Century Gothic</vt:lpstr>
      <vt:lpstr>Lucida Grande</vt:lpstr>
      <vt:lpstr>Menlo</vt:lpstr>
      <vt:lpstr>Times New Roman</vt:lpstr>
      <vt:lpstr>Verdana</vt:lpstr>
      <vt:lpstr>Wingdings</vt:lpstr>
      <vt:lpstr>ホワイト</vt:lpstr>
      <vt:lpstr>Worksheet</vt:lpstr>
      <vt:lpstr>Document</vt:lpstr>
      <vt:lpstr>公共交通の計画技術 経済学，地理学， 応用数学，統計学を駆使して  （建築・社会環境工学科の紹介）  2026.3.27＠芝漬ゼミ</vt:lpstr>
      <vt:lpstr>はじめに</vt:lpstr>
      <vt:lpstr>PowerPoint プレゼンテーション</vt:lpstr>
      <vt:lpstr>東北大学工学部／大学院で 身につけることができるもの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最適化モデル（数理計画法）とは？</vt:lpstr>
      <vt:lpstr>最大フロー問題の解き方</vt:lpstr>
      <vt:lpstr>数式で表現：「数理最適化問題」</vt:lpstr>
      <vt:lpstr>ベクトル表現を用いコンピュータに伝える</vt:lpstr>
      <vt:lpstr>津波避難ゲームの 最適化モデル （数式での表現）</vt:lpstr>
      <vt:lpstr>津波避難ゲーム最適化モデル(プログラムコード）</vt:lpstr>
      <vt:lpstr>津波避難ゲーム最適化モデル(プログラムコード）</vt:lpstr>
      <vt:lpstr>津波避難ゲーム最適化モデル(プログラムコード）</vt:lpstr>
      <vt:lpstr>PC上での津波避難ゲームの 最適化計算例</vt:lpstr>
      <vt:lpstr>八戸市を対象とする最適化計算</vt:lpstr>
      <vt:lpstr>誘導なし（最短距離）</vt:lpstr>
      <vt:lpstr>最適津波避難の計算例</vt:lpstr>
      <vt:lpstr>公共交通網の「最適化」研究</vt:lpstr>
      <vt:lpstr>例：鉄道の特徴（利点）</vt:lpstr>
      <vt:lpstr>運輸部門CO2の86%は自動車起源</vt:lpstr>
      <vt:lpstr>PowerPoint プレゼンテーション</vt:lpstr>
      <vt:lpstr>（新幹線の）環境性能の良さは・・・</vt:lpstr>
      <vt:lpstr>公共交通機関とは</vt:lpstr>
      <vt:lpstr>公共交通機関の特性</vt:lpstr>
      <vt:lpstr>公共交通機関の特性</vt:lpstr>
      <vt:lpstr>公共交通の衰退のスパイラル</vt:lpstr>
      <vt:lpstr>シャドウ効果や正のフィードバックループを持つシステムの計画は難しい</vt:lpstr>
      <vt:lpstr>シャドウ効果や正のフィードバックループを持つシステムの計画は難しい</vt:lpstr>
      <vt:lpstr>AI（人工知能）・Deep Learning（深層学習）の原理</vt:lpstr>
      <vt:lpstr>Deep Learningと過適合問題</vt:lpstr>
      <vt:lpstr>公共交通網の「最適化」研究</vt:lpstr>
      <vt:lpstr>大都市圏郊外部の鉄道駅周辺の 収支均衡型公共交通システム</vt:lpstr>
      <vt:lpstr>大都市圏郊外部の鉄道駅周辺の 収支均衡型公共交通システム</vt:lpstr>
      <vt:lpstr>仮に，あまりに高密なサービスを 設定すると</vt:lpstr>
      <vt:lpstr>逆にあまりに貧弱なネットワークを 設定すると</vt:lpstr>
      <vt:lpstr>路線ネットワークと運賃の 同時最適化</vt:lpstr>
      <vt:lpstr>考慮する交通モード</vt:lpstr>
      <vt:lpstr>PowerPoint プレゼンテーション</vt:lpstr>
      <vt:lpstr>モデルの枠組み</vt:lpstr>
      <vt:lpstr>経済学の理論より ラムゼイ・プライシングの金銭的運賃</vt:lpstr>
      <vt:lpstr>(1)最大需要規模に応じて 　　最適NWの形状は異なる</vt:lpstr>
      <vt:lpstr>PowerPoint プレゼンテーション</vt:lpstr>
      <vt:lpstr>(3) 容量が満杯のリンクを使用するODの運賃は  それ以上の使用を防ぐために高く設定される</vt:lpstr>
      <vt:lpstr>(4) 各 OD は，容量満杯のリンクを 　極力使わない迂回経路を選ぶ</vt:lpstr>
      <vt:lpstr>(3) 容量が満杯のリンクを使用するODの運賃は  それ以上の使用を防ぐために高く設定される</vt:lpstr>
      <vt:lpstr>(5) 運営費用の多くの部分は，容量が満杯のリンクを使うODの高い運賃で賄われる</vt:lpstr>
      <vt:lpstr>公共交通サービスの「改善」とは？</vt:lpstr>
      <vt:lpstr>公共交通網の「最適化」研究</vt:lpstr>
      <vt:lpstr>[D08-3]  環境制約下の都市間旅客交通網の最適化 －複数の交通モードの役割に着目して－</vt:lpstr>
      <vt:lpstr>背景と目的</vt:lpstr>
      <vt:lpstr>ネットワーク最適化モデル</vt:lpstr>
      <vt:lpstr>付録：モデルの概要</vt:lpstr>
      <vt:lpstr>分析方針</vt:lpstr>
      <vt:lpstr>排出量制約がない場合の最適ネットワーク</vt:lpstr>
      <vt:lpstr>付録：各排出量制約レベルでの最適ネットワーク</vt:lpstr>
      <vt:lpstr>付録：各排出量制約レベルでの最適ネットワーク</vt:lpstr>
      <vt:lpstr>付録：各排出量制約レベルでの最適ネットワーク</vt:lpstr>
      <vt:lpstr>結果：I ) 環境制約と利便性の関係</vt:lpstr>
      <vt:lpstr>結果：I ) 環境制約と利便性の関係</vt:lpstr>
      <vt:lpstr>結果：II ) 環境制約下での各交通モードの分担関係</vt:lpstr>
      <vt:lpstr>結果：II ) 環境制約下での各交通モードの分担関係</vt:lpstr>
      <vt:lpstr>結果：III) 距離帯別の消費者余剰値の変化</vt:lpstr>
      <vt:lpstr>結果：III) 距離帯別の消費者余剰値の変化</vt:lpstr>
      <vt:lpstr>結果：IV) 利用全モード別シェアの変化</vt:lpstr>
      <vt:lpstr>結果：IV) 利用全モード別シェアの変化</vt:lpstr>
      <vt:lpstr>結果：V) 一般化費用の内訳の変化</vt:lpstr>
      <vt:lpstr>結果：V) 一般化費用の内訳の変化</vt:lpstr>
      <vt:lpstr>結果：VI ) 環境制約下において交通モードが利便性維持に果たす役割</vt:lpstr>
      <vt:lpstr>結果：VI ) 環境制約下において交通モードが利便性維持に果たす役割</vt:lpstr>
      <vt:lpstr>まとめ</vt:lpstr>
      <vt:lpstr>交通の目的：友達を作り 社会・経済発展の原動力となる</vt:lpstr>
      <vt:lpstr>私の原点は「パズル」かも？</vt:lpstr>
      <vt:lpstr>PowerPoint プレゼンテーション</vt:lpstr>
      <vt:lpstr>これまでのNW最適化の経緯</vt:lpstr>
      <vt:lpstr>これまでのNW最適化の経緯</vt:lpstr>
      <vt:lpstr>これまでの論文</vt:lpstr>
      <vt:lpstr>付録：モデルの概要</vt:lpstr>
      <vt:lpstr>付録：モデルの概要</vt:lpstr>
      <vt:lpstr>付録：モデルの概要　定式化</vt:lpstr>
      <vt:lpstr>付録：モデルの概要</vt:lpstr>
      <vt:lpstr>付録：モデルの概要</vt:lpstr>
      <vt:lpstr>付録：モデルの概要</vt:lpstr>
      <vt:lpstr>付録：モデルの概要</vt:lpstr>
      <vt:lpstr>付録：モデルの概要</vt:lpstr>
      <vt:lpstr>情報（ビッグデータ）の活用例</vt:lpstr>
      <vt:lpstr>PowerPoint プレゼンテーション</vt:lpstr>
      <vt:lpstr>PowerPoint プレゼンテーション</vt:lpstr>
    </vt:vector>
  </TitlesOfParts>
  <Manager/>
  <Company>東北大学災害科学国際研究所</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奥村　誠</dc:creator>
  <cp:keywords/>
  <dc:description/>
  <cp:lastModifiedBy>奥村　誠</cp:lastModifiedBy>
  <cp:revision>143</cp:revision>
  <dcterms:created xsi:type="dcterms:W3CDTF">2014-07-30T23:21:12Z</dcterms:created>
  <dcterms:modified xsi:type="dcterms:W3CDTF">2026-03-26T22:31:06Z</dcterms:modified>
  <cp:category/>
</cp:coreProperties>
</file>