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7"/>
  </p:notesMasterIdLst>
  <p:sldIdLst>
    <p:sldId id="256" r:id="rId2"/>
    <p:sldId id="296" r:id="rId3"/>
    <p:sldId id="257" r:id="rId4"/>
    <p:sldId id="258" r:id="rId5"/>
    <p:sldId id="287" r:id="rId6"/>
    <p:sldId id="259" r:id="rId7"/>
    <p:sldId id="285" r:id="rId8"/>
    <p:sldId id="260" r:id="rId9"/>
    <p:sldId id="286" r:id="rId10"/>
    <p:sldId id="261" r:id="rId11"/>
    <p:sldId id="262" r:id="rId12"/>
    <p:sldId id="264" r:id="rId13"/>
    <p:sldId id="266" r:id="rId14"/>
    <p:sldId id="288" r:id="rId15"/>
    <p:sldId id="263" r:id="rId16"/>
    <p:sldId id="265" r:id="rId17"/>
    <p:sldId id="289" r:id="rId18"/>
    <p:sldId id="271" r:id="rId19"/>
    <p:sldId id="268" r:id="rId20"/>
    <p:sldId id="269" r:id="rId21"/>
    <p:sldId id="267" r:id="rId22"/>
    <p:sldId id="270" r:id="rId23"/>
    <p:sldId id="290" r:id="rId24"/>
    <p:sldId id="272" r:id="rId25"/>
    <p:sldId id="291" r:id="rId26"/>
    <p:sldId id="273" r:id="rId27"/>
    <p:sldId id="274" r:id="rId28"/>
    <p:sldId id="292" r:id="rId29"/>
    <p:sldId id="275" r:id="rId30"/>
    <p:sldId id="293" r:id="rId31"/>
    <p:sldId id="294" r:id="rId32"/>
    <p:sldId id="276" r:id="rId33"/>
    <p:sldId id="277" r:id="rId34"/>
    <p:sldId id="278" r:id="rId35"/>
    <p:sldId id="279" r:id="rId36"/>
    <p:sldId id="280" r:id="rId37"/>
    <p:sldId id="281" r:id="rId38"/>
    <p:sldId id="282" r:id="rId39"/>
    <p:sldId id="283" r:id="rId40"/>
    <p:sldId id="284" r:id="rId41"/>
    <p:sldId id="295" r:id="rId42"/>
    <p:sldId id="297" r:id="rId43"/>
    <p:sldId id="298" r:id="rId44"/>
    <p:sldId id="299"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7"/>
    <p:restoredTop sz="91986"/>
  </p:normalViewPr>
  <p:slideViewPr>
    <p:cSldViewPr snapToGrid="0" snapToObjects="1">
      <p:cViewPr>
        <p:scale>
          <a:sx n="100" d="100"/>
          <a:sy n="100" d="100"/>
        </p:scale>
        <p:origin x="18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9E52A-37DA-2E47-83E3-CC26D725EAEC}" type="datetimeFigureOut">
              <a:rPr kumimoji="1" lang="ja-JP" altLang="en-US" smtClean="0"/>
              <a:t>2020/12/4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2A6BA-6A93-874A-8263-61BCA071FA79}" type="slidenum">
              <a:rPr kumimoji="1" lang="ja-JP" altLang="en-US" smtClean="0"/>
              <a:t>‹#›</a:t>
            </a:fld>
            <a:endParaRPr kumimoji="1" lang="ja-JP" altLang="en-US"/>
          </a:p>
        </p:txBody>
      </p:sp>
    </p:spTree>
    <p:extLst>
      <p:ext uri="{BB962C8B-B14F-4D97-AF65-F5344CB8AC3E}">
        <p14:creationId xmlns:p14="http://schemas.microsoft.com/office/powerpoint/2010/main" val="5042931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C72A6BA-6A93-874A-8263-61BCA071FA79}" type="slidenum">
              <a:rPr kumimoji="1" lang="ja-JP" altLang="en-US" smtClean="0"/>
              <a:t>15</a:t>
            </a:fld>
            <a:endParaRPr kumimoji="1" lang="ja-JP" altLang="en-US"/>
          </a:p>
        </p:txBody>
      </p:sp>
    </p:spTree>
    <p:extLst>
      <p:ext uri="{BB962C8B-B14F-4D97-AF65-F5344CB8AC3E}">
        <p14:creationId xmlns:p14="http://schemas.microsoft.com/office/powerpoint/2010/main" val="330917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C72A6BA-6A93-874A-8263-61BCA071FA79}" type="slidenum">
              <a:rPr kumimoji="1" lang="ja-JP" altLang="en-US" smtClean="0"/>
              <a:t>42</a:t>
            </a:fld>
            <a:endParaRPr kumimoji="1" lang="ja-JP" altLang="en-US"/>
          </a:p>
        </p:txBody>
      </p:sp>
    </p:spTree>
    <p:extLst>
      <p:ext uri="{BB962C8B-B14F-4D97-AF65-F5344CB8AC3E}">
        <p14:creationId xmlns:p14="http://schemas.microsoft.com/office/powerpoint/2010/main" val="131268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1"/>
          <p:cNvSpPr>
            <a:spLocks noGrp="1"/>
          </p:cNvSpPr>
          <p:nvPr>
            <p:ph type="ctrTitle"/>
          </p:nvPr>
        </p:nvSpPr>
        <p:spPr>
          <a:xfrm>
            <a:off x="685800" y="1676401"/>
            <a:ext cx="7772400" cy="1538286"/>
          </a:xfrm>
        </p:spPr>
        <p:txBody>
          <a:bodyPr anchor="b"/>
          <a:lstStyle/>
          <a:p>
            <a:r>
              <a:rPr kumimoji="0" lang="ja-JP" altLang="en-US"/>
              <a:t>マスター タイトルの書式設定</a:t>
            </a:r>
            <a:endParaRPr kumimoji="0" lang="en-US"/>
          </a:p>
        </p:txBody>
      </p:sp>
      <p:sp>
        <p:nvSpPr>
          <p:cNvPr id="3" name="サブタイトル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a:t>マスター サブタイトルの書式設定</a:t>
            </a:r>
            <a:endParaRPr kumimoji="0" lang="en-US"/>
          </a:p>
        </p:txBody>
      </p:sp>
      <p:sp>
        <p:nvSpPr>
          <p:cNvPr id="4" name="日付プレースホルダー 3"/>
          <p:cNvSpPr>
            <a:spLocks noGrp="1"/>
          </p:cNvSpPr>
          <p:nvPr>
            <p:ph type="dt" sz="half" idx="10"/>
          </p:nvPr>
        </p:nvSpPr>
        <p:spPr/>
        <p:txBody>
          <a:bodyPr/>
          <a:lstStyle/>
          <a:p>
            <a:fld id="{4EC5816F-D43D-40D1-9B38-E1A2C18F0972}" type="datetime1">
              <a:rPr lang="en-US" smtClean="0"/>
              <a:pPr/>
              <a:t>12/4/20</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1AD20DFC-E2D5-4BD6-B744-D8DEEAB5F7C2}" type="slidenum">
              <a:rPr lang="en-US" smtClean="0"/>
              <a:pPr/>
              <a:t>‹#›</a:t>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C45A9071-CFF5-4E3B-B0AB-39782972E256}" type="datetime1">
              <a:rPr lang="en-US" smtClean="0"/>
              <a:pPr/>
              <a:t>12/4/20</a:t>
            </a:fld>
            <a:endParaRPr lang="en-US"/>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正方形/長方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8" name="Rounded Rectangle 11"/>
          <p:cNvSpPr/>
          <p:nvPr userDrawn="1"/>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2"/>
          <p:cNvSpPr/>
          <p:nvPr userDrawn="1"/>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3"/>
          <p:cNvSpPr/>
          <p:nvPr userDrawn="1"/>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4"/>
          <p:cNvSpPr/>
          <p:nvPr userDrawn="1"/>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15206" y="274638"/>
            <a:ext cx="1471594" cy="6011882"/>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686568" cy="6011882"/>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53D8BD1F-DE98-4C29-8281-9EC9927620DF}" type="datetime1">
              <a:rPr lang="en-US" smtClean="0"/>
              <a:pPr/>
              <a:t>12/4/20</a:t>
            </a:fld>
            <a:endParaRPr lang="en-US"/>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11"/>
          <p:cNvSpPr/>
          <p:nvPr userDrawn="1"/>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a:xfrm>
            <a:off x="73152" y="6400800"/>
            <a:ext cx="3200400" cy="283800"/>
          </a:xfrm>
        </p:spPr>
        <p:txBody>
          <a:bodyPr/>
          <a:lstStyle/>
          <a:p>
            <a:fld id="{3467CD6D-7520-4B34-A5A3-E8385FA3AFC6}" type="datetime1">
              <a:rPr lang="en-US" smtClean="0"/>
              <a:pPr/>
              <a:t>12/4/20</a:t>
            </a:fld>
            <a:endParaRPr lang="en-US" dirty="0"/>
          </a:p>
        </p:txBody>
      </p:sp>
      <p:sp>
        <p:nvSpPr>
          <p:cNvPr id="5" name="フッター プレースホルダー 4"/>
          <p:cNvSpPr>
            <a:spLocks noGrp="1"/>
          </p:cNvSpPr>
          <p:nvPr>
            <p:ph type="ftr" sz="quarter" idx="11"/>
          </p:nvPr>
        </p:nvSpPr>
        <p:spPr>
          <a:xfrm>
            <a:off x="5330952" y="6400800"/>
            <a:ext cx="3733800" cy="283800"/>
          </a:xfrm>
        </p:spPr>
        <p:txBody>
          <a:bodyPr/>
          <a:lstStyle/>
          <a:p>
            <a:endParaRPr lang="en-US" dirty="0"/>
          </a:p>
        </p:txBody>
      </p:sp>
      <p:sp>
        <p:nvSpPr>
          <p:cNvPr id="6" name="スライド番号プレースホルダー 5"/>
          <p:cNvSpPr>
            <a:spLocks noGrp="1"/>
          </p:cNvSpPr>
          <p:nvPr>
            <p:ph type="sldNum" sz="quarter" idx="12"/>
          </p:nvPr>
        </p:nvSpPr>
        <p:spPr/>
        <p:txBody>
          <a:bodyPr/>
          <a:lstStyle/>
          <a:p>
            <a:fld id="{1AD20DFC-E2D5-4BD6-B744-D8DEEAB5F7C2}" type="slidenum">
              <a:rPr lang="en-US" smtClean="0"/>
              <a:pPr/>
              <a:t>‹#›</a:t>
            </a:fld>
            <a:endParaRPr lang="en-US" dirty="0"/>
          </a:p>
        </p:txBody>
      </p:sp>
      <p:sp>
        <p:nvSpPr>
          <p:cNvPr id="8" name="Rounded Rectangle 8"/>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2"/>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3"/>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4"/>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1"/>
          <p:cNvSpPr>
            <a:spLocks noGrp="1"/>
          </p:cNvSpPr>
          <p:nvPr>
            <p:ph type="title"/>
          </p:nvPr>
        </p:nvSpPr>
        <p:spPr>
          <a:xfrm>
            <a:off x="722313" y="3143248"/>
            <a:ext cx="7772400" cy="1362075"/>
          </a:xfrm>
        </p:spPr>
        <p:txBody>
          <a:bodyPr anchor="t"/>
          <a:lstStyle>
            <a:lvl1pPr algn="ctr">
              <a:defRPr sz="4000" b="0" cap="all"/>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42295D47-465E-4A05-802B-049480555B6D}" type="datetime1">
              <a:rPr lang="en-US" smtClean="0"/>
              <a:pPr/>
              <a:t>12/4/20</a:t>
            </a:fld>
            <a:endParaRPr lang="en-US"/>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1AD20DFC-E2D5-4BD6-B744-D8DEEAB5F7C2}" type="slidenum">
              <a:rPr lang="en-US" smtClean="0"/>
              <a:pPr/>
              <a:t>‹#›</a:t>
            </a:fld>
            <a:endParaRPr lang="en-US" dirty="0"/>
          </a:p>
        </p:txBody>
      </p:sp>
      <p:sp>
        <p:nvSpPr>
          <p:cNvPr id="8" name="Rounded Rectangle 16"/>
          <p:cNvSpPr/>
          <p:nvPr userDrawn="1"/>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7"/>
          <p:cNvSpPr/>
          <p:nvPr userDrawn="1"/>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8"/>
          <p:cNvSpPr/>
          <p:nvPr userDrawn="1"/>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9"/>
          <p:cNvSpPr/>
          <p:nvPr userDrawn="1"/>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正方形/長方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64791DB0-D703-40B5-AE3D-532AFE0356D1}" type="datetime1">
              <a:rPr lang="en-US" smtClean="0"/>
              <a:pPr/>
              <a:t>12/4/20</a:t>
            </a:fld>
            <a:endParaRPr 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1AD20DFC-E2D5-4BD6-B744-D8DEEAB5F7C2}" type="slidenum">
              <a:rPr lang="en-US" smtClean="0"/>
              <a:pPr/>
              <a:t>‹#›</a:t>
            </a:fld>
            <a:endParaRPr lang="en-US"/>
          </a:p>
        </p:txBody>
      </p:sp>
      <p:sp>
        <p:nvSpPr>
          <p:cNvPr id="9" name="Rounded Rectangle 16"/>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7"/>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8"/>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9"/>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正方形/長方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1"/>
          <p:cNvSpPr>
            <a:spLocks noGrp="1"/>
          </p:cNvSpPr>
          <p:nvPr>
            <p:ph type="title"/>
          </p:nvPr>
        </p:nvSpPr>
        <p:spPr/>
        <p:txBody>
          <a:bodyP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2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p:txBody>
          <a:bodyPr/>
          <a:lstStyle/>
          <a:p>
            <a:fld id="{0F48C029-2200-4EB8-BDE8-5EE0E23571A6}" type="datetime1">
              <a:rPr lang="en-US" smtClean="0"/>
              <a:pPr/>
              <a:t>12/4/20</a:t>
            </a:fld>
            <a:endParaRPr lang="en-US"/>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1AD20DFC-E2D5-4BD6-B744-D8DEEAB5F7C2}" type="slidenum">
              <a:rPr lang="en-US" smtClean="0"/>
              <a:pPr/>
              <a:t>‹#›</a:t>
            </a:fld>
            <a:endParaRPr lang="en-US" dirty="0"/>
          </a:p>
        </p:txBody>
      </p:sp>
      <p:sp>
        <p:nvSpPr>
          <p:cNvPr id="11" name="Rounded Rectangle 52"/>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53"/>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54"/>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55"/>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07E45A1C-C0DD-4ED6-B23E-A9D2DD110058}" type="datetime1">
              <a:rPr lang="en-US" smtClean="0"/>
              <a:pPr/>
              <a:t>12/4/20</a:t>
            </a:fld>
            <a:endParaRPr lang="en-US"/>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1AD20DFC-E2D5-4BD6-B744-D8DEEAB5F7C2}" type="slidenum">
              <a:rPr lang="en-US" smtClean="0"/>
              <a:pPr/>
              <a:t>‹#›</a:t>
            </a:fld>
            <a:endParaRPr lang="en-US"/>
          </a:p>
        </p:txBody>
      </p:sp>
      <p:sp>
        <p:nvSpPr>
          <p:cNvPr id="7" name="Rounded Rectangle 20"/>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21"/>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22"/>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3"/>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Ref idx="1002">
        <a:schemeClr val="bg2"/>
      </p:bgRef>
    </p:bg>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4C1B50-C580-4CB7-BA07-14C66C34B76D}" type="datetime1">
              <a:rPr lang="en-US" smtClean="0"/>
              <a:pPr/>
              <a:t>12/4/20</a:t>
            </a:fld>
            <a:endParaRPr lang="en-US"/>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1AD20DFC-E2D5-4BD6-B744-D8DEEAB5F7C2}" type="slidenum">
              <a:rPr lang="en-US" smtClean="0"/>
              <a:pPr/>
              <a:t>‹#›</a:t>
            </a:fld>
            <a:endParaRPr lang="en-US" dirty="0"/>
          </a:p>
        </p:txBody>
      </p:sp>
      <p:sp>
        <p:nvSpPr>
          <p:cNvPr id="5" name="Rounded Rectangle 11"/>
          <p:cNvSpPr/>
          <p:nvPr userDrawn="1"/>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12"/>
          <p:cNvSpPr/>
          <p:nvPr userDrawn="1"/>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13"/>
          <p:cNvSpPr/>
          <p:nvPr userDrawn="1"/>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14"/>
          <p:cNvSpPr/>
          <p:nvPr userDrawn="1"/>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1"/>
          <p:cNvSpPr>
            <a:spLocks noGrp="1"/>
          </p:cNvSpPr>
          <p:nvPr>
            <p:ph type="title"/>
          </p:nvPr>
        </p:nvSpPr>
        <p:spPr>
          <a:xfrm>
            <a:off x="2786050" y="228600"/>
            <a:ext cx="5900752" cy="842946"/>
          </a:xfrm>
        </p:spPr>
        <p:txBody>
          <a:bodyPr anchor="b"/>
          <a:lstStyle>
            <a:lvl1pPr algn="ctr">
              <a:defRPr sz="2800" b="0"/>
            </a:lvl1pPr>
          </a:lstStyle>
          <a:p>
            <a:r>
              <a:rPr kumimoji="0" lang="ja-JP" altLang="en-US"/>
              <a:t>マスター タイトルの書式設定</a:t>
            </a:r>
            <a:endParaRPr kumimoji="0" lang="en-US"/>
          </a:p>
        </p:txBody>
      </p:sp>
      <p:sp>
        <p:nvSpPr>
          <p:cNvPr id="3" name="コンテンツ プレースホルダー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テキスト プレースホルダー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4EC5816F-D43D-40D1-9B38-E1A2C18F0972}" type="datetime1">
              <a:rPr lang="en-US" smtClean="0"/>
              <a:pPr/>
              <a:t>12/4/20</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1AD20DFC-E2D5-4BD6-B744-D8DEEAB5F7C2}"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304800"/>
            <a:ext cx="6400800" cy="685800"/>
          </a:xfrm>
        </p:spPr>
        <p:txBody>
          <a:bodyPr anchor="ctr"/>
          <a:lstStyle>
            <a:lvl1pPr algn="l">
              <a:defRPr sz="2400" b="0"/>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a:t>プレースホルダーまでドラッグするかアイコンをクリックして図を追加</a:t>
            </a:r>
            <a:endParaRPr kumimoji="0" lang="en-US"/>
          </a:p>
        </p:txBody>
      </p:sp>
      <p:sp>
        <p:nvSpPr>
          <p:cNvPr id="4" name="テキスト プレースホルダー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7EB273CF-8910-423E-9890-FC81E25E5084}" type="datetime1">
              <a:rPr lang="en-US" smtClean="0"/>
              <a:pPr/>
              <a:t>12/4/20</a:t>
            </a:fld>
            <a:endParaRPr 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1AD20DFC-E2D5-4BD6-B744-D8DEEAB5F7C2}" type="slidenum">
              <a:rPr lang="en-US" smtClean="0"/>
              <a:pPr/>
              <a:t>‹#›</a:t>
            </a:fld>
            <a:endParaRPr lang="en-US"/>
          </a:p>
        </p:txBody>
      </p:sp>
      <p:sp>
        <p:nvSpPr>
          <p:cNvPr id="8" name="Rounded Rectangle 14"/>
          <p:cNvSpPr/>
          <p:nvPr userDrawn="1"/>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5"/>
          <p:cNvSpPr/>
          <p:nvPr userDrawn="1"/>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6"/>
          <p:cNvSpPr/>
          <p:nvPr userDrawn="1"/>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7"/>
          <p:cNvSpPr/>
          <p:nvPr userDrawn="1"/>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正方形/長方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rtlCol="0" anchor="ctr">
            <a:normAutofit/>
          </a:body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4" name="日付プレースホルダー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4EC5816F-D43D-40D1-9B38-E1A2C18F0972}" type="datetime1">
              <a:rPr lang="en-US" smtClean="0"/>
              <a:pPr/>
              <a:t>12/4/20</a:t>
            </a:fld>
            <a:endParaRPr lang="en-US" dirty="0"/>
          </a:p>
        </p:txBody>
      </p:sp>
      <p:sp>
        <p:nvSpPr>
          <p:cNvPr id="5" name="フッター プレースホルダー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en-US" dirty="0"/>
          </a:p>
        </p:txBody>
      </p:sp>
      <p:sp>
        <p:nvSpPr>
          <p:cNvPr id="6" name="スライド番号プレースホルダー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1AD20DFC-E2D5-4BD6-B744-D8DEEAB5F7C2}" type="slidenum">
              <a:rPr lang="en-US" smtClean="0"/>
              <a:pPr/>
              <a:t>‹#›</a:t>
            </a:fld>
            <a:endParaRPr lang="en-US" dirty="0"/>
          </a:p>
        </p:txBody>
      </p:sp>
      <p:sp>
        <p:nvSpPr>
          <p:cNvPr id="8" name="正方形/長方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ctr" rtl="0" eaLnBrk="1" latinLnBrk="0" hangingPunct="1">
        <a:spcBef>
          <a:spcPct val="0"/>
        </a:spcBef>
        <a:buNone/>
        <a:defRPr kumimoji="1" sz="4400" kern="1200">
          <a:solidFill>
            <a:schemeClr val="tx2"/>
          </a:solidFill>
          <a:latin typeface="+mj-lt"/>
          <a:ea typeface="+mj-ea"/>
          <a:cs typeface="+mj-cs"/>
        </a:defRPr>
      </a:lvl1pPr>
      <a:lvl2pPr eaLnBrk="1" latinLnBrk="0" hangingPunct="1">
        <a:defRPr kumimoji="1">
          <a:solidFill>
            <a:schemeClr val="tx2"/>
          </a:solidFill>
        </a:defRPr>
      </a:lvl2pPr>
      <a:lvl3pPr eaLnBrk="1" latinLnBrk="0" hangingPunct="1">
        <a:defRPr kumimoji="1">
          <a:solidFill>
            <a:schemeClr val="tx2"/>
          </a:solidFill>
        </a:defRPr>
      </a:lvl3pPr>
      <a:lvl4pPr eaLnBrk="1" latinLnBrk="0" hangingPunct="1">
        <a:defRPr kumimoji="1">
          <a:solidFill>
            <a:schemeClr val="tx2"/>
          </a:solidFill>
        </a:defRPr>
      </a:lvl4pPr>
      <a:lvl5pPr eaLnBrk="1" latinLnBrk="0" hangingPunct="1">
        <a:defRPr kumimoji="1">
          <a:solidFill>
            <a:schemeClr val="tx2"/>
          </a:solidFill>
        </a:defRPr>
      </a:lvl5pPr>
      <a:lvl6pPr eaLnBrk="1" latinLnBrk="0" hangingPunct="1">
        <a:defRPr kumimoji="1">
          <a:solidFill>
            <a:schemeClr val="tx2"/>
          </a:solidFill>
        </a:defRPr>
      </a:lvl6pPr>
      <a:lvl7pPr eaLnBrk="1" latinLnBrk="0" hangingPunct="1">
        <a:defRPr kumimoji="1">
          <a:solidFill>
            <a:schemeClr val="tx2"/>
          </a:solidFill>
        </a:defRPr>
      </a:lvl7pPr>
      <a:lvl8pPr eaLnBrk="1" latinLnBrk="0" hangingPunct="1">
        <a:defRPr kumimoji="1">
          <a:solidFill>
            <a:schemeClr val="tx2"/>
          </a:solidFill>
        </a:defRPr>
      </a:lvl8pPr>
      <a:lvl9pPr eaLnBrk="1" latinLnBrk="0" hangingPunct="1">
        <a:defRPr kumimoji="1">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1"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1"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1"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1"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1"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sz="20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a:t>意思決定</a:t>
            </a:r>
            <a:r>
              <a:rPr kumimoji="1" lang="ja-JP" altLang="en-US"/>
              <a:t>理論入門</a:t>
            </a:r>
            <a:br>
              <a:rPr kumimoji="1" lang="en-US" altLang="ja-JP" dirty="0"/>
            </a:br>
            <a:r>
              <a:rPr kumimoji="1" lang="en-US" altLang="ja-JP" dirty="0"/>
              <a:t>Making Better Decisions</a:t>
            </a:r>
            <a:br>
              <a:rPr kumimoji="1" lang="en-US" altLang="ja-JP" dirty="0"/>
            </a:br>
            <a:r>
              <a:rPr kumimoji="1" lang="en-US" altLang="ja-JP" dirty="0"/>
              <a:t>Decision Theory in Practice</a:t>
            </a:r>
            <a:endParaRPr kumimoji="1" lang="ja-JP" altLang="en-US" dirty="0"/>
          </a:p>
        </p:txBody>
      </p:sp>
      <p:sp>
        <p:nvSpPr>
          <p:cNvPr id="3" name="サブタイトル 2"/>
          <p:cNvSpPr>
            <a:spLocks noGrp="1"/>
          </p:cNvSpPr>
          <p:nvPr>
            <p:ph type="subTitle" idx="1"/>
          </p:nvPr>
        </p:nvSpPr>
        <p:spPr/>
        <p:txBody>
          <a:bodyPr/>
          <a:lstStyle/>
          <a:p>
            <a:r>
              <a:rPr kumimoji="1" lang="ja-JP" altLang="en-US" dirty="0"/>
              <a:t>イツアーク</a:t>
            </a:r>
            <a:r>
              <a:rPr kumimoji="1" lang="ja-JP" altLang="en-US"/>
              <a:t>・ギルボア</a:t>
            </a:r>
            <a:endParaRPr kumimoji="1" lang="en-US" altLang="ja-JP" dirty="0"/>
          </a:p>
          <a:p>
            <a:r>
              <a:rPr lang="en-US" altLang="ja-JP" dirty="0"/>
              <a:t>Itzhak GILBOA</a:t>
            </a:r>
            <a:endParaRPr kumimoji="1" lang="en-US" altLang="ja-JP" dirty="0"/>
          </a:p>
          <a:p>
            <a:r>
              <a:rPr lang="ja-JP" altLang="en-US" dirty="0"/>
              <a:t>川越敏司＋佐々木俊一郎訳</a:t>
            </a:r>
            <a:endParaRPr kumimoji="1" lang="ja-JP" altLang="en-US" dirty="0"/>
          </a:p>
        </p:txBody>
      </p:sp>
      <p:sp>
        <p:nvSpPr>
          <p:cNvPr id="4" name="テキスト ボックス 3"/>
          <p:cNvSpPr txBox="1"/>
          <p:nvPr/>
        </p:nvSpPr>
        <p:spPr>
          <a:xfrm>
            <a:off x="1371600" y="5181744"/>
            <a:ext cx="6400800" cy="830997"/>
          </a:xfrm>
          <a:prstGeom prst="rect">
            <a:avLst/>
          </a:prstGeom>
          <a:noFill/>
        </p:spPr>
        <p:txBody>
          <a:bodyPr wrap="square" rtlCol="0">
            <a:spAutoFit/>
          </a:bodyPr>
          <a:lstStyle/>
          <a:p>
            <a:r>
              <a:rPr kumimoji="1" lang="en-US" altLang="ja-JP" sz="2400" dirty="0"/>
              <a:t>Wiley-Blackwell 2011 ISBN 978-1-4443-3652-8</a:t>
            </a:r>
          </a:p>
          <a:p>
            <a:r>
              <a:rPr kumimoji="1" lang="en-US" altLang="ja-JP" sz="2400" dirty="0"/>
              <a:t>NTT</a:t>
            </a:r>
            <a:r>
              <a:rPr kumimoji="1" lang="ja-JP" altLang="en-US" sz="2400" dirty="0"/>
              <a:t>出版</a:t>
            </a:r>
            <a:r>
              <a:rPr kumimoji="1" lang="en-US" altLang="ja-JP" sz="2400" dirty="0"/>
              <a:t>2012</a:t>
            </a:r>
            <a:r>
              <a:rPr kumimoji="1" lang="ja-JP" altLang="en-US" sz="2400"/>
              <a:t>年</a:t>
            </a:r>
            <a:r>
              <a:rPr kumimoji="1" lang="en-US" altLang="ja-JP" sz="2400" dirty="0"/>
              <a:t> </a:t>
            </a:r>
            <a:endParaRPr kumimoji="1" lang="ja-JP" altLang="en-US" sz="2400" dirty="0"/>
          </a:p>
        </p:txBody>
      </p:sp>
    </p:spTree>
    <p:extLst>
      <p:ext uri="{BB962C8B-B14F-4D97-AF65-F5344CB8AC3E}">
        <p14:creationId xmlns:p14="http://schemas.microsoft.com/office/powerpoint/2010/main" val="429211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Flaming Effects</a:t>
            </a:r>
            <a:r>
              <a:rPr kumimoji="1" lang="ja-JP" altLang="en-US"/>
              <a:t>フレーミング</a:t>
            </a:r>
            <a:r>
              <a:rPr kumimoji="1" lang="ja-JP" altLang="en-US" dirty="0"/>
              <a:t>効果</a:t>
            </a:r>
          </a:p>
        </p:txBody>
      </p:sp>
      <p:sp>
        <p:nvSpPr>
          <p:cNvPr id="3" name="コンテンツ プレースホルダー 2"/>
          <p:cNvSpPr>
            <a:spLocks noGrp="1"/>
          </p:cNvSpPr>
          <p:nvPr>
            <p:ph idx="1"/>
          </p:nvPr>
        </p:nvSpPr>
        <p:spPr>
          <a:xfrm>
            <a:off x="233258" y="1600200"/>
            <a:ext cx="8166656" cy="4686320"/>
          </a:xfrm>
        </p:spPr>
        <p:txBody>
          <a:bodyPr>
            <a:normAutofit fontScale="85000" lnSpcReduction="20000"/>
          </a:bodyPr>
          <a:lstStyle/>
          <a:p>
            <a:pPr marL="0" indent="0">
              <a:buNone/>
            </a:pPr>
            <a:r>
              <a:rPr lang="ja-JP" altLang="en-US" dirty="0"/>
              <a:t>上記の</a:t>
            </a:r>
            <a:r>
              <a:rPr lang="en-US" altLang="ja-JP" dirty="0"/>
              <a:t>2</a:t>
            </a:r>
            <a:r>
              <a:rPr lang="ja-JP" altLang="en-US" dirty="0"/>
              <a:t>つの問題は</a:t>
            </a:r>
            <a:r>
              <a:rPr lang="ja-JP" altLang="en-US"/>
              <a:t>いずれも以下</a:t>
            </a:r>
            <a:r>
              <a:rPr lang="ja-JP" altLang="en-US" dirty="0"/>
              <a:t>の選択になる。</a:t>
            </a:r>
            <a:endParaRPr lang="en-US" altLang="ja-JP" dirty="0"/>
          </a:p>
          <a:p>
            <a:pPr marL="457200" indent="-457200">
              <a:buNone/>
            </a:pPr>
            <a:r>
              <a:rPr kumimoji="1" lang="en-US" altLang="ja-JP" dirty="0"/>
              <a:t>a. Getting $1,500 for sure</a:t>
            </a:r>
          </a:p>
          <a:p>
            <a:pPr marL="457200" indent="-457200">
              <a:buNone/>
            </a:pPr>
            <a:r>
              <a:rPr lang="en-US" altLang="ja-JP" dirty="0"/>
              <a:t>	</a:t>
            </a:r>
            <a:r>
              <a:rPr kumimoji="1" lang="ja-JP" altLang="en-US"/>
              <a:t>確実</a:t>
            </a:r>
            <a:r>
              <a:rPr kumimoji="1" lang="ja-JP" altLang="en-US" dirty="0"/>
              <a:t>に</a:t>
            </a:r>
            <a:r>
              <a:rPr kumimoji="1" lang="en-US" altLang="ja-JP" dirty="0"/>
              <a:t>15</a:t>
            </a:r>
            <a:r>
              <a:rPr kumimoji="1" lang="ja-JP" altLang="en-US" dirty="0"/>
              <a:t>万円をもらう</a:t>
            </a:r>
            <a:endParaRPr kumimoji="1" lang="en-US" altLang="ja-JP" dirty="0"/>
          </a:p>
          <a:p>
            <a:pPr marL="457200" indent="-457200">
              <a:buNone/>
            </a:pPr>
            <a:r>
              <a:rPr lang="en-US" altLang="ja-JP" dirty="0"/>
              <a:t>b. Getting $1,000 with probability 50%, and $2,000 with probability 50%.		</a:t>
            </a:r>
          </a:p>
          <a:p>
            <a:pPr marL="457200" indent="-457200">
              <a:buNone/>
            </a:pPr>
            <a:r>
              <a:rPr lang="en-US" altLang="ja-JP" dirty="0"/>
              <a:t>	50</a:t>
            </a:r>
            <a:r>
              <a:rPr lang="ja-JP" altLang="en-US" dirty="0"/>
              <a:t>％の確率で</a:t>
            </a:r>
            <a:r>
              <a:rPr lang="en-US" altLang="ja-JP" dirty="0"/>
              <a:t>10</a:t>
            </a:r>
            <a:r>
              <a:rPr lang="ja-JP" altLang="en-US" dirty="0"/>
              <a:t>万円もらい，</a:t>
            </a:r>
            <a:r>
              <a:rPr lang="en-US" altLang="ja-JP" dirty="0"/>
              <a:t>50</a:t>
            </a:r>
            <a:r>
              <a:rPr lang="ja-JP" altLang="en-US"/>
              <a:t>％の確率</a:t>
            </a:r>
            <a:r>
              <a:rPr lang="ja-JP" altLang="en-US" dirty="0"/>
              <a:t>で</a:t>
            </a:r>
            <a:r>
              <a:rPr lang="en-US" altLang="ja-JP" dirty="0"/>
              <a:t>20</a:t>
            </a:r>
            <a:r>
              <a:rPr lang="ja-JP" altLang="en-US" dirty="0"/>
              <a:t>万円もらう</a:t>
            </a:r>
            <a:endParaRPr lang="en-US" altLang="ja-JP" dirty="0"/>
          </a:p>
          <a:p>
            <a:pPr marL="0" indent="0">
              <a:buNone/>
            </a:pPr>
            <a:endParaRPr kumimoji="1" lang="en-US" altLang="ja-JP" dirty="0"/>
          </a:p>
          <a:p>
            <a:pPr marL="0" indent="0">
              <a:buNone/>
            </a:pPr>
            <a:r>
              <a:rPr lang="en-US" altLang="ja-JP" dirty="0"/>
              <a:t>The effects that the frame, or the representation, has effect on the decision.</a:t>
            </a:r>
          </a:p>
          <a:p>
            <a:pPr marL="0" indent="0">
              <a:buNone/>
            </a:pPr>
            <a:r>
              <a:rPr lang="ja-JP" altLang="en-US"/>
              <a:t>問題</a:t>
            </a:r>
            <a:r>
              <a:rPr lang="ja-JP" altLang="en-US" dirty="0"/>
              <a:t>文の設定や表現方法が意思決定に与える効果</a:t>
            </a:r>
            <a:r>
              <a:rPr lang="ja-JP" altLang="en-US"/>
              <a:t>のこと</a:t>
            </a:r>
            <a:r>
              <a:rPr kumimoji="1" lang="ja-JP" altLang="en-US"/>
              <a:t>（</a:t>
            </a:r>
            <a:r>
              <a:rPr kumimoji="1" lang="ja-JP" altLang="en-US" dirty="0"/>
              <a:t>通常価格と現金割引価格）</a:t>
            </a:r>
            <a:endParaRPr kumimoji="1" lang="en-US" altLang="ja-JP" dirty="0"/>
          </a:p>
          <a:p>
            <a:endParaRPr lang="en-US" altLang="ja-JP" dirty="0"/>
          </a:p>
          <a:p>
            <a:endParaRPr lang="ja-JP" altLang="en-US" dirty="0"/>
          </a:p>
        </p:txBody>
      </p:sp>
    </p:spTree>
    <p:extLst>
      <p:ext uri="{BB962C8B-B14F-4D97-AF65-F5344CB8AC3E}">
        <p14:creationId xmlns:p14="http://schemas.microsoft.com/office/powerpoint/2010/main" val="1294921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Endowment Effect</a:t>
            </a:r>
            <a:r>
              <a:rPr kumimoji="1" lang="ja-JP" altLang="en-US"/>
              <a:t> 賦存</a:t>
            </a:r>
            <a:r>
              <a:rPr kumimoji="1" lang="ja-JP" altLang="en-US" dirty="0"/>
              <a:t>効果</a:t>
            </a:r>
          </a:p>
        </p:txBody>
      </p:sp>
      <p:sp>
        <p:nvSpPr>
          <p:cNvPr id="3" name="コンテンツ プレースホルダー 2"/>
          <p:cNvSpPr>
            <a:spLocks noGrp="1"/>
          </p:cNvSpPr>
          <p:nvPr>
            <p:ph idx="1"/>
          </p:nvPr>
        </p:nvSpPr>
        <p:spPr/>
        <p:txBody>
          <a:bodyPr>
            <a:normAutofit lnSpcReduction="10000"/>
          </a:bodyPr>
          <a:lstStyle/>
          <a:p>
            <a:pPr marL="320675" indent="-320675"/>
            <a:r>
              <a:rPr kumimoji="1" lang="en-US" altLang="ja-JP" dirty="0"/>
              <a:t>The tendency to value what we have more than what we do not yet have. </a:t>
            </a:r>
          </a:p>
          <a:p>
            <a:pPr marL="320675" indent="-320675">
              <a:buNone/>
            </a:pPr>
            <a:r>
              <a:rPr lang="en-US" altLang="ja-JP" dirty="0"/>
              <a:t>	</a:t>
            </a:r>
            <a:r>
              <a:rPr kumimoji="1" lang="ja-JP" altLang="en-US"/>
              <a:t>自分</a:t>
            </a:r>
            <a:r>
              <a:rPr kumimoji="1" lang="ja-JP" altLang="en-US" dirty="0"/>
              <a:t>の持っている物に持っていないものよりも高い価値をつける傾向</a:t>
            </a:r>
            <a:endParaRPr kumimoji="1" lang="en-US" altLang="ja-JP" dirty="0"/>
          </a:p>
          <a:p>
            <a:r>
              <a:rPr lang="en-US" altLang="ja-JP" dirty="0"/>
              <a:t>Loss aversion</a:t>
            </a:r>
            <a:r>
              <a:rPr lang="ja-JP" altLang="en-US"/>
              <a:t>　損失</a:t>
            </a:r>
            <a:r>
              <a:rPr lang="ja-JP" altLang="en-US" dirty="0"/>
              <a:t>回避性</a:t>
            </a:r>
            <a:endParaRPr lang="en-US" altLang="ja-JP" dirty="0"/>
          </a:p>
          <a:p>
            <a:r>
              <a:rPr kumimoji="1" lang="en-US" altLang="ja-JP" dirty="0"/>
              <a:t>Status quo bias </a:t>
            </a:r>
            <a:r>
              <a:rPr kumimoji="1" lang="ja-JP" altLang="en-US"/>
              <a:t>現状</a:t>
            </a:r>
            <a:r>
              <a:rPr kumimoji="1" lang="ja-JP" altLang="en-US" dirty="0"/>
              <a:t>維持バイアス</a:t>
            </a:r>
            <a:endParaRPr kumimoji="1" lang="en-US" altLang="ja-JP" dirty="0"/>
          </a:p>
          <a:p>
            <a:endParaRPr lang="en-US" altLang="ja-JP" dirty="0"/>
          </a:p>
          <a:p>
            <a:r>
              <a:rPr kumimoji="1" lang="en-US" altLang="ja-JP" dirty="0"/>
              <a:t>Information </a:t>
            </a:r>
            <a:r>
              <a:rPr kumimoji="1" lang="ja-JP" altLang="en-US"/>
              <a:t>情報</a:t>
            </a:r>
            <a:r>
              <a:rPr kumimoji="1" lang="en-US" altLang="ja-JP" dirty="0"/>
              <a:t>, Transaction Cost </a:t>
            </a:r>
            <a:r>
              <a:rPr kumimoji="1" lang="ja-JP" altLang="en-US"/>
              <a:t>取引費用</a:t>
            </a:r>
            <a:r>
              <a:rPr kumimoji="1" lang="en-US" altLang="ja-JP" dirty="0"/>
              <a:t>, Habit formation </a:t>
            </a:r>
            <a:r>
              <a:rPr kumimoji="1" lang="ja-JP" altLang="en-US"/>
              <a:t>習慣</a:t>
            </a:r>
            <a:r>
              <a:rPr kumimoji="1" lang="ja-JP" altLang="en-US" dirty="0"/>
              <a:t>形成</a:t>
            </a:r>
          </a:p>
        </p:txBody>
      </p:sp>
    </p:spTree>
    <p:extLst>
      <p:ext uri="{BB962C8B-B14F-4D97-AF65-F5344CB8AC3E}">
        <p14:creationId xmlns:p14="http://schemas.microsoft.com/office/powerpoint/2010/main" val="220963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ー 2"/>
          <p:cNvSpPr>
            <a:spLocks noGrp="1"/>
          </p:cNvSpPr>
          <p:nvPr>
            <p:ph idx="1"/>
          </p:nvPr>
        </p:nvSpPr>
        <p:spPr>
          <a:xfrm>
            <a:off x="233258" y="1600200"/>
            <a:ext cx="8166656" cy="4686320"/>
          </a:xfrm>
        </p:spPr>
        <p:txBody>
          <a:bodyPr>
            <a:normAutofit lnSpcReduction="10000"/>
          </a:bodyPr>
          <a:lstStyle/>
          <a:p>
            <a:pPr marL="0" indent="0">
              <a:buNone/>
            </a:pPr>
            <a:r>
              <a:rPr lang="en-US" altLang="ja-JP" dirty="0"/>
              <a:t>Problem 2.3a</a:t>
            </a:r>
          </a:p>
          <a:p>
            <a:pPr marL="0" indent="0">
              <a:buNone/>
            </a:pPr>
            <a:r>
              <a:rPr lang="en-US" altLang="ja-JP" dirty="0"/>
              <a:t>You go to a movie. It was supposed to be good, but it turns out to be boring. Would you leave in the middle  and do something else instead?</a:t>
            </a:r>
          </a:p>
          <a:p>
            <a:pPr marL="0" indent="0">
              <a:buNone/>
            </a:pPr>
            <a:endParaRPr lang="en-US" altLang="ja-JP" dirty="0"/>
          </a:p>
          <a:p>
            <a:pPr marL="0" indent="0">
              <a:buNone/>
            </a:pPr>
            <a:r>
              <a:rPr lang="ja-JP" altLang="en-US" dirty="0"/>
              <a:t>あなたは映画を見に行った．いい映画だとは聞いていたが，実際にはつまらなかった．あなたは上映の途中で映画館を出て，何か別のことをするだろうか？</a:t>
            </a:r>
            <a:endParaRPr lang="en-US" altLang="ja-JP" dirty="0"/>
          </a:p>
          <a:p>
            <a:endParaRPr lang="en-US" altLang="ja-JP" dirty="0"/>
          </a:p>
          <a:p>
            <a:endParaRPr lang="ja-JP" altLang="en-US" dirty="0"/>
          </a:p>
        </p:txBody>
      </p:sp>
    </p:spTree>
    <p:extLst>
      <p:ext uri="{BB962C8B-B14F-4D97-AF65-F5344CB8AC3E}">
        <p14:creationId xmlns:p14="http://schemas.microsoft.com/office/powerpoint/2010/main" val="325535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ー 2"/>
          <p:cNvSpPr>
            <a:spLocks noGrp="1"/>
          </p:cNvSpPr>
          <p:nvPr>
            <p:ph idx="1"/>
          </p:nvPr>
        </p:nvSpPr>
        <p:spPr>
          <a:xfrm>
            <a:off x="233258" y="1600200"/>
            <a:ext cx="8166656" cy="4686320"/>
          </a:xfrm>
        </p:spPr>
        <p:txBody>
          <a:bodyPr>
            <a:normAutofit/>
          </a:bodyPr>
          <a:lstStyle/>
          <a:p>
            <a:pPr marL="0" indent="0">
              <a:buNone/>
            </a:pPr>
            <a:r>
              <a:rPr lang="ja-JP" altLang="en-US" dirty="0"/>
              <a:t>問題</a:t>
            </a:r>
            <a:r>
              <a:rPr lang="en-US" altLang="ja-JP" dirty="0"/>
              <a:t>2.14(b)</a:t>
            </a:r>
          </a:p>
          <a:p>
            <a:pPr marL="0" indent="0">
              <a:buNone/>
            </a:pPr>
            <a:r>
              <a:rPr lang="ja-JP" altLang="en-US" dirty="0"/>
              <a:t>あなたの友人が映画のチケットを持っていた。しかし彼女は用事ができて映画を見に行くことができない。彼女は「チケットを捨てる代わりに」あなたにそのチケットを無償で譲ったとする．この映画はいい映画だとは聞いていたが，実際にはつまらなかった．あなたは上映の途中で映画館を出て，何か別のことをするだろうか？</a:t>
            </a:r>
            <a:endParaRPr lang="en-US" altLang="ja-JP" dirty="0"/>
          </a:p>
          <a:p>
            <a:endParaRPr lang="en-US" altLang="ja-JP" dirty="0"/>
          </a:p>
          <a:p>
            <a:endParaRPr lang="ja-JP" altLang="en-US" dirty="0"/>
          </a:p>
        </p:txBody>
      </p:sp>
    </p:spTree>
    <p:extLst>
      <p:ext uri="{BB962C8B-B14F-4D97-AF65-F5344CB8AC3E}">
        <p14:creationId xmlns:p14="http://schemas.microsoft.com/office/powerpoint/2010/main" val="352075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ー 2"/>
          <p:cNvSpPr>
            <a:spLocks noGrp="1"/>
          </p:cNvSpPr>
          <p:nvPr>
            <p:ph idx="1"/>
          </p:nvPr>
        </p:nvSpPr>
        <p:spPr>
          <a:xfrm>
            <a:off x="457200" y="1549400"/>
            <a:ext cx="8166656" cy="4686320"/>
          </a:xfrm>
        </p:spPr>
        <p:txBody>
          <a:bodyPr>
            <a:normAutofit/>
          </a:bodyPr>
          <a:lstStyle/>
          <a:p>
            <a:pPr marL="0" indent="0">
              <a:buNone/>
            </a:pPr>
            <a:r>
              <a:rPr lang="en-US" altLang="ja-JP" dirty="0"/>
              <a:t>Problem 2.14(b)</a:t>
            </a:r>
          </a:p>
          <a:p>
            <a:pPr marL="0" indent="0">
              <a:buNone/>
            </a:pPr>
            <a:r>
              <a:rPr lang="en-US" altLang="ja-JP" dirty="0"/>
              <a:t>Your friend had a ticket to a movie. She couldn’t make it, and gave you the ticket “instead of just throwing it away”. The movie was supposed to be good, but it turns out to be boring. Would you leave in the middle  and do something else instead?</a:t>
            </a:r>
          </a:p>
          <a:p>
            <a:endParaRPr lang="en-US" altLang="ja-JP" dirty="0"/>
          </a:p>
          <a:p>
            <a:endParaRPr lang="ja-JP" altLang="en-US" dirty="0"/>
          </a:p>
        </p:txBody>
      </p:sp>
    </p:spTree>
    <p:extLst>
      <p:ext uri="{BB962C8B-B14F-4D97-AF65-F5344CB8AC3E}">
        <p14:creationId xmlns:p14="http://schemas.microsoft.com/office/powerpoint/2010/main" val="3483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Sunk Costs </a:t>
            </a:r>
            <a:r>
              <a:rPr kumimoji="1" lang="ja-JP" altLang="en-US"/>
              <a:t>サンクコスト</a:t>
            </a:r>
            <a:endParaRPr kumimoji="1" lang="ja-JP" altLang="en-US" dirty="0"/>
          </a:p>
        </p:txBody>
      </p:sp>
      <p:sp>
        <p:nvSpPr>
          <p:cNvPr id="3" name="コンテンツ プレースホルダー 2"/>
          <p:cNvSpPr>
            <a:spLocks noGrp="1"/>
          </p:cNvSpPr>
          <p:nvPr>
            <p:ph idx="1"/>
          </p:nvPr>
        </p:nvSpPr>
        <p:spPr>
          <a:xfrm>
            <a:off x="457200" y="1417637"/>
            <a:ext cx="8229600" cy="5067829"/>
          </a:xfrm>
        </p:spPr>
        <p:txBody>
          <a:bodyPr>
            <a:normAutofit fontScale="92500" lnSpcReduction="20000"/>
          </a:bodyPr>
          <a:lstStyle/>
          <a:p>
            <a:r>
              <a:rPr kumimoji="1" lang="en-US" altLang="ja-JP" sz="2800" dirty="0"/>
              <a:t>Once you‘re inside the movie theater, it doesn’t make any difference whether you have or you have not paid to get in. No one will give you  your money back if you work out.</a:t>
            </a:r>
          </a:p>
          <a:p>
            <a:pPr>
              <a:buNone/>
            </a:pPr>
            <a:r>
              <a:rPr kumimoji="1" lang="en-US" altLang="ja-JP" sz="2800" dirty="0"/>
              <a:t>    </a:t>
            </a:r>
            <a:r>
              <a:rPr kumimoji="1" lang="ja-JP" altLang="en-US" sz="2800"/>
              <a:t>一度</a:t>
            </a:r>
            <a:r>
              <a:rPr kumimoji="1" lang="ja-JP" altLang="en-US" sz="2800" dirty="0"/>
              <a:t>映画館に入ったら，そのためにお金を支払ったか払っていないかは何の違いも生み出さない。途中で映画館を出たからと言って，誰も返金してくれない。</a:t>
            </a:r>
            <a:endParaRPr kumimoji="1" lang="en-US" altLang="ja-JP" sz="2800" dirty="0"/>
          </a:p>
          <a:p>
            <a:r>
              <a:rPr lang="en-US" altLang="ja-JP" sz="2800" dirty="0"/>
              <a:t>The amount of money you may have paid is a sunk cost, as it cannot be retrieved.</a:t>
            </a:r>
          </a:p>
          <a:p>
            <a:r>
              <a:rPr lang="ja-JP" altLang="en-US" sz="2800"/>
              <a:t>あなた</a:t>
            </a:r>
            <a:r>
              <a:rPr lang="ja-JP" altLang="en-US" sz="2800" dirty="0"/>
              <a:t>が支払った金額は回収することのできない「サンクコスト」で</a:t>
            </a:r>
            <a:r>
              <a:rPr lang="ja-JP" altLang="en-US" sz="2800"/>
              <a:t>ある．</a:t>
            </a:r>
            <a:endParaRPr lang="en-US" altLang="ja-JP" sz="2800" dirty="0"/>
          </a:p>
          <a:p>
            <a:endParaRPr kumimoji="1" lang="en-US" altLang="ja-JP" sz="2800" dirty="0"/>
          </a:p>
          <a:p>
            <a:r>
              <a:rPr lang="en-US" altLang="ja-JP" sz="2800" dirty="0"/>
              <a:t>Consequentialism </a:t>
            </a:r>
            <a:r>
              <a:rPr lang="ja-JP" altLang="en-US" sz="2800"/>
              <a:t>帰結</a:t>
            </a:r>
            <a:r>
              <a:rPr lang="ja-JP" altLang="en-US" sz="2800" dirty="0"/>
              <a:t>主義</a:t>
            </a:r>
            <a:endParaRPr kumimoji="1" lang="ja-JP" altLang="en-US" sz="2400" dirty="0"/>
          </a:p>
        </p:txBody>
      </p:sp>
    </p:spTree>
    <p:extLst>
      <p:ext uri="{BB962C8B-B14F-4D97-AF65-F5344CB8AC3E}">
        <p14:creationId xmlns:p14="http://schemas.microsoft.com/office/powerpoint/2010/main" val="3772165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33258" y="1203306"/>
            <a:ext cx="8695784" cy="4686320"/>
          </a:xfrm>
        </p:spPr>
        <p:txBody>
          <a:bodyPr>
            <a:noAutofit/>
          </a:bodyPr>
          <a:lstStyle/>
          <a:p>
            <a:pPr marL="0" indent="0">
              <a:buNone/>
            </a:pPr>
            <a:r>
              <a:rPr lang="ja-JP" altLang="en-US" sz="2400" dirty="0"/>
              <a:t>問題</a:t>
            </a:r>
            <a:r>
              <a:rPr lang="en-US" altLang="ja-JP" sz="2400" dirty="0"/>
              <a:t>2.4</a:t>
            </a:r>
            <a:r>
              <a:rPr lang="ja-JP" altLang="en-US" sz="2400" dirty="0"/>
              <a:t>　リンダは</a:t>
            </a:r>
            <a:r>
              <a:rPr lang="en-US" altLang="ja-JP" sz="2400" dirty="0"/>
              <a:t>31</a:t>
            </a:r>
            <a:r>
              <a:rPr lang="ja-JP" altLang="en-US" sz="2400" dirty="0"/>
              <a:t>歳，独身で社交的かつ聡明な女性である。彼女は大学時代には哲学を専攻していた。また学生時代には差別や社会主義と言った問題に深い関心を持ち，反核運動のデモにも参加していた。次の</a:t>
            </a:r>
            <a:r>
              <a:rPr lang="en-US" altLang="ja-JP" sz="2400" dirty="0"/>
              <a:t>8</a:t>
            </a:r>
            <a:r>
              <a:rPr lang="ja-JP" altLang="en-US" sz="2400" dirty="0"/>
              <a:t>つのリンダに関する記述のうち，最もありそうなものから順にランク付けしなさい．</a:t>
            </a:r>
            <a:endParaRPr lang="en-US" altLang="ja-JP" sz="2400" dirty="0"/>
          </a:p>
          <a:p>
            <a:pPr marL="0" indent="0">
              <a:buNone/>
            </a:pPr>
            <a:r>
              <a:rPr kumimoji="1" lang="en-US" altLang="ja-JP" sz="2400" dirty="0"/>
              <a:t>a</a:t>
            </a:r>
            <a:r>
              <a:rPr kumimoji="1" lang="ja-JP" altLang="en-US" sz="2400" dirty="0"/>
              <a:t>．リンダは小学校の教員である。</a:t>
            </a:r>
            <a:endParaRPr kumimoji="1" lang="en-US" altLang="ja-JP" sz="2400" dirty="0"/>
          </a:p>
          <a:p>
            <a:pPr marL="0" indent="0">
              <a:buNone/>
            </a:pPr>
            <a:r>
              <a:rPr lang="en-US" altLang="ja-JP" sz="2400" dirty="0"/>
              <a:t>b.</a:t>
            </a:r>
            <a:r>
              <a:rPr lang="ja-JP" altLang="en-US" sz="2400" dirty="0"/>
              <a:t>　リンダは書店に勤務し，ヨガを習っている</a:t>
            </a:r>
            <a:endParaRPr lang="en-US" altLang="ja-JP" sz="2400" dirty="0"/>
          </a:p>
          <a:p>
            <a:pPr marL="0" indent="0">
              <a:buNone/>
            </a:pPr>
            <a:r>
              <a:rPr lang="en-US" altLang="ja-JP" sz="2400" dirty="0"/>
              <a:t>c</a:t>
            </a:r>
            <a:r>
              <a:rPr lang="ja-JP" altLang="en-US" sz="2400" dirty="0"/>
              <a:t>．リンダはフェミニズム運動に参加している</a:t>
            </a:r>
            <a:endParaRPr lang="en-US" altLang="ja-JP" sz="2400" dirty="0"/>
          </a:p>
          <a:p>
            <a:pPr marL="0" indent="0">
              <a:buNone/>
            </a:pPr>
            <a:r>
              <a:rPr lang="en-US" altLang="ja-JP" sz="2400" dirty="0"/>
              <a:t>d</a:t>
            </a:r>
            <a:r>
              <a:rPr lang="ja-JP" altLang="en-US" sz="2400" dirty="0"/>
              <a:t>．リンダは精神医学の専門家である</a:t>
            </a:r>
            <a:endParaRPr lang="en-US" altLang="ja-JP" sz="2400" dirty="0"/>
          </a:p>
          <a:p>
            <a:pPr marL="0" indent="0">
              <a:buNone/>
            </a:pPr>
            <a:r>
              <a:rPr lang="en-US" altLang="ja-JP" sz="2400" dirty="0"/>
              <a:t>e</a:t>
            </a:r>
            <a:r>
              <a:rPr lang="ja-JP" altLang="en-US" sz="2400" dirty="0"/>
              <a:t>．リンダは女性有権者の会の会員である</a:t>
            </a:r>
            <a:endParaRPr lang="en-US" altLang="ja-JP" sz="2400" dirty="0"/>
          </a:p>
          <a:p>
            <a:pPr marL="0" indent="0">
              <a:buNone/>
            </a:pPr>
            <a:r>
              <a:rPr lang="en-US" altLang="ja-JP" sz="2400" dirty="0"/>
              <a:t>f</a:t>
            </a:r>
            <a:r>
              <a:rPr lang="ja-JP" altLang="en-US" sz="2400" dirty="0"/>
              <a:t>．リンダは銀行員である</a:t>
            </a:r>
            <a:endParaRPr lang="en-US" altLang="ja-JP" sz="2400" dirty="0"/>
          </a:p>
          <a:p>
            <a:pPr marL="0" indent="0">
              <a:buNone/>
            </a:pPr>
            <a:r>
              <a:rPr lang="en-US" altLang="ja-JP" sz="2400" dirty="0"/>
              <a:t>g</a:t>
            </a:r>
            <a:r>
              <a:rPr lang="ja-JP" altLang="en-US" sz="2400" dirty="0"/>
              <a:t>．リンダは保険の営業員である</a:t>
            </a:r>
            <a:endParaRPr lang="en-US" altLang="ja-JP" sz="2400" dirty="0"/>
          </a:p>
          <a:p>
            <a:pPr marL="0" indent="0">
              <a:buNone/>
            </a:pPr>
            <a:r>
              <a:rPr lang="en-US" altLang="ja-JP" sz="2400" dirty="0"/>
              <a:t>h</a:t>
            </a:r>
            <a:r>
              <a:rPr lang="ja-JP" altLang="en-US" sz="2400" dirty="0"/>
              <a:t>．リンダはフェミニズム運動に参加している銀行員である</a:t>
            </a:r>
            <a:endParaRPr lang="en-US" altLang="ja-JP" sz="2400" dirty="0"/>
          </a:p>
          <a:p>
            <a:endParaRPr lang="ja-JP" altLang="en-US" sz="2400" dirty="0"/>
          </a:p>
        </p:txBody>
      </p:sp>
    </p:spTree>
    <p:extLst>
      <p:ext uri="{BB962C8B-B14F-4D97-AF65-F5344CB8AC3E}">
        <p14:creationId xmlns:p14="http://schemas.microsoft.com/office/powerpoint/2010/main" val="122569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7538" y="380346"/>
            <a:ext cx="8695784" cy="5929014"/>
          </a:xfrm>
        </p:spPr>
        <p:txBody>
          <a:bodyPr>
            <a:noAutofit/>
          </a:bodyPr>
          <a:lstStyle/>
          <a:p>
            <a:pPr marL="0" indent="0">
              <a:buNone/>
            </a:pPr>
            <a:r>
              <a:rPr lang="en-US" altLang="ja-JP" sz="2400" dirty="0"/>
              <a:t>Problem 2.4</a:t>
            </a:r>
            <a:r>
              <a:rPr lang="ja-JP" altLang="en-US" sz="2400"/>
              <a:t>　</a:t>
            </a:r>
            <a:r>
              <a:rPr lang="en-US" altLang="ja-JP" sz="2400" dirty="0"/>
              <a:t>Linda is 31 years old, single, outspoken, and very bright. She majored in philosophy. As a student, she was deeply concerned with issues of discrimination and social justice, and she participated in anti-nuclear demonstrations.</a:t>
            </a:r>
          </a:p>
          <a:p>
            <a:pPr marL="0" indent="0">
              <a:buNone/>
            </a:pPr>
            <a:r>
              <a:rPr lang="en-US" altLang="ja-JP" sz="2400" dirty="0"/>
              <a:t>Rank order the following eight descriptions in terms of the probability (likelihood) that they describe Linda:</a:t>
            </a:r>
          </a:p>
          <a:p>
            <a:pPr marL="0" indent="0">
              <a:buNone/>
            </a:pPr>
            <a:r>
              <a:rPr kumimoji="1" lang="en-US" altLang="ja-JP" sz="2400" dirty="0"/>
              <a:t>a</a:t>
            </a:r>
            <a:r>
              <a:rPr lang="en-US" altLang="ja-JP" sz="2400" dirty="0"/>
              <a:t>. </a:t>
            </a:r>
            <a:r>
              <a:rPr kumimoji="1" lang="en-US" altLang="ja-JP" sz="2400" dirty="0"/>
              <a:t>Linda is a teacher in an elementary school.</a:t>
            </a:r>
          </a:p>
          <a:p>
            <a:pPr marL="0" indent="0">
              <a:buNone/>
            </a:pPr>
            <a:r>
              <a:rPr lang="en-US" altLang="ja-JP" sz="2400" dirty="0"/>
              <a:t>b. Linda works in a bookstore and takes yoga classes.</a:t>
            </a:r>
          </a:p>
          <a:p>
            <a:pPr marL="0" indent="0">
              <a:buNone/>
            </a:pPr>
            <a:r>
              <a:rPr lang="en-US" altLang="ja-JP" sz="2400" dirty="0"/>
              <a:t>c. Linda is active in feminist movement.</a:t>
            </a:r>
          </a:p>
          <a:p>
            <a:pPr marL="0" indent="0">
              <a:buNone/>
            </a:pPr>
            <a:r>
              <a:rPr lang="en-US" altLang="ja-JP" sz="2400" dirty="0"/>
              <a:t>d. Linda is a psychiatric social worker.</a:t>
            </a:r>
          </a:p>
          <a:p>
            <a:pPr marL="0" indent="0">
              <a:buNone/>
            </a:pPr>
            <a:r>
              <a:rPr lang="en-US" altLang="ja-JP" sz="2400" dirty="0"/>
              <a:t>e. Linda is a member of the League of Women Voters.</a:t>
            </a:r>
          </a:p>
          <a:p>
            <a:pPr marL="0" indent="0">
              <a:buNone/>
            </a:pPr>
            <a:r>
              <a:rPr lang="en-US" altLang="ja-JP" sz="2400" dirty="0"/>
              <a:t>f. Linda is a bank teller.</a:t>
            </a:r>
          </a:p>
          <a:p>
            <a:pPr marL="0" indent="0">
              <a:buNone/>
            </a:pPr>
            <a:r>
              <a:rPr lang="en-US" altLang="ja-JP" sz="2400" dirty="0"/>
              <a:t>g. Linda is an insurance salesperson.</a:t>
            </a:r>
          </a:p>
          <a:p>
            <a:pPr marL="0" indent="0">
              <a:buNone/>
            </a:pPr>
            <a:r>
              <a:rPr lang="en-US" altLang="ja-JP" sz="2400" dirty="0"/>
              <a:t>h. Linda is a bank teller who is active in a feminist movement.</a:t>
            </a:r>
          </a:p>
          <a:p>
            <a:endParaRPr lang="ja-JP" altLang="en-US" sz="2400" dirty="0"/>
          </a:p>
        </p:txBody>
      </p:sp>
    </p:spTree>
    <p:extLst>
      <p:ext uri="{BB962C8B-B14F-4D97-AF65-F5344CB8AC3E}">
        <p14:creationId xmlns:p14="http://schemas.microsoft.com/office/powerpoint/2010/main" val="3031786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Representativeness Heuristic</a:t>
            </a:r>
            <a:br>
              <a:rPr kumimoji="1" lang="en-US" altLang="ja-JP" dirty="0"/>
            </a:br>
            <a:r>
              <a:rPr kumimoji="1" lang="ja-JP" altLang="en-US"/>
              <a:t>代表性</a:t>
            </a:r>
            <a:r>
              <a:rPr kumimoji="1" lang="ja-JP" altLang="en-US" dirty="0"/>
              <a:t>ヒューリステック</a:t>
            </a:r>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lang="en-US" altLang="ja-JP" dirty="0"/>
              <a:t>c. Linda is active in feminist movement.</a:t>
            </a:r>
          </a:p>
          <a:p>
            <a:pPr marL="0" indent="0">
              <a:buNone/>
            </a:pPr>
            <a:r>
              <a:rPr lang="en-US" altLang="ja-JP" dirty="0"/>
              <a:t>   </a:t>
            </a:r>
            <a:r>
              <a:rPr lang="ja-JP" altLang="en-US"/>
              <a:t>リンダ</a:t>
            </a:r>
            <a:r>
              <a:rPr lang="ja-JP" altLang="en-US" dirty="0"/>
              <a:t>はフェミニズム運動に参加している</a:t>
            </a:r>
            <a:endParaRPr lang="en-US" altLang="ja-JP" dirty="0"/>
          </a:p>
          <a:p>
            <a:pPr marL="0" indent="0">
              <a:buNone/>
            </a:pPr>
            <a:r>
              <a:rPr lang="en-US" altLang="ja-JP" dirty="0"/>
              <a:t>f. Linda is a bank teller.</a:t>
            </a:r>
          </a:p>
          <a:p>
            <a:pPr marL="0" indent="0">
              <a:buNone/>
            </a:pPr>
            <a:r>
              <a:rPr lang="en-US" altLang="ja-JP" dirty="0"/>
              <a:t>   </a:t>
            </a:r>
            <a:r>
              <a:rPr lang="ja-JP" altLang="en-US"/>
              <a:t>リンダ</a:t>
            </a:r>
            <a:r>
              <a:rPr lang="ja-JP" altLang="en-US" dirty="0"/>
              <a:t>は銀行員である</a:t>
            </a:r>
            <a:endParaRPr lang="en-US" altLang="ja-JP" dirty="0"/>
          </a:p>
          <a:p>
            <a:pPr marL="0" indent="0">
              <a:buNone/>
            </a:pPr>
            <a:r>
              <a:rPr lang="en-US" altLang="ja-JP" dirty="0"/>
              <a:t>h. Linda is a bank teller who is active in a feminist movement.</a:t>
            </a:r>
          </a:p>
          <a:p>
            <a:pPr marL="0" indent="0">
              <a:buNone/>
            </a:pPr>
            <a:r>
              <a:rPr lang="en-US" altLang="ja-JP" dirty="0"/>
              <a:t>   </a:t>
            </a:r>
            <a:r>
              <a:rPr lang="ja-JP" altLang="en-US"/>
              <a:t>リンダ</a:t>
            </a:r>
            <a:r>
              <a:rPr lang="ja-JP" altLang="en-US" dirty="0"/>
              <a:t>はフェミニズム運動に参加している銀行員である</a:t>
            </a:r>
            <a:endParaRPr lang="en-US" altLang="ja-JP" dirty="0"/>
          </a:p>
          <a:p>
            <a:pPr marL="0" indent="0">
              <a:buNone/>
            </a:pPr>
            <a:endParaRPr lang="en-US" altLang="ja-JP" dirty="0"/>
          </a:p>
          <a:p>
            <a:pPr marL="0" indent="0">
              <a:buNone/>
            </a:pPr>
            <a:r>
              <a:rPr lang="ja-JP" altLang="en-US" dirty="0"/>
              <a:t>学生時代の状況から，</a:t>
            </a:r>
            <a:r>
              <a:rPr lang="en-US" altLang="ja-JP" dirty="0"/>
              <a:t>f.</a:t>
            </a:r>
            <a:r>
              <a:rPr lang="ja-JP" altLang="en-US" dirty="0"/>
              <a:t>銀行員はイメージが遠い</a:t>
            </a:r>
            <a:r>
              <a:rPr lang="ja-JP" altLang="en-US"/>
              <a:t>．しかしｈ</a:t>
            </a:r>
            <a:r>
              <a:rPr lang="en-US" altLang="ja-JP" dirty="0"/>
              <a:t>.</a:t>
            </a:r>
            <a:r>
              <a:rPr lang="ja-JP" altLang="en-US"/>
              <a:t>の</a:t>
            </a:r>
            <a:r>
              <a:rPr lang="ja-JP" altLang="en-US" dirty="0"/>
              <a:t>記述ならイメージの違いが緩和される。</a:t>
            </a:r>
            <a:endParaRPr lang="en-US" altLang="ja-JP" dirty="0"/>
          </a:p>
        </p:txBody>
      </p:sp>
    </p:spTree>
    <p:extLst>
      <p:ext uri="{BB962C8B-B14F-4D97-AF65-F5344CB8AC3E}">
        <p14:creationId xmlns:p14="http://schemas.microsoft.com/office/powerpoint/2010/main" val="2473757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46138"/>
            <a:ext cx="8166656" cy="5577522"/>
          </a:xfrm>
        </p:spPr>
        <p:txBody>
          <a:bodyPr>
            <a:normAutofit fontScale="92500" lnSpcReduction="10000"/>
          </a:bodyPr>
          <a:lstStyle/>
          <a:p>
            <a:pPr marL="0" indent="0">
              <a:buNone/>
            </a:pPr>
            <a:r>
              <a:rPr lang="ja-JP" altLang="en-US" dirty="0"/>
              <a:t>問題</a:t>
            </a:r>
            <a:r>
              <a:rPr lang="en-US" altLang="ja-JP" dirty="0"/>
              <a:t>2.5(a)</a:t>
            </a:r>
          </a:p>
          <a:p>
            <a:r>
              <a:rPr lang="ja-JP" altLang="en-US" dirty="0"/>
              <a:t>英語の小説</a:t>
            </a:r>
            <a:r>
              <a:rPr lang="en-US" altLang="ja-JP" dirty="0"/>
              <a:t>4</a:t>
            </a:r>
            <a:r>
              <a:rPr lang="ja-JP" altLang="en-US" dirty="0"/>
              <a:t>ページ中（約</a:t>
            </a:r>
            <a:r>
              <a:rPr lang="en-US" altLang="ja-JP" dirty="0"/>
              <a:t>2000</a:t>
            </a:r>
            <a:r>
              <a:rPr lang="ja-JP" altLang="en-US" dirty="0"/>
              <a:t>語あるとしよう）に，次のような単語は</a:t>
            </a:r>
            <a:r>
              <a:rPr lang="en-US" altLang="ja-JP" dirty="0"/>
              <a:t>10</a:t>
            </a:r>
            <a:r>
              <a:rPr lang="ja-JP" altLang="en-US" dirty="0"/>
              <a:t>個以上あるだろうか？</a:t>
            </a:r>
            <a:endParaRPr lang="en-US" altLang="ja-JP" dirty="0"/>
          </a:p>
          <a:p>
            <a:r>
              <a:rPr lang="en-US" altLang="ja-JP" dirty="0"/>
              <a:t>_ _ _ _ _ n _ </a:t>
            </a:r>
            <a:r>
              <a:rPr lang="ja-JP" altLang="en-US" dirty="0"/>
              <a:t>（</a:t>
            </a:r>
            <a:r>
              <a:rPr lang="en-US" altLang="ja-JP" dirty="0"/>
              <a:t>7</a:t>
            </a:r>
            <a:r>
              <a:rPr lang="ja-JP" altLang="en-US" dirty="0"/>
              <a:t>文字の単語で</a:t>
            </a:r>
            <a:r>
              <a:rPr lang="en-US" altLang="ja-JP" dirty="0"/>
              <a:t>6</a:t>
            </a:r>
            <a:r>
              <a:rPr lang="ja-JP" altLang="en-US" dirty="0"/>
              <a:t>番目の文字が</a:t>
            </a:r>
            <a:r>
              <a:rPr lang="en-US" altLang="ja-JP" dirty="0"/>
              <a:t>n</a:t>
            </a:r>
            <a:r>
              <a:rPr lang="ja-JP" altLang="en-US" dirty="0"/>
              <a:t>の</a:t>
            </a:r>
            <a:r>
              <a:rPr lang="ja-JP" altLang="en-US"/>
              <a:t>単語）</a:t>
            </a:r>
            <a:endParaRPr lang="en-US" altLang="ja-JP" dirty="0"/>
          </a:p>
          <a:p>
            <a:pPr marL="0" indent="0">
              <a:buNone/>
            </a:pPr>
            <a:r>
              <a:rPr lang="en-US" altLang="ja-JP" dirty="0"/>
              <a:t>Problem 2.5(a)</a:t>
            </a:r>
          </a:p>
          <a:p>
            <a:r>
              <a:rPr lang="en-US" altLang="ja-JP" dirty="0"/>
              <a:t>In for pages of a novel (about 2,000 words) in English, do you expect to find more than 10 words that have the form _ _ _ _ _ n _ (seven letter words that have the letter n in the sixth position)?</a:t>
            </a:r>
          </a:p>
          <a:p>
            <a:endParaRPr lang="ja-JP" altLang="en-US" dirty="0"/>
          </a:p>
        </p:txBody>
      </p:sp>
    </p:spTree>
    <p:extLst>
      <p:ext uri="{BB962C8B-B14F-4D97-AF65-F5344CB8AC3E}">
        <p14:creationId xmlns:p14="http://schemas.microsoft.com/office/powerpoint/2010/main" val="3835633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F8D049-7177-6646-82D8-52233195CD34}"/>
              </a:ext>
            </a:extLst>
          </p:cNvPr>
          <p:cNvSpPr>
            <a:spLocks noGrp="1"/>
          </p:cNvSpPr>
          <p:nvPr>
            <p:ph type="title"/>
          </p:nvPr>
        </p:nvSpPr>
        <p:spPr/>
        <p:txBody>
          <a:bodyPr>
            <a:normAutofit fontScale="90000"/>
          </a:bodyPr>
          <a:lstStyle/>
          <a:p>
            <a:r>
              <a:rPr kumimoji="1" lang="en-US" altLang="ja-JP" dirty="0"/>
              <a:t>Decision Theory </a:t>
            </a:r>
            <a:br>
              <a:rPr kumimoji="1" lang="en-US" altLang="ja-JP" dirty="0"/>
            </a:br>
            <a:r>
              <a:rPr kumimoji="1" lang="en-US" altLang="ja-JP" dirty="0"/>
              <a:t>under Risk and Uncertainty</a:t>
            </a:r>
            <a:endParaRPr kumimoji="1" lang="ja-JP" altLang="en-US"/>
          </a:p>
        </p:txBody>
      </p:sp>
      <p:sp>
        <p:nvSpPr>
          <p:cNvPr id="3" name="コンテンツ プレースホルダー 2">
            <a:extLst>
              <a:ext uri="{FF2B5EF4-FFF2-40B4-BE49-F238E27FC236}">
                <a16:creationId xmlns:a16="http://schemas.microsoft.com/office/drawing/2014/main" id="{AD5365B0-24FB-A648-9B1B-BF00CCEAC5EA}"/>
              </a:ext>
            </a:extLst>
          </p:cNvPr>
          <p:cNvSpPr>
            <a:spLocks noGrp="1"/>
          </p:cNvSpPr>
          <p:nvPr>
            <p:ph idx="1"/>
          </p:nvPr>
        </p:nvSpPr>
        <p:spPr/>
        <p:txBody>
          <a:bodyPr/>
          <a:lstStyle/>
          <a:p>
            <a:r>
              <a:rPr kumimoji="1" lang="en-US" altLang="ja-JP" sz="2800" dirty="0"/>
              <a:t>Risk </a:t>
            </a:r>
            <a:r>
              <a:rPr lang="en-US" altLang="ja-JP" sz="2800" dirty="0"/>
              <a:t>and Uncertainty by Frank Knight</a:t>
            </a:r>
            <a:r>
              <a:rPr lang="ja-JP" altLang="en-US" sz="2800"/>
              <a:t> （</a:t>
            </a:r>
            <a:r>
              <a:rPr lang="en-US" altLang="ja-JP" sz="2800" dirty="0"/>
              <a:t>1985</a:t>
            </a:r>
            <a:r>
              <a:rPr lang="ja-JP" altLang="en-US" sz="2800"/>
              <a:t>ー</a:t>
            </a:r>
            <a:r>
              <a:rPr lang="en-US" altLang="ja-JP" sz="2800" dirty="0"/>
              <a:t>1972</a:t>
            </a:r>
            <a:r>
              <a:rPr lang="ja-JP" altLang="en-US" sz="2800"/>
              <a:t>）</a:t>
            </a:r>
            <a:endParaRPr lang="en-US" altLang="ja-JP" sz="2800" dirty="0"/>
          </a:p>
          <a:p>
            <a:r>
              <a:rPr lang="en" altLang="ja-JP" sz="2800" dirty="0"/>
              <a:t>Risk, Uncertainty and Profit</a:t>
            </a:r>
            <a:r>
              <a:rPr lang="ja-JP" altLang="en" sz="2800"/>
              <a:t>（</a:t>
            </a:r>
            <a:r>
              <a:rPr lang="ja-JP" altLang="en-US" sz="2800"/>
              <a:t>危険・不確実性および利潤）</a:t>
            </a:r>
            <a:r>
              <a:rPr lang="en-US" altLang="ja-JP" sz="2800" dirty="0"/>
              <a:t>』</a:t>
            </a:r>
          </a:p>
          <a:p>
            <a:pPr lvl="1"/>
            <a:r>
              <a:rPr kumimoji="1" lang="en-US" altLang="ja-JP" sz="2400" dirty="0"/>
              <a:t>Risk = outcomes with probabilities</a:t>
            </a:r>
          </a:p>
          <a:p>
            <a:pPr lvl="2"/>
            <a:r>
              <a:rPr lang="en-US" altLang="ja-JP" sz="2000" dirty="0"/>
              <a:t>Probability: mathematical, statistical, subjective estimation</a:t>
            </a:r>
            <a:endParaRPr kumimoji="1" lang="en-US" altLang="ja-JP" sz="2000" dirty="0"/>
          </a:p>
          <a:p>
            <a:pPr lvl="1"/>
            <a:r>
              <a:rPr lang="en-US" altLang="ja-JP" sz="2400" dirty="0"/>
              <a:t>Uncertainty = outcome is unique and meaningless to consider the repeated occurrence (ex. your own death)</a:t>
            </a:r>
          </a:p>
          <a:p>
            <a:r>
              <a:rPr lang="en-US" altLang="ja-JP" sz="2800" dirty="0"/>
              <a:t>Probability and Expected Value</a:t>
            </a:r>
          </a:p>
          <a:p>
            <a:r>
              <a:rPr lang="en-US" altLang="ja-JP" sz="2800" dirty="0"/>
              <a:t>Expected Utility Value</a:t>
            </a:r>
          </a:p>
        </p:txBody>
      </p:sp>
    </p:spTree>
    <p:extLst>
      <p:ext uri="{BB962C8B-B14F-4D97-AF65-F5344CB8AC3E}">
        <p14:creationId xmlns:p14="http://schemas.microsoft.com/office/powerpoint/2010/main" val="909888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1838" y="640080"/>
            <a:ext cx="8166656" cy="5463540"/>
          </a:xfrm>
        </p:spPr>
        <p:txBody>
          <a:bodyPr>
            <a:normAutofit lnSpcReduction="10000"/>
          </a:bodyPr>
          <a:lstStyle/>
          <a:p>
            <a:pPr marL="0" indent="0">
              <a:buNone/>
            </a:pPr>
            <a:r>
              <a:rPr lang="ja-JP" altLang="en-US" dirty="0"/>
              <a:t>問題</a:t>
            </a:r>
            <a:r>
              <a:rPr lang="en-US" altLang="ja-JP" dirty="0"/>
              <a:t>2.16(</a:t>
            </a:r>
            <a:r>
              <a:rPr lang="ja-JP" altLang="en-US" dirty="0"/>
              <a:t>ｂ</a:t>
            </a:r>
            <a:r>
              <a:rPr lang="en-US" altLang="ja-JP" dirty="0"/>
              <a:t>)</a:t>
            </a:r>
          </a:p>
          <a:p>
            <a:r>
              <a:rPr lang="ja-JP" altLang="en-US" dirty="0"/>
              <a:t>英語の小説</a:t>
            </a:r>
            <a:r>
              <a:rPr lang="en-US" altLang="ja-JP" dirty="0"/>
              <a:t>4</a:t>
            </a:r>
            <a:r>
              <a:rPr lang="ja-JP" altLang="en-US" dirty="0"/>
              <a:t>ページ中（約</a:t>
            </a:r>
            <a:r>
              <a:rPr lang="en-US" altLang="ja-JP" dirty="0"/>
              <a:t>2000</a:t>
            </a:r>
            <a:r>
              <a:rPr lang="ja-JP" altLang="en-US" dirty="0"/>
              <a:t>語あるとしよう）に，次のような単語は</a:t>
            </a:r>
            <a:r>
              <a:rPr lang="en-US" altLang="ja-JP" dirty="0"/>
              <a:t>10</a:t>
            </a:r>
            <a:r>
              <a:rPr lang="ja-JP" altLang="en-US" dirty="0"/>
              <a:t>個以上あるだろうか？</a:t>
            </a:r>
            <a:endParaRPr lang="en-US" altLang="ja-JP" dirty="0"/>
          </a:p>
          <a:p>
            <a:r>
              <a:rPr lang="en-US" altLang="ja-JP" dirty="0"/>
              <a:t>_ _ _ _ </a:t>
            </a:r>
            <a:r>
              <a:rPr lang="en-US" altLang="ja-JP" dirty="0" err="1"/>
              <a:t>i</a:t>
            </a:r>
            <a:r>
              <a:rPr lang="en-US" altLang="ja-JP" dirty="0"/>
              <a:t> n g </a:t>
            </a:r>
            <a:r>
              <a:rPr lang="ja-JP" altLang="en-US" dirty="0"/>
              <a:t>（</a:t>
            </a:r>
            <a:r>
              <a:rPr lang="en-US" altLang="ja-JP" dirty="0"/>
              <a:t>7</a:t>
            </a:r>
            <a:r>
              <a:rPr lang="ja-JP" altLang="en-US" dirty="0"/>
              <a:t>文字の単語で末尾が</a:t>
            </a:r>
            <a:r>
              <a:rPr lang="en-US" altLang="ja-JP" dirty="0" err="1"/>
              <a:t>ing</a:t>
            </a:r>
            <a:r>
              <a:rPr lang="ja-JP" altLang="en-US" dirty="0"/>
              <a:t>の</a:t>
            </a:r>
            <a:r>
              <a:rPr lang="ja-JP" altLang="en-US"/>
              <a:t>単語）</a:t>
            </a:r>
            <a:endParaRPr lang="en-US" altLang="ja-JP" dirty="0"/>
          </a:p>
          <a:p>
            <a:pPr marL="0" indent="0">
              <a:buNone/>
            </a:pPr>
            <a:r>
              <a:rPr lang="en-US" altLang="ja-JP" dirty="0"/>
              <a:t>Problem 2.5(a)</a:t>
            </a:r>
          </a:p>
          <a:p>
            <a:r>
              <a:rPr lang="en-US" altLang="ja-JP" dirty="0"/>
              <a:t>In for pages of a novel (about 2,000 words) in English, do you expect to find more than 10 words that have the form _ _ _ _ </a:t>
            </a:r>
            <a:r>
              <a:rPr lang="en-US" altLang="ja-JP" dirty="0" err="1"/>
              <a:t>ing</a:t>
            </a:r>
            <a:r>
              <a:rPr lang="en-US" altLang="ja-JP" dirty="0"/>
              <a:t> (seven letter words that end with </a:t>
            </a:r>
            <a:r>
              <a:rPr lang="en-US" altLang="ja-JP" dirty="0" err="1"/>
              <a:t>ing</a:t>
            </a:r>
            <a:r>
              <a:rPr lang="en-US" altLang="ja-JP" dirty="0"/>
              <a:t>)?</a:t>
            </a:r>
          </a:p>
          <a:p>
            <a:endParaRPr lang="ja-JP" altLang="en-US" dirty="0"/>
          </a:p>
        </p:txBody>
      </p:sp>
    </p:spTree>
    <p:extLst>
      <p:ext uri="{BB962C8B-B14F-4D97-AF65-F5344CB8AC3E}">
        <p14:creationId xmlns:p14="http://schemas.microsoft.com/office/powerpoint/2010/main" val="314502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利用</a:t>
            </a:r>
            <a:r>
              <a:rPr kumimoji="1" lang="ja-JP" altLang="en-US"/>
              <a:t>可能性ヒューリステック</a:t>
            </a:r>
            <a:br>
              <a:rPr kumimoji="1" lang="en-US" altLang="ja-JP" dirty="0"/>
            </a:br>
            <a:r>
              <a:rPr kumimoji="1" lang="en-US" altLang="ja-JP" dirty="0"/>
              <a:t>Availability Heuristic by K&amp;T</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a:t>起こりやすさを推定する問題を解くために</a:t>
            </a:r>
            <a:r>
              <a:rPr kumimoji="1" lang="ja-JP" altLang="en-US"/>
              <a:t>使われるヒューリステック</a:t>
            </a:r>
            <a:endParaRPr kumimoji="1" lang="en-US" altLang="ja-JP" dirty="0"/>
          </a:p>
          <a:p>
            <a:r>
              <a:rPr lang="en-US" altLang="ja-JP" dirty="0"/>
              <a:t>Heuristic to solve likelihood estimation problems.</a:t>
            </a:r>
            <a:endParaRPr kumimoji="1" lang="en-US" altLang="ja-JP" dirty="0"/>
          </a:p>
          <a:p>
            <a:r>
              <a:rPr lang="ja-JP" altLang="en-US" dirty="0"/>
              <a:t>例を求めるために自分の記憶からサンプルを</a:t>
            </a:r>
            <a:r>
              <a:rPr lang="ja-JP" altLang="en-US"/>
              <a:t>取り出す。</a:t>
            </a:r>
            <a:endParaRPr lang="en-US" altLang="ja-JP" dirty="0"/>
          </a:p>
          <a:p>
            <a:r>
              <a:rPr lang="en-US" altLang="ja-JP" dirty="0"/>
              <a:t>We sample our own memory for examples.</a:t>
            </a:r>
          </a:p>
          <a:p>
            <a:r>
              <a:rPr kumimoji="1" lang="ja-JP" altLang="en-US" dirty="0"/>
              <a:t>より容易に利用可能な例は，最終的な推定値において高いウエイト</a:t>
            </a:r>
            <a:r>
              <a:rPr kumimoji="1" lang="ja-JP" altLang="en-US"/>
              <a:t>を持つ</a:t>
            </a:r>
            <a:endParaRPr kumimoji="1" lang="en-US" altLang="ja-JP" dirty="0"/>
          </a:p>
          <a:p>
            <a:r>
              <a:rPr lang="en-US" altLang="ja-JP" dirty="0"/>
              <a:t>Certain examples that are more easily available to us will have a higher weight in the resulting estimate.</a:t>
            </a:r>
            <a:endParaRPr kumimoji="1" lang="ja-JP" altLang="en-US" dirty="0"/>
          </a:p>
        </p:txBody>
      </p:sp>
    </p:spTree>
    <p:extLst>
      <p:ext uri="{BB962C8B-B14F-4D97-AF65-F5344CB8AC3E}">
        <p14:creationId xmlns:p14="http://schemas.microsoft.com/office/powerpoint/2010/main" val="1464764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a:bodyPr>
          <a:lstStyle/>
          <a:p>
            <a:pPr marL="0" indent="0">
              <a:buNone/>
            </a:pPr>
            <a:r>
              <a:rPr kumimoji="1" lang="ja-JP" altLang="en-US" dirty="0"/>
              <a:t>問題</a:t>
            </a:r>
            <a:r>
              <a:rPr kumimoji="1" lang="en-US" altLang="ja-JP" dirty="0"/>
              <a:t>2.9(A)</a:t>
            </a:r>
            <a:r>
              <a:rPr kumimoji="1" lang="ja-JP" altLang="en-US" dirty="0"/>
              <a:t>　オーストラリア，メルボルンのコンピュータ会社に新たに雇われたエンジニアがいるとしよう。彼女には</a:t>
            </a:r>
            <a:r>
              <a:rPr kumimoji="1" lang="en-US" altLang="ja-JP" dirty="0"/>
              <a:t>4</a:t>
            </a:r>
            <a:r>
              <a:rPr kumimoji="1" lang="ja-JP" altLang="en-US" dirty="0"/>
              <a:t>年のキャリアがあり，多方面にわたる優れた能力を持っている．</a:t>
            </a:r>
            <a:endParaRPr kumimoji="1" lang="en-US" altLang="ja-JP" dirty="0"/>
          </a:p>
          <a:p>
            <a:pPr marL="0" indent="0">
              <a:buNone/>
            </a:pPr>
            <a:r>
              <a:rPr lang="ja-JP" altLang="en-US" dirty="0"/>
              <a:t>彼女の年収は</a:t>
            </a:r>
            <a:r>
              <a:rPr lang="en-US" altLang="ja-JP" dirty="0"/>
              <a:t>650</a:t>
            </a:r>
            <a:r>
              <a:rPr lang="ja-JP" altLang="en-US" dirty="0"/>
              <a:t>万円以上だろうか？それとも</a:t>
            </a:r>
            <a:r>
              <a:rPr lang="en-US" altLang="ja-JP" dirty="0"/>
              <a:t>650</a:t>
            </a:r>
            <a:r>
              <a:rPr lang="ja-JP" altLang="en-US" dirty="0"/>
              <a:t>万円未満だろうか？</a:t>
            </a:r>
            <a:endParaRPr lang="en-US" altLang="ja-JP" dirty="0"/>
          </a:p>
          <a:p>
            <a:pPr marL="0" indent="0">
              <a:buNone/>
            </a:pPr>
            <a:r>
              <a:rPr kumimoji="1" lang="en-US" altLang="ja-JP" dirty="0"/>
              <a:t>a.650</a:t>
            </a:r>
            <a:r>
              <a:rPr kumimoji="1" lang="ja-JP" altLang="en-US" dirty="0"/>
              <a:t>万円以上　</a:t>
            </a:r>
            <a:r>
              <a:rPr kumimoji="1" lang="en-US" altLang="ja-JP" dirty="0"/>
              <a:t>b.650</a:t>
            </a:r>
            <a:r>
              <a:rPr kumimoji="1" lang="ja-JP" altLang="en-US" dirty="0"/>
              <a:t>万円未満</a:t>
            </a:r>
            <a:endParaRPr kumimoji="1" lang="en-US" altLang="ja-JP" dirty="0"/>
          </a:p>
          <a:p>
            <a:pPr marL="0" indent="0">
              <a:buNone/>
            </a:pPr>
            <a:endParaRPr kumimoji="1" lang="en-US" altLang="ja-JP" dirty="0"/>
          </a:p>
          <a:p>
            <a:pPr marL="0" indent="0">
              <a:buNone/>
            </a:pPr>
            <a:r>
              <a:rPr lang="ja-JP" altLang="en-US" dirty="0"/>
              <a:t>彼女の年収はいくらだろうか？</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733193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BCC545-A588-DB4A-AD0A-445BF84A510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D1B984F2-E7B4-6247-B818-7C2D50CF2D5C}"/>
              </a:ext>
            </a:extLst>
          </p:cNvPr>
          <p:cNvSpPr>
            <a:spLocks noGrp="1"/>
          </p:cNvSpPr>
          <p:nvPr>
            <p:ph idx="1"/>
          </p:nvPr>
        </p:nvSpPr>
        <p:spPr/>
        <p:txBody>
          <a:bodyPr>
            <a:normAutofit lnSpcReduction="10000"/>
          </a:bodyPr>
          <a:lstStyle/>
          <a:p>
            <a:pPr marL="0" indent="0">
              <a:buNone/>
            </a:pPr>
            <a:r>
              <a:rPr kumimoji="1" lang="en-US" altLang="ja-JP" dirty="0"/>
              <a:t>Problem 2.9a</a:t>
            </a:r>
          </a:p>
          <a:p>
            <a:pPr marL="0" indent="0">
              <a:buNone/>
            </a:pPr>
            <a:r>
              <a:rPr lang="en-US" altLang="ja-JP" dirty="0"/>
              <a:t>A newly hired engineer for a computer firm in Melbourne, Australia, has four years of experience and good all-round qualifications.</a:t>
            </a:r>
          </a:p>
          <a:p>
            <a:pPr marL="0" indent="0">
              <a:buNone/>
            </a:pPr>
            <a:endParaRPr kumimoji="1" lang="en-US" altLang="ja-JP" dirty="0"/>
          </a:p>
          <a:p>
            <a:pPr marL="0" indent="0">
              <a:buNone/>
            </a:pPr>
            <a:r>
              <a:rPr kumimoji="1" lang="en-US" altLang="ja-JP" dirty="0"/>
              <a:t>Do you think that her annual salary is above or below $65,000?</a:t>
            </a:r>
          </a:p>
          <a:p>
            <a:pPr marL="0" indent="0">
              <a:buNone/>
            </a:pPr>
            <a:endParaRPr lang="en-US" altLang="ja-JP" dirty="0"/>
          </a:p>
          <a:p>
            <a:pPr marL="0" indent="0">
              <a:buNone/>
            </a:pPr>
            <a:r>
              <a:rPr kumimoji="1" lang="en-US" altLang="ja-JP" dirty="0"/>
              <a:t>What is your estimate of her salary?</a:t>
            </a:r>
            <a:endParaRPr kumimoji="1" lang="ja-JP" altLang="en-US"/>
          </a:p>
        </p:txBody>
      </p:sp>
    </p:spTree>
    <p:extLst>
      <p:ext uri="{BB962C8B-B14F-4D97-AF65-F5344CB8AC3E}">
        <p14:creationId xmlns:p14="http://schemas.microsoft.com/office/powerpoint/2010/main" val="1895784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a:bodyPr>
          <a:lstStyle/>
          <a:p>
            <a:pPr marL="0" indent="0">
              <a:buNone/>
            </a:pPr>
            <a:r>
              <a:rPr kumimoji="1" lang="ja-JP" altLang="en-US" dirty="0"/>
              <a:t>問題</a:t>
            </a:r>
            <a:r>
              <a:rPr kumimoji="1" lang="en-US" altLang="ja-JP" dirty="0"/>
              <a:t>2.20(B)</a:t>
            </a:r>
            <a:r>
              <a:rPr kumimoji="1" lang="ja-JP" altLang="en-US" dirty="0"/>
              <a:t>　オーストラリア，メルボルンのコンピュータ会社に新たに雇われたエンジニアがいるとしよう。彼女には</a:t>
            </a:r>
            <a:r>
              <a:rPr kumimoji="1" lang="en-US" altLang="ja-JP" dirty="0"/>
              <a:t>4</a:t>
            </a:r>
            <a:r>
              <a:rPr kumimoji="1" lang="ja-JP" altLang="en-US" dirty="0"/>
              <a:t>年のキャリアがあり，多方面にわたる優れた能力を持っている．</a:t>
            </a:r>
            <a:endParaRPr kumimoji="1" lang="en-US" altLang="ja-JP" dirty="0"/>
          </a:p>
          <a:p>
            <a:pPr marL="0" indent="0">
              <a:buNone/>
            </a:pPr>
            <a:r>
              <a:rPr lang="ja-JP" altLang="en-US" dirty="0"/>
              <a:t>彼女の年収は</a:t>
            </a:r>
            <a:r>
              <a:rPr lang="en-US" altLang="ja-JP" dirty="0"/>
              <a:t>1350</a:t>
            </a:r>
            <a:r>
              <a:rPr lang="ja-JP" altLang="en-US" dirty="0"/>
              <a:t>万円以上だろうか？それとも</a:t>
            </a:r>
            <a:r>
              <a:rPr lang="en-US" altLang="ja-JP" dirty="0"/>
              <a:t>1350</a:t>
            </a:r>
            <a:r>
              <a:rPr lang="ja-JP" altLang="en-US" dirty="0"/>
              <a:t>万円未満だろうか？</a:t>
            </a:r>
            <a:endParaRPr lang="en-US" altLang="ja-JP" dirty="0"/>
          </a:p>
          <a:p>
            <a:pPr marL="0" indent="0">
              <a:buNone/>
            </a:pPr>
            <a:r>
              <a:rPr kumimoji="1" lang="en-US" altLang="ja-JP" dirty="0"/>
              <a:t>a.1350</a:t>
            </a:r>
            <a:r>
              <a:rPr kumimoji="1" lang="ja-JP" altLang="en-US" dirty="0"/>
              <a:t>万円以上　</a:t>
            </a:r>
            <a:r>
              <a:rPr kumimoji="1" lang="en-US" altLang="ja-JP" dirty="0"/>
              <a:t>b.1350</a:t>
            </a:r>
            <a:r>
              <a:rPr kumimoji="1" lang="ja-JP" altLang="en-US" dirty="0"/>
              <a:t>万円未満</a:t>
            </a:r>
            <a:endParaRPr kumimoji="1" lang="en-US" altLang="ja-JP" dirty="0"/>
          </a:p>
          <a:p>
            <a:pPr marL="0" indent="0">
              <a:buNone/>
            </a:pPr>
            <a:endParaRPr kumimoji="1" lang="en-US" altLang="ja-JP" dirty="0"/>
          </a:p>
          <a:p>
            <a:pPr marL="0" indent="0">
              <a:buNone/>
            </a:pPr>
            <a:r>
              <a:rPr lang="ja-JP" altLang="en-US" dirty="0"/>
              <a:t>彼女の年収はいくらだろうか？</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76143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BCC545-A588-DB4A-AD0A-445BF84A510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D1B984F2-E7B4-6247-B818-7C2D50CF2D5C}"/>
              </a:ext>
            </a:extLst>
          </p:cNvPr>
          <p:cNvSpPr>
            <a:spLocks noGrp="1"/>
          </p:cNvSpPr>
          <p:nvPr>
            <p:ph idx="1"/>
          </p:nvPr>
        </p:nvSpPr>
        <p:spPr/>
        <p:txBody>
          <a:bodyPr>
            <a:normAutofit lnSpcReduction="10000"/>
          </a:bodyPr>
          <a:lstStyle/>
          <a:p>
            <a:pPr marL="0" indent="0">
              <a:buNone/>
            </a:pPr>
            <a:r>
              <a:rPr kumimoji="1" lang="en-US" altLang="ja-JP" dirty="0"/>
              <a:t>Problem 2.20b</a:t>
            </a:r>
          </a:p>
          <a:p>
            <a:pPr marL="0" indent="0">
              <a:buNone/>
            </a:pPr>
            <a:r>
              <a:rPr lang="en-US" altLang="ja-JP" dirty="0"/>
              <a:t>A newly hired engineer for a computer firm in Melbourne, Australia, has four years of experience and good all-round qualifications.</a:t>
            </a:r>
          </a:p>
          <a:p>
            <a:pPr marL="0" indent="0">
              <a:buNone/>
            </a:pPr>
            <a:endParaRPr kumimoji="1" lang="en-US" altLang="ja-JP" dirty="0"/>
          </a:p>
          <a:p>
            <a:pPr marL="0" indent="0">
              <a:buNone/>
            </a:pPr>
            <a:r>
              <a:rPr kumimoji="1" lang="en-US" altLang="ja-JP" dirty="0"/>
              <a:t>Do you think that her annual salary is above or below $135,000?</a:t>
            </a:r>
          </a:p>
          <a:p>
            <a:pPr marL="0" indent="0">
              <a:buNone/>
            </a:pPr>
            <a:endParaRPr lang="en-US" altLang="ja-JP" dirty="0"/>
          </a:p>
          <a:p>
            <a:pPr marL="0" indent="0">
              <a:buNone/>
            </a:pPr>
            <a:r>
              <a:rPr kumimoji="1" lang="en-US" altLang="ja-JP" dirty="0"/>
              <a:t>What is your estimate of her salary?</a:t>
            </a:r>
            <a:endParaRPr kumimoji="1" lang="ja-JP" altLang="en-US"/>
          </a:p>
        </p:txBody>
      </p:sp>
    </p:spTree>
    <p:extLst>
      <p:ext uri="{BB962C8B-B14F-4D97-AF65-F5344CB8AC3E}">
        <p14:creationId xmlns:p14="http://schemas.microsoft.com/office/powerpoint/2010/main" val="1237830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係留効果</a:t>
            </a:r>
            <a:r>
              <a:rPr kumimoji="1" lang="en-US" altLang="ja-JP" dirty="0"/>
              <a:t> Anchoring (K&amp;T)</a:t>
            </a:r>
            <a:endParaRPr kumimoji="1" lang="ja-JP" altLang="en-US" dirty="0"/>
          </a:p>
        </p:txBody>
      </p:sp>
      <p:sp>
        <p:nvSpPr>
          <p:cNvPr id="3" name="コンテンツ プレースホルダー 2"/>
          <p:cNvSpPr>
            <a:spLocks noGrp="1"/>
          </p:cNvSpPr>
          <p:nvPr>
            <p:ph idx="1"/>
          </p:nvPr>
        </p:nvSpPr>
        <p:spPr>
          <a:xfrm>
            <a:off x="457200" y="1417637"/>
            <a:ext cx="8229600" cy="5254095"/>
          </a:xfrm>
        </p:spPr>
        <p:txBody>
          <a:bodyPr>
            <a:normAutofit fontScale="92500" lnSpcReduction="10000"/>
          </a:bodyPr>
          <a:lstStyle/>
          <a:p>
            <a:r>
              <a:rPr kumimoji="1" lang="ja-JP" altLang="en-US" dirty="0"/>
              <a:t>関係がないか，ほとんど関係がない情報が</a:t>
            </a:r>
            <a:r>
              <a:rPr kumimoji="1" lang="ja-JP" altLang="en-US"/>
              <a:t>持つ影響力</a:t>
            </a:r>
            <a:endParaRPr kumimoji="1" lang="en-US" altLang="ja-JP" dirty="0"/>
          </a:p>
          <a:p>
            <a:r>
              <a:rPr lang="en-US" altLang="ja-JP" dirty="0"/>
              <a:t>Effect that irrelevant or nearly irrelevant information might have, above and beyond what can be reasonably justified.</a:t>
            </a:r>
            <a:endParaRPr kumimoji="1" lang="en-US" altLang="ja-JP" dirty="0"/>
          </a:p>
          <a:p>
            <a:r>
              <a:rPr lang="ja-JP" altLang="en-US" dirty="0"/>
              <a:t>十分なデータがない場合には，人の評価は関連性が乏しいような情報に影響を</a:t>
            </a:r>
            <a:r>
              <a:rPr lang="ja-JP" altLang="en-US"/>
              <a:t>受ける。</a:t>
            </a:r>
            <a:endParaRPr lang="en-US" altLang="ja-JP" dirty="0"/>
          </a:p>
          <a:p>
            <a:r>
              <a:rPr kumimoji="1" lang="en-US" altLang="ja-JP" dirty="0"/>
              <a:t>In the absence of sound data, your assessment may be affected by almost arbitrary pieces of information even if their relevance is rather limited.</a:t>
            </a:r>
            <a:endParaRPr kumimoji="1" lang="ja-JP" altLang="en-US" dirty="0"/>
          </a:p>
        </p:txBody>
      </p:sp>
    </p:spTree>
    <p:extLst>
      <p:ext uri="{BB962C8B-B14F-4D97-AF65-F5344CB8AC3E}">
        <p14:creationId xmlns:p14="http://schemas.microsoft.com/office/powerpoint/2010/main" val="1801093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a:t>問題</a:t>
            </a:r>
            <a:r>
              <a:rPr kumimoji="1" lang="en-US" altLang="ja-JP" dirty="0"/>
              <a:t>2.10(A)</a:t>
            </a:r>
            <a:r>
              <a:rPr kumimoji="1" lang="ja-JP" altLang="en-US" dirty="0"/>
              <a:t>　あなたは</a:t>
            </a:r>
            <a:r>
              <a:rPr kumimoji="1" lang="en-US" altLang="ja-JP" dirty="0"/>
              <a:t>5000</a:t>
            </a:r>
            <a:r>
              <a:rPr kumimoji="1" lang="ja-JP" altLang="en-US" dirty="0"/>
              <a:t>円するコンサートのチケットを買ったとしよう．コンサート会場に着いた時，あなたはそのチケットがないのに気づく。あなたはもう</a:t>
            </a:r>
            <a:r>
              <a:rPr kumimoji="1" lang="en-US" altLang="ja-JP" dirty="0"/>
              <a:t>1</a:t>
            </a:r>
            <a:r>
              <a:rPr kumimoji="1" lang="ja-JP" altLang="en-US" dirty="0"/>
              <a:t>枚コンサートのチケットを買うだろうか？（サイフの中には十分なお金が入っているとしよう）</a:t>
            </a:r>
            <a:endParaRPr kumimoji="1" lang="en-US" altLang="ja-JP" dirty="0"/>
          </a:p>
          <a:p>
            <a:pPr marL="0" indent="0">
              <a:buNone/>
            </a:pPr>
            <a:r>
              <a:rPr kumimoji="1" lang="en-US" altLang="ja-JP" dirty="0"/>
              <a:t>a.5000</a:t>
            </a:r>
            <a:r>
              <a:rPr kumimoji="1" lang="ja-JP" altLang="en-US" dirty="0"/>
              <a:t>円を払って，チケットを買い直す</a:t>
            </a:r>
            <a:endParaRPr kumimoji="1" lang="en-US" altLang="ja-JP" dirty="0"/>
          </a:p>
          <a:p>
            <a:pPr marL="0" indent="0">
              <a:buNone/>
            </a:pPr>
            <a:r>
              <a:rPr kumimoji="1" lang="en-US" altLang="ja-JP" dirty="0"/>
              <a:t>b.</a:t>
            </a:r>
            <a:r>
              <a:rPr kumimoji="1" lang="ja-JP" altLang="en-US" dirty="0"/>
              <a:t>チケットを買い直さず，コンサートをあきらめる</a:t>
            </a:r>
            <a:endParaRPr kumimoji="1" lang="en-US" altLang="ja-JP" dirty="0"/>
          </a:p>
          <a:p>
            <a:endParaRPr kumimoji="1" lang="ja-JP" altLang="en-US" dirty="0"/>
          </a:p>
        </p:txBody>
      </p:sp>
    </p:spTree>
    <p:extLst>
      <p:ext uri="{BB962C8B-B14F-4D97-AF65-F5344CB8AC3E}">
        <p14:creationId xmlns:p14="http://schemas.microsoft.com/office/powerpoint/2010/main" val="2809662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20EE71F-23CD-6B44-8F6F-9968C96F35A7}"/>
              </a:ext>
            </a:extLst>
          </p:cNvPr>
          <p:cNvSpPr>
            <a:spLocks noGrp="1"/>
          </p:cNvSpPr>
          <p:nvPr>
            <p:ph idx="1"/>
          </p:nvPr>
        </p:nvSpPr>
        <p:spPr>
          <a:xfrm>
            <a:off x="457200" y="1524000"/>
            <a:ext cx="8229600" cy="4762520"/>
          </a:xfrm>
        </p:spPr>
        <p:txBody>
          <a:bodyPr/>
          <a:lstStyle/>
          <a:p>
            <a:pPr marL="0" indent="0">
              <a:buNone/>
            </a:pPr>
            <a:r>
              <a:rPr kumimoji="1" lang="en-US" altLang="ja-JP" dirty="0"/>
              <a:t>Problem 2.10 a</a:t>
            </a:r>
          </a:p>
          <a:p>
            <a:pPr marL="0" indent="0">
              <a:buNone/>
            </a:pPr>
            <a:r>
              <a:rPr lang="en-US" altLang="ja-JP" dirty="0"/>
              <a:t>You have bought a ticket to a concert, which cost you $50. When you arrive at the concert hall, you find you have lost the ticket. Would you buy another one (assuming you have enough money in your wallet) ?</a:t>
            </a:r>
          </a:p>
          <a:p>
            <a:pPr marL="0" indent="0">
              <a:buNone/>
            </a:pPr>
            <a:endParaRPr kumimoji="1" lang="ja-JP" altLang="en-US"/>
          </a:p>
        </p:txBody>
      </p:sp>
    </p:spTree>
    <p:extLst>
      <p:ext uri="{BB962C8B-B14F-4D97-AF65-F5344CB8AC3E}">
        <p14:creationId xmlns:p14="http://schemas.microsoft.com/office/powerpoint/2010/main" val="3477474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85000" lnSpcReduction="10000"/>
          </a:bodyPr>
          <a:lstStyle/>
          <a:p>
            <a:pPr marL="0" indent="0">
              <a:buNone/>
            </a:pPr>
            <a:r>
              <a:rPr kumimoji="1" lang="ja-JP" altLang="en-US" dirty="0"/>
              <a:t>問題</a:t>
            </a:r>
            <a:r>
              <a:rPr kumimoji="1" lang="en-US" altLang="ja-JP" dirty="0"/>
              <a:t>2.21(B)</a:t>
            </a:r>
            <a:r>
              <a:rPr kumimoji="1" lang="ja-JP" altLang="en-US" dirty="0"/>
              <a:t>　あなたがコンサートの行く状況を考えよう．チケットの値段は</a:t>
            </a:r>
            <a:r>
              <a:rPr kumimoji="1" lang="en-US" altLang="ja-JP" dirty="0"/>
              <a:t>5000</a:t>
            </a:r>
            <a:r>
              <a:rPr kumimoji="1" lang="ja-JP" altLang="en-US" dirty="0"/>
              <a:t>円であり，</a:t>
            </a:r>
            <a:r>
              <a:rPr kumimoji="1" lang="en-US" altLang="ja-JP" dirty="0"/>
              <a:t>5000</a:t>
            </a:r>
            <a:r>
              <a:rPr kumimoji="1" lang="ja-JP" altLang="en-US" dirty="0"/>
              <a:t>円札をあらかじめポケットに入れておいたとしよう。</a:t>
            </a:r>
            <a:endParaRPr kumimoji="1" lang="en-US" altLang="ja-JP" dirty="0"/>
          </a:p>
          <a:p>
            <a:pPr marL="0" indent="0">
              <a:buNone/>
            </a:pPr>
            <a:r>
              <a:rPr kumimoji="1" lang="ja-JP" altLang="en-US" dirty="0"/>
              <a:t>コンサート会場に着いた時，あなたはその</a:t>
            </a:r>
            <a:r>
              <a:rPr kumimoji="1" lang="en-US" altLang="ja-JP" dirty="0"/>
              <a:t>5000</a:t>
            </a:r>
            <a:r>
              <a:rPr kumimoji="1" lang="ja-JP" altLang="en-US" dirty="0"/>
              <a:t>円札をなくしてしまったことに気づく。あなたはそれでもコンサートのチケットを買うだろうか？（サイフの中には十分なお金が入っているとしよう）</a:t>
            </a:r>
            <a:endParaRPr kumimoji="1" lang="en-US" altLang="ja-JP" dirty="0"/>
          </a:p>
          <a:p>
            <a:pPr marL="0" indent="0">
              <a:buNone/>
            </a:pPr>
            <a:r>
              <a:rPr kumimoji="1" lang="en-US" altLang="ja-JP" dirty="0"/>
              <a:t>a.</a:t>
            </a:r>
            <a:r>
              <a:rPr kumimoji="1" lang="ja-JP" altLang="en-US" dirty="0"/>
              <a:t>サイフの中から</a:t>
            </a:r>
            <a:r>
              <a:rPr kumimoji="1" lang="en-US" altLang="ja-JP" dirty="0"/>
              <a:t>5000</a:t>
            </a:r>
            <a:r>
              <a:rPr kumimoji="1" lang="ja-JP" altLang="en-US" dirty="0"/>
              <a:t>円を払って，チケットを買う</a:t>
            </a:r>
            <a:endParaRPr kumimoji="1" lang="en-US" altLang="ja-JP" dirty="0"/>
          </a:p>
          <a:p>
            <a:pPr marL="0" indent="0">
              <a:buNone/>
            </a:pPr>
            <a:r>
              <a:rPr kumimoji="1" lang="en-US" altLang="ja-JP" dirty="0"/>
              <a:t>b.</a:t>
            </a:r>
            <a:r>
              <a:rPr kumimoji="1" lang="ja-JP" altLang="en-US" dirty="0"/>
              <a:t>チケットを買い直さず，コンサートをあきらめる</a:t>
            </a:r>
            <a:endParaRPr kumimoji="1" lang="en-US" altLang="ja-JP" dirty="0"/>
          </a:p>
          <a:p>
            <a:endParaRPr kumimoji="1" lang="ja-JP" altLang="en-US" dirty="0"/>
          </a:p>
        </p:txBody>
      </p:sp>
    </p:spTree>
    <p:extLst>
      <p:ext uri="{BB962C8B-B14F-4D97-AF65-F5344CB8AC3E}">
        <p14:creationId xmlns:p14="http://schemas.microsoft.com/office/powerpoint/2010/main" val="205618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目次</a:t>
            </a:r>
            <a:r>
              <a:rPr kumimoji="1" lang="en-US" altLang="ja-JP" dirty="0"/>
              <a:t> Contents</a:t>
            </a:r>
            <a:endParaRPr kumimoji="1" lang="ja-JP" altLang="en-US" dirty="0"/>
          </a:p>
        </p:txBody>
      </p:sp>
      <p:sp>
        <p:nvSpPr>
          <p:cNvPr id="3" name="コンテンツ プレースホルダー 2"/>
          <p:cNvSpPr>
            <a:spLocks noGrp="1"/>
          </p:cNvSpPr>
          <p:nvPr>
            <p:ph idx="1"/>
          </p:nvPr>
        </p:nvSpPr>
        <p:spPr>
          <a:xfrm>
            <a:off x="457200" y="1417637"/>
            <a:ext cx="8229600" cy="5186363"/>
          </a:xfrm>
        </p:spPr>
        <p:txBody>
          <a:bodyPr>
            <a:normAutofit lnSpcReduction="10000"/>
          </a:bodyPr>
          <a:lstStyle/>
          <a:p>
            <a:r>
              <a:rPr kumimoji="1" lang="en-US" altLang="ja-JP" sz="2800" dirty="0"/>
              <a:t>Background 				</a:t>
            </a:r>
            <a:r>
              <a:rPr kumimoji="1" lang="ja-JP" altLang="en-US" sz="2800"/>
              <a:t>基礎</a:t>
            </a:r>
            <a:r>
              <a:rPr kumimoji="1" lang="ja-JP" altLang="en-US" sz="2800" dirty="0"/>
              <a:t>概念</a:t>
            </a:r>
            <a:endParaRPr kumimoji="1" lang="en-US" altLang="ja-JP" sz="2800" dirty="0"/>
          </a:p>
          <a:p>
            <a:r>
              <a:rPr lang="en-US" altLang="ja-JP" sz="2800" dirty="0"/>
              <a:t>Judgement and Choice Biases 						</a:t>
            </a:r>
            <a:r>
              <a:rPr lang="ja-JP" altLang="en-US" sz="2800"/>
              <a:t>　判断</a:t>
            </a:r>
            <a:r>
              <a:rPr lang="ja-JP" altLang="en-US" sz="2800" dirty="0"/>
              <a:t>と選択におけるバイアス</a:t>
            </a:r>
            <a:endParaRPr lang="en-US" altLang="ja-JP" sz="2800" dirty="0"/>
          </a:p>
          <a:p>
            <a:r>
              <a:rPr kumimoji="1" lang="en-US" altLang="ja-JP" sz="2800" dirty="0"/>
              <a:t>Consuming Statistical Data 	</a:t>
            </a:r>
            <a:r>
              <a:rPr lang="en-US" altLang="ja-JP" sz="2800" dirty="0"/>
              <a:t>							</a:t>
            </a:r>
            <a:r>
              <a:rPr kumimoji="1" lang="ja-JP" altLang="en-US" sz="2800"/>
              <a:t>統計</a:t>
            </a:r>
            <a:r>
              <a:rPr kumimoji="1" lang="ja-JP" altLang="en-US" sz="2800" dirty="0"/>
              <a:t>データを理解する</a:t>
            </a:r>
            <a:endParaRPr kumimoji="1" lang="en-US" altLang="ja-JP" sz="2800" dirty="0"/>
          </a:p>
          <a:p>
            <a:r>
              <a:rPr lang="en-US" altLang="ja-JP" sz="2800" dirty="0"/>
              <a:t>Decisions under Risk									</a:t>
            </a:r>
            <a:r>
              <a:rPr lang="ja-JP" altLang="en-US" sz="2800"/>
              <a:t>リスク下</a:t>
            </a:r>
            <a:r>
              <a:rPr lang="ja-JP" altLang="en-US" sz="2800" dirty="0"/>
              <a:t>の意思決定</a:t>
            </a:r>
            <a:endParaRPr lang="en-US" altLang="ja-JP" sz="2800" dirty="0"/>
          </a:p>
          <a:p>
            <a:r>
              <a:rPr kumimoji="1" lang="en-US" altLang="ja-JP" sz="2800" dirty="0"/>
              <a:t>Decision under Uncertainty 								</a:t>
            </a:r>
            <a:r>
              <a:rPr kumimoji="1" lang="ja-JP" altLang="en-US" sz="2800"/>
              <a:t>不確実性下</a:t>
            </a:r>
            <a:r>
              <a:rPr kumimoji="1" lang="ja-JP" altLang="en-US" sz="2800" dirty="0"/>
              <a:t>の意思決定</a:t>
            </a:r>
            <a:endParaRPr kumimoji="1" lang="en-US" altLang="ja-JP" sz="2800" dirty="0"/>
          </a:p>
          <a:p>
            <a:r>
              <a:rPr lang="en-US" altLang="ja-JP" sz="2800" dirty="0"/>
              <a:t>Well-Being and Happiness 									</a:t>
            </a:r>
            <a:r>
              <a:rPr lang="ja-JP" altLang="en-US" sz="2800"/>
              <a:t>幸福度</a:t>
            </a:r>
            <a:r>
              <a:rPr lang="ja-JP" altLang="en-US" sz="2800" dirty="0"/>
              <a:t>と幸福感</a:t>
            </a:r>
            <a:endParaRPr kumimoji="1" lang="ja-JP" altLang="en-US" sz="2800" dirty="0"/>
          </a:p>
        </p:txBody>
      </p:sp>
    </p:spTree>
    <p:extLst>
      <p:ext uri="{BB962C8B-B14F-4D97-AF65-F5344CB8AC3E}">
        <p14:creationId xmlns:p14="http://schemas.microsoft.com/office/powerpoint/2010/main" val="1220742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20EE71F-23CD-6B44-8F6F-9968C96F35A7}"/>
              </a:ext>
            </a:extLst>
          </p:cNvPr>
          <p:cNvSpPr>
            <a:spLocks noGrp="1"/>
          </p:cNvSpPr>
          <p:nvPr>
            <p:ph idx="1"/>
          </p:nvPr>
        </p:nvSpPr>
        <p:spPr>
          <a:xfrm>
            <a:off x="457200" y="1524000"/>
            <a:ext cx="8229600" cy="4762520"/>
          </a:xfrm>
        </p:spPr>
        <p:txBody>
          <a:bodyPr/>
          <a:lstStyle/>
          <a:p>
            <a:pPr marL="0" indent="0">
              <a:buNone/>
            </a:pPr>
            <a:r>
              <a:rPr kumimoji="1" lang="en-US" altLang="ja-JP" dirty="0"/>
              <a:t>Problem 2.21 b</a:t>
            </a:r>
          </a:p>
          <a:p>
            <a:pPr marL="0" indent="0">
              <a:buNone/>
            </a:pPr>
            <a:r>
              <a:rPr lang="en-US" altLang="ja-JP" dirty="0"/>
              <a:t>You are going to a concert. Tickets cost $50. When you arrive at the concert hall, you find you have lost a $50 bill. Would you still buy the ticket (assuming you have enough money in your wallet) ?</a:t>
            </a:r>
          </a:p>
          <a:p>
            <a:pPr marL="0" indent="0">
              <a:buNone/>
            </a:pPr>
            <a:endParaRPr kumimoji="1" lang="ja-JP" altLang="en-US"/>
          </a:p>
        </p:txBody>
      </p:sp>
    </p:spTree>
    <p:extLst>
      <p:ext uri="{BB962C8B-B14F-4D97-AF65-F5344CB8AC3E}">
        <p14:creationId xmlns:p14="http://schemas.microsoft.com/office/powerpoint/2010/main" val="3600044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メンタル・</a:t>
            </a:r>
            <a:r>
              <a:rPr kumimoji="1" lang="ja-JP" altLang="en-US"/>
              <a:t>アカウント効果</a:t>
            </a:r>
            <a:br>
              <a:rPr kumimoji="1" lang="en-US" altLang="ja-JP" dirty="0"/>
            </a:br>
            <a:r>
              <a:rPr kumimoji="1" lang="en-US" altLang="ja-JP" dirty="0"/>
              <a:t>Mental Accounting</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Typically people tend to respond in the affirmative (for buying a ticket) more in the second case than the first.</a:t>
            </a:r>
          </a:p>
          <a:p>
            <a:r>
              <a:rPr lang="en-US" altLang="ja-JP" dirty="0"/>
              <a:t>Second case: $50 bill has nothing to do with the concert</a:t>
            </a:r>
          </a:p>
          <a:p>
            <a:r>
              <a:rPr lang="en-US" altLang="ja-JP" dirty="0"/>
              <a:t>First case: You’d already spent $50 on the concert, and lost the ticket. Buying ticket again means too much expense of $100 for a concert.</a:t>
            </a:r>
          </a:p>
        </p:txBody>
      </p:sp>
    </p:spTree>
    <p:extLst>
      <p:ext uri="{BB962C8B-B14F-4D97-AF65-F5344CB8AC3E}">
        <p14:creationId xmlns:p14="http://schemas.microsoft.com/office/powerpoint/2010/main" val="1714316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メンタル・</a:t>
            </a:r>
            <a:r>
              <a:rPr kumimoji="1" lang="ja-JP" altLang="en-US"/>
              <a:t>アカウント効果</a:t>
            </a:r>
            <a:br>
              <a:rPr kumimoji="1" lang="en-US" altLang="ja-JP" dirty="0"/>
            </a:br>
            <a:r>
              <a:rPr kumimoji="1" lang="en-US" altLang="ja-JP" dirty="0"/>
              <a:t>Mental Accounting (Richard Thaler)</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標準的な経済学の想定では，貨幣は代替可能である。お金に名札はついておらず，ある支出に使われたお金を別の支出のための使うことが</a:t>
            </a:r>
            <a:r>
              <a:rPr lang="ja-JP" altLang="en-US"/>
              <a:t>できる。</a:t>
            </a:r>
            <a:endParaRPr lang="en-US" altLang="ja-JP" dirty="0"/>
          </a:p>
          <a:p>
            <a:r>
              <a:rPr lang="en-US" altLang="ja-JP" dirty="0"/>
              <a:t>The standard economic assumption is that money is fungible: a dollar is a dollar.</a:t>
            </a:r>
          </a:p>
          <a:p>
            <a:r>
              <a:rPr lang="ja-JP" altLang="en-US"/>
              <a:t>人</a:t>
            </a:r>
            <a:r>
              <a:rPr lang="ja-JP" altLang="en-US" dirty="0"/>
              <a:t>はしばしば，ある金額がある種の支出目的に「属している」ように</a:t>
            </a:r>
            <a:r>
              <a:rPr lang="ja-JP" altLang="en-US"/>
              <a:t>ふるまう。</a:t>
            </a:r>
            <a:endParaRPr lang="en-US" altLang="ja-JP" dirty="0"/>
          </a:p>
          <a:p>
            <a:r>
              <a:rPr lang="en-US" altLang="ja-JP" dirty="0"/>
              <a:t>Even though money is indeed fungible, people often behave as if a certain sum “belongs” to a certain class of expenditures.</a:t>
            </a:r>
          </a:p>
          <a:p>
            <a:r>
              <a:rPr kumimoji="1" lang="ja-JP" altLang="en-US" dirty="0"/>
              <a:t>複雑性，セルフコントロール</a:t>
            </a:r>
            <a:r>
              <a:rPr kumimoji="1" lang="ja-JP" altLang="en-US"/>
              <a:t>，記憶</a:t>
            </a:r>
            <a:endParaRPr kumimoji="1" lang="en-US" altLang="ja-JP" dirty="0"/>
          </a:p>
          <a:p>
            <a:r>
              <a:rPr lang="en-US" altLang="ja-JP" dirty="0"/>
              <a:t>Complexity, Self-control, Memory</a:t>
            </a:r>
            <a:endParaRPr kumimoji="1" lang="ja-JP" altLang="en-US" dirty="0"/>
          </a:p>
        </p:txBody>
      </p:sp>
    </p:spTree>
    <p:extLst>
      <p:ext uri="{BB962C8B-B14F-4D97-AF65-F5344CB8AC3E}">
        <p14:creationId xmlns:p14="http://schemas.microsoft.com/office/powerpoint/2010/main" val="1173350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3334" y="889000"/>
            <a:ext cx="8229600" cy="4686320"/>
          </a:xfrm>
        </p:spPr>
        <p:txBody>
          <a:bodyPr>
            <a:normAutofit fontScale="92500" lnSpcReduction="10000"/>
          </a:bodyPr>
          <a:lstStyle/>
          <a:p>
            <a:pPr marL="0" indent="0">
              <a:buNone/>
            </a:pPr>
            <a:r>
              <a:rPr kumimoji="1" lang="ja-JP" altLang="en-US" dirty="0"/>
              <a:t>問題</a:t>
            </a:r>
            <a:r>
              <a:rPr kumimoji="1" lang="en-US" altLang="ja-JP" dirty="0"/>
              <a:t>2.11(A)</a:t>
            </a:r>
            <a:r>
              <a:rPr kumimoji="1" lang="ja-JP" altLang="en-US" dirty="0"/>
              <a:t>　あなたは次の</a:t>
            </a:r>
            <a:r>
              <a:rPr kumimoji="1" lang="en-US" altLang="ja-JP" dirty="0"/>
              <a:t>2</a:t>
            </a:r>
            <a:r>
              <a:rPr kumimoji="1" lang="ja-JP" altLang="en-US" dirty="0"/>
              <a:t>つの選択肢のうち，どちらを選ぶだろうか？</a:t>
            </a:r>
            <a:endParaRPr kumimoji="1" lang="en-US" altLang="ja-JP" dirty="0"/>
          </a:p>
          <a:p>
            <a:pPr marL="0" indent="0">
              <a:buNone/>
            </a:pPr>
            <a:r>
              <a:rPr kumimoji="1" lang="en-US" altLang="ja-JP" dirty="0"/>
              <a:t>a.</a:t>
            </a:r>
            <a:r>
              <a:rPr lang="ja-JP" altLang="en-US" dirty="0"/>
              <a:t>今日</a:t>
            </a:r>
            <a:r>
              <a:rPr lang="en-US" altLang="ja-JP" dirty="0"/>
              <a:t>1000</a:t>
            </a:r>
            <a:r>
              <a:rPr kumimoji="1" lang="ja-JP" altLang="en-US" dirty="0"/>
              <a:t>円もらう</a:t>
            </a:r>
            <a:endParaRPr kumimoji="1" lang="en-US" altLang="ja-JP" dirty="0"/>
          </a:p>
          <a:p>
            <a:pPr marL="0" indent="0">
              <a:buNone/>
            </a:pPr>
            <a:r>
              <a:rPr kumimoji="1" lang="en-US" altLang="ja-JP" dirty="0"/>
              <a:t>b.</a:t>
            </a:r>
            <a:r>
              <a:rPr kumimoji="1" lang="ja-JP" altLang="en-US" dirty="0"/>
              <a:t>今日から</a:t>
            </a:r>
            <a:r>
              <a:rPr kumimoji="1" lang="en-US" altLang="ja-JP" dirty="0"/>
              <a:t>1</a:t>
            </a:r>
            <a:r>
              <a:rPr kumimoji="1" lang="ja-JP" altLang="en-US" dirty="0"/>
              <a:t>週間後に</a:t>
            </a:r>
            <a:r>
              <a:rPr kumimoji="1" lang="en-US" altLang="ja-JP" dirty="0"/>
              <a:t>1200</a:t>
            </a:r>
            <a:r>
              <a:rPr lang="ja-JP" altLang="en-US"/>
              <a:t>円もらう</a:t>
            </a:r>
            <a:endParaRPr lang="en-US" altLang="ja-JP" dirty="0"/>
          </a:p>
          <a:p>
            <a:pPr marL="0" indent="0">
              <a:buNone/>
            </a:pPr>
            <a:endParaRPr kumimoji="1" lang="en-US" altLang="ja-JP" dirty="0"/>
          </a:p>
          <a:p>
            <a:pPr marL="0" indent="0">
              <a:buNone/>
            </a:pPr>
            <a:r>
              <a:rPr lang="en-US" altLang="ja-JP" dirty="0"/>
              <a:t>Problem 2.11(a)</a:t>
            </a:r>
          </a:p>
          <a:p>
            <a:pPr marL="0" indent="0">
              <a:buNone/>
            </a:pPr>
            <a:r>
              <a:rPr kumimoji="1" lang="en-US" altLang="ja-JP" dirty="0"/>
              <a:t>Whi</a:t>
            </a:r>
            <a:r>
              <a:rPr lang="en-US" altLang="ja-JP" dirty="0"/>
              <a:t>ch of the following two options do you prefer?</a:t>
            </a:r>
          </a:p>
          <a:p>
            <a:pPr marL="0" indent="0">
              <a:buNone/>
            </a:pPr>
            <a:r>
              <a:rPr lang="en-US" altLang="ja-JP" dirty="0"/>
              <a:t>a. Receiving $10, today.</a:t>
            </a:r>
          </a:p>
          <a:p>
            <a:pPr marL="0" indent="0">
              <a:buNone/>
            </a:pPr>
            <a:r>
              <a:rPr lang="en-US" altLang="ja-JP" dirty="0"/>
              <a:t>b. Receiving $12 a week from today.</a:t>
            </a:r>
          </a:p>
          <a:p>
            <a:pPr marL="514350" indent="-514350">
              <a:buAutoNum type="alphaLcPeriod"/>
            </a:pPr>
            <a:endParaRPr lang="en-US" altLang="ja-JP" dirty="0"/>
          </a:p>
          <a:p>
            <a:pPr marL="0" indent="0">
              <a:buNone/>
            </a:pPr>
            <a:endParaRPr kumimoji="1" lang="en-US" altLang="ja-JP" dirty="0"/>
          </a:p>
        </p:txBody>
      </p:sp>
    </p:spTree>
    <p:extLst>
      <p:ext uri="{BB962C8B-B14F-4D97-AF65-F5344CB8AC3E}">
        <p14:creationId xmlns:p14="http://schemas.microsoft.com/office/powerpoint/2010/main" val="315223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dirty="0"/>
              <a:t>問題</a:t>
            </a:r>
            <a:r>
              <a:rPr kumimoji="1" lang="en-US" altLang="ja-JP" dirty="0"/>
              <a:t>2.22(B)</a:t>
            </a:r>
            <a:r>
              <a:rPr kumimoji="1" lang="ja-JP" altLang="en-US" dirty="0"/>
              <a:t>　あなたは次の</a:t>
            </a:r>
            <a:r>
              <a:rPr kumimoji="1" lang="en-US" altLang="ja-JP" dirty="0"/>
              <a:t>2</a:t>
            </a:r>
            <a:r>
              <a:rPr kumimoji="1" lang="ja-JP" altLang="en-US" dirty="0"/>
              <a:t>つの選択肢のうち，どちらを選ぶだろうか？</a:t>
            </a:r>
            <a:endParaRPr kumimoji="1" lang="en-US" altLang="ja-JP" dirty="0"/>
          </a:p>
          <a:p>
            <a:pPr marL="0" indent="0">
              <a:buNone/>
            </a:pPr>
            <a:r>
              <a:rPr kumimoji="1" lang="en-US" altLang="ja-JP" dirty="0"/>
              <a:t>a.</a:t>
            </a:r>
            <a:r>
              <a:rPr lang="ja-JP" altLang="en-US" dirty="0"/>
              <a:t>今日から</a:t>
            </a:r>
            <a:r>
              <a:rPr lang="en-US" altLang="ja-JP" dirty="0"/>
              <a:t>50</a:t>
            </a:r>
            <a:r>
              <a:rPr lang="ja-JP" altLang="en-US" dirty="0"/>
              <a:t>週間後に</a:t>
            </a:r>
            <a:r>
              <a:rPr lang="en-US" altLang="ja-JP" dirty="0"/>
              <a:t>1000</a:t>
            </a:r>
            <a:r>
              <a:rPr kumimoji="1" lang="ja-JP" altLang="en-US" dirty="0"/>
              <a:t>円もらう</a:t>
            </a:r>
            <a:endParaRPr kumimoji="1" lang="en-US" altLang="ja-JP" dirty="0"/>
          </a:p>
          <a:p>
            <a:pPr marL="0" indent="0">
              <a:buNone/>
            </a:pPr>
            <a:r>
              <a:rPr kumimoji="1" lang="en-US" altLang="ja-JP" dirty="0"/>
              <a:t>b.</a:t>
            </a:r>
            <a:r>
              <a:rPr kumimoji="1" lang="ja-JP" altLang="en-US" dirty="0"/>
              <a:t>今日から</a:t>
            </a:r>
            <a:r>
              <a:rPr kumimoji="1" lang="en-US" altLang="ja-JP" dirty="0"/>
              <a:t>51</a:t>
            </a:r>
            <a:r>
              <a:rPr kumimoji="1" lang="ja-JP" altLang="en-US" dirty="0"/>
              <a:t>週間後に</a:t>
            </a:r>
            <a:r>
              <a:rPr kumimoji="1" lang="en-US" altLang="ja-JP" dirty="0"/>
              <a:t>1200</a:t>
            </a:r>
            <a:r>
              <a:rPr lang="ja-JP" altLang="en-US"/>
              <a:t>円もらう</a:t>
            </a:r>
            <a:endParaRPr lang="en-US" altLang="ja-JP" dirty="0"/>
          </a:p>
          <a:p>
            <a:pPr marL="0" indent="0">
              <a:buNone/>
            </a:pPr>
            <a:endParaRPr lang="en-US" altLang="ja-JP" dirty="0"/>
          </a:p>
          <a:p>
            <a:pPr marL="0" indent="0">
              <a:buNone/>
            </a:pPr>
            <a:r>
              <a:rPr lang="en-US" altLang="ja-JP" dirty="0"/>
              <a:t>Problem 2.22(b)</a:t>
            </a:r>
          </a:p>
          <a:p>
            <a:pPr marL="0" indent="0">
              <a:buNone/>
            </a:pPr>
            <a:r>
              <a:rPr lang="en-US" altLang="ja-JP" dirty="0"/>
              <a:t>Which of the following two options do you prefer?</a:t>
            </a:r>
          </a:p>
          <a:p>
            <a:pPr marL="0" indent="0">
              <a:buNone/>
            </a:pPr>
            <a:r>
              <a:rPr lang="en-US" altLang="ja-JP" dirty="0"/>
              <a:t>a. Receiving $10 fifty weeks from today.</a:t>
            </a:r>
          </a:p>
          <a:p>
            <a:pPr marL="0" indent="0">
              <a:buNone/>
            </a:pPr>
            <a:r>
              <a:rPr lang="en-US" altLang="ja-JP" dirty="0"/>
              <a:t>b. Receiving $12 fifty-one weeks from today.</a:t>
            </a:r>
          </a:p>
          <a:p>
            <a:pPr marL="0" indent="0">
              <a:buNone/>
            </a:pPr>
            <a:endParaRPr kumimoji="1" lang="en-US" altLang="ja-JP" dirty="0"/>
          </a:p>
        </p:txBody>
      </p:sp>
    </p:spTree>
    <p:extLst>
      <p:ext uri="{BB962C8B-B14F-4D97-AF65-F5344CB8AC3E}">
        <p14:creationId xmlns:p14="http://schemas.microsoft.com/office/powerpoint/2010/main" val="4001258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a:t>動学的非整合</a:t>
            </a:r>
            <a:r>
              <a:rPr kumimoji="1" lang="en-US" altLang="ja-JP" dirty="0"/>
              <a:t> </a:t>
            </a:r>
            <a:br>
              <a:rPr kumimoji="1" lang="en-US" altLang="ja-JP" dirty="0"/>
            </a:br>
            <a:r>
              <a:rPr kumimoji="1" lang="en-US" altLang="ja-JP" dirty="0"/>
              <a:t>Dynamic Inconsistency </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現在の選択に対して，時間が立つと選択を変更したくなる</a:t>
            </a:r>
            <a:endParaRPr lang="en-US" altLang="ja-JP" dirty="0"/>
          </a:p>
          <a:p>
            <a:r>
              <a:rPr lang="ja-JP" altLang="en-US" dirty="0"/>
              <a:t>あなたが将来の行動についてある選択をし，やがてそれを実行する時が来ると，あなたはそれを実行しようとは</a:t>
            </a:r>
            <a:r>
              <a:rPr lang="ja-JP" altLang="en-US"/>
              <a:t>しない。</a:t>
            </a:r>
            <a:endParaRPr lang="en-US" altLang="ja-JP" dirty="0"/>
          </a:p>
          <a:p>
            <a:r>
              <a:rPr lang="en-US" altLang="ja-JP" dirty="0"/>
              <a:t>You will be making some choices about your future behavior, but, when the time comes to implement them, you will not want to. </a:t>
            </a:r>
          </a:p>
        </p:txBody>
      </p:sp>
    </p:spTree>
    <p:extLst>
      <p:ext uri="{BB962C8B-B14F-4D97-AF65-F5344CB8AC3E}">
        <p14:creationId xmlns:p14="http://schemas.microsoft.com/office/powerpoint/2010/main" val="3888722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くじの選好問題</a:t>
            </a:r>
          </a:p>
        </p:txBody>
      </p:sp>
      <p:sp>
        <p:nvSpPr>
          <p:cNvPr id="3" name="コンテンツ プレースホルダー 2"/>
          <p:cNvSpPr>
            <a:spLocks noGrp="1"/>
          </p:cNvSpPr>
          <p:nvPr>
            <p:ph idx="1"/>
          </p:nvPr>
        </p:nvSpPr>
        <p:spPr>
          <a:xfrm>
            <a:off x="457200" y="1236133"/>
            <a:ext cx="8229600" cy="5401734"/>
          </a:xfrm>
        </p:spPr>
        <p:txBody>
          <a:bodyPr>
            <a:normAutofit fontScale="92500" lnSpcReduction="10000"/>
          </a:bodyPr>
          <a:lstStyle/>
          <a:p>
            <a:r>
              <a:rPr kumimoji="1" lang="ja-JP" altLang="en-US" dirty="0"/>
              <a:t>以下</a:t>
            </a:r>
            <a:r>
              <a:rPr kumimoji="1" lang="ja-JP" altLang="en-US"/>
              <a:t>の問題では，</a:t>
            </a:r>
            <a:r>
              <a:rPr kumimoji="1" lang="ja-JP" altLang="en-US" dirty="0"/>
              <a:t>あなたは</a:t>
            </a:r>
            <a:r>
              <a:rPr kumimoji="1" lang="en-US" altLang="ja-JP" dirty="0"/>
              <a:t>2</a:t>
            </a:r>
            <a:r>
              <a:rPr kumimoji="1" lang="ja-JP" altLang="en-US" dirty="0"/>
              <a:t>つのくじのうち</a:t>
            </a:r>
            <a:r>
              <a:rPr kumimoji="1" lang="en-US" altLang="ja-JP" dirty="0"/>
              <a:t>1</a:t>
            </a:r>
            <a:r>
              <a:rPr kumimoji="1" lang="ja-JP" altLang="en-US" dirty="0"/>
              <a:t>つを選ぶことが求められる。「くじ」とは，ある金額の賞金とそれが得られる確率の組のことで</a:t>
            </a:r>
            <a:r>
              <a:rPr kumimoji="1" lang="ja-JP" altLang="en-US"/>
              <a:t>ある。</a:t>
            </a:r>
            <a:endParaRPr kumimoji="1" lang="en-US" altLang="ja-JP" dirty="0"/>
          </a:p>
          <a:p>
            <a:r>
              <a:rPr lang="en-US" altLang="ja-JP" dirty="0"/>
              <a:t>In each of the following problems, you are asked to choose between two lotteries. A ”lottery” gives you certain monetary prizes with given probabilities. </a:t>
            </a:r>
            <a:endParaRPr kumimoji="1" lang="en-US" altLang="ja-JP" dirty="0"/>
          </a:p>
          <a:p>
            <a:r>
              <a:rPr lang="en-US" altLang="ja-JP" dirty="0"/>
              <a:t>2</a:t>
            </a:r>
            <a:r>
              <a:rPr lang="ja-JP" altLang="en-US" dirty="0"/>
              <a:t>つのくじに関するあなたの選好</a:t>
            </a:r>
            <a:r>
              <a:rPr lang="ja-JP" altLang="en-US"/>
              <a:t>を，</a:t>
            </a:r>
            <a:r>
              <a:rPr lang="en-US" altLang="ja-JP" dirty="0"/>
              <a:t>A</a:t>
            </a:r>
            <a:r>
              <a:rPr lang="ja-JP" altLang="en-US" dirty="0"/>
              <a:t>＜</a:t>
            </a:r>
            <a:r>
              <a:rPr lang="en-US" altLang="ja-JP" dirty="0"/>
              <a:t>B</a:t>
            </a:r>
            <a:r>
              <a:rPr lang="ja-JP" altLang="en-US" dirty="0"/>
              <a:t>，</a:t>
            </a:r>
            <a:r>
              <a:rPr lang="en-US" altLang="ja-JP" dirty="0"/>
              <a:t>B</a:t>
            </a:r>
            <a:r>
              <a:rPr lang="ja-JP" altLang="en-US" dirty="0"/>
              <a:t>＞</a:t>
            </a:r>
            <a:r>
              <a:rPr lang="en-US" altLang="ja-JP" dirty="0"/>
              <a:t>A</a:t>
            </a:r>
            <a:r>
              <a:rPr lang="ja-JP" altLang="en-US" dirty="0"/>
              <a:t>，あるいは　</a:t>
            </a:r>
            <a:r>
              <a:rPr lang="en-US" altLang="ja-JP" dirty="0"/>
              <a:t>A〜B</a:t>
            </a:r>
            <a:r>
              <a:rPr lang="ja-JP" altLang="en-US" dirty="0"/>
              <a:t>　と表して</a:t>
            </a:r>
            <a:r>
              <a:rPr lang="ja-JP" altLang="en-US"/>
              <a:t>ほしい．</a:t>
            </a:r>
            <a:endParaRPr lang="en-US" altLang="ja-JP" dirty="0"/>
          </a:p>
          <a:p>
            <a:r>
              <a:rPr lang="en-US" altLang="ja-JP" dirty="0"/>
              <a:t>Please denote your preference between the lotteries by A&lt;B, A&gt;B or A〜B.</a:t>
            </a:r>
          </a:p>
        </p:txBody>
      </p:sp>
    </p:spTree>
    <p:extLst>
      <p:ext uri="{BB962C8B-B14F-4D97-AF65-F5344CB8AC3E}">
        <p14:creationId xmlns:p14="http://schemas.microsoft.com/office/powerpoint/2010/main" val="4062441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どちらのくじを選びますか？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a:t>問題</a:t>
            </a:r>
            <a:r>
              <a:rPr kumimoji="1" lang="en-US" altLang="ja-JP" dirty="0"/>
              <a:t>4.5</a:t>
            </a:r>
          </a:p>
          <a:p>
            <a:pPr marL="0" indent="0">
              <a:buNone/>
            </a:pPr>
            <a:r>
              <a:rPr lang="en-US" altLang="ja-JP" dirty="0"/>
              <a:t>A:</a:t>
            </a:r>
            <a:r>
              <a:rPr lang="ja-JP" altLang="en-US" dirty="0"/>
              <a:t>　</a:t>
            </a:r>
            <a:r>
              <a:rPr lang="en-US" altLang="ja-JP" dirty="0"/>
              <a:t>0</a:t>
            </a:r>
            <a:r>
              <a:rPr lang="ja-JP" altLang="en-US" dirty="0"/>
              <a:t>円</a:t>
            </a:r>
            <a:r>
              <a:rPr lang="en-US" altLang="ja-JP" dirty="0"/>
              <a:t>        0.2          B: 30</a:t>
            </a:r>
            <a:r>
              <a:rPr lang="ja-JP" altLang="en-US" dirty="0"/>
              <a:t>万円　</a:t>
            </a:r>
            <a:r>
              <a:rPr lang="en-US" altLang="ja-JP" dirty="0"/>
              <a:t>1</a:t>
            </a:r>
            <a:r>
              <a:rPr lang="ja-JP" altLang="en-US" dirty="0"/>
              <a:t>　</a:t>
            </a:r>
            <a:r>
              <a:rPr lang="en-US" altLang="ja-JP" dirty="0"/>
              <a:t>  </a:t>
            </a:r>
          </a:p>
          <a:p>
            <a:pPr marL="0" indent="0">
              <a:buNone/>
            </a:pPr>
            <a:r>
              <a:rPr lang="en-US" altLang="ja-JP" dirty="0"/>
              <a:t>     40</a:t>
            </a:r>
            <a:r>
              <a:rPr lang="ja-JP" altLang="en-US" dirty="0"/>
              <a:t>万円</a:t>
            </a:r>
            <a:r>
              <a:rPr lang="en-US" altLang="ja-JP" dirty="0"/>
              <a:t>    0.8</a:t>
            </a:r>
          </a:p>
          <a:p>
            <a:pPr marL="0" indent="0">
              <a:buNone/>
            </a:pPr>
            <a:endParaRPr lang="en-US" altLang="ja-JP" dirty="0"/>
          </a:p>
          <a:p>
            <a:pPr marL="0" indent="0">
              <a:buNone/>
            </a:pPr>
            <a:r>
              <a:rPr lang="ja-JP" altLang="en-US" dirty="0"/>
              <a:t>問題</a:t>
            </a:r>
            <a:r>
              <a:rPr lang="en-US" altLang="ja-JP" dirty="0"/>
              <a:t>4.10</a:t>
            </a:r>
          </a:p>
          <a:p>
            <a:pPr marL="0" indent="0">
              <a:buNone/>
            </a:pPr>
            <a:r>
              <a:rPr lang="en-US" altLang="ja-JP" dirty="0"/>
              <a:t>A:</a:t>
            </a:r>
            <a:r>
              <a:rPr lang="ja-JP" altLang="en-US" dirty="0"/>
              <a:t>　</a:t>
            </a:r>
            <a:r>
              <a:rPr lang="en-US" altLang="ja-JP" dirty="0"/>
              <a:t>0</a:t>
            </a:r>
            <a:r>
              <a:rPr lang="ja-JP" altLang="en-US" dirty="0"/>
              <a:t>円</a:t>
            </a:r>
            <a:r>
              <a:rPr lang="en-US" altLang="ja-JP" dirty="0"/>
              <a:t>       0.8          B: 0</a:t>
            </a:r>
            <a:r>
              <a:rPr lang="ja-JP" altLang="en-US" dirty="0"/>
              <a:t>円　　</a:t>
            </a:r>
            <a:r>
              <a:rPr lang="en-US" altLang="ja-JP" dirty="0"/>
              <a:t> 0.75</a:t>
            </a:r>
            <a:r>
              <a:rPr lang="ja-JP" altLang="en-US" dirty="0"/>
              <a:t>　</a:t>
            </a:r>
            <a:r>
              <a:rPr lang="en-US" altLang="ja-JP" dirty="0"/>
              <a:t>  </a:t>
            </a:r>
          </a:p>
          <a:p>
            <a:pPr marL="0" indent="0">
              <a:buNone/>
            </a:pPr>
            <a:r>
              <a:rPr lang="en-US" altLang="ja-JP" dirty="0"/>
              <a:t>     40</a:t>
            </a:r>
            <a:r>
              <a:rPr lang="ja-JP" altLang="en-US" dirty="0"/>
              <a:t>万円</a:t>
            </a:r>
            <a:r>
              <a:rPr lang="en-US" altLang="ja-JP" dirty="0"/>
              <a:t>    0.2             30</a:t>
            </a:r>
            <a:r>
              <a:rPr lang="ja-JP" altLang="en-US" dirty="0"/>
              <a:t>万円　</a:t>
            </a:r>
            <a:r>
              <a:rPr lang="en-US" altLang="ja-JP" dirty="0"/>
              <a:t>0.25</a:t>
            </a:r>
          </a:p>
          <a:p>
            <a:endParaRPr kumimoji="1" lang="ja-JP" altLang="en-US" dirty="0"/>
          </a:p>
        </p:txBody>
      </p:sp>
    </p:spTree>
    <p:extLst>
      <p:ext uri="{BB962C8B-B14F-4D97-AF65-F5344CB8AC3E}">
        <p14:creationId xmlns:p14="http://schemas.microsoft.com/office/powerpoint/2010/main" val="2358258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どちらのくじを選びますか？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a:t>問題</a:t>
            </a:r>
            <a:r>
              <a:rPr kumimoji="1" lang="en-US" altLang="ja-JP" dirty="0"/>
              <a:t>4.11</a:t>
            </a:r>
          </a:p>
          <a:p>
            <a:pPr marL="0" indent="0">
              <a:buNone/>
            </a:pPr>
            <a:r>
              <a:rPr lang="en-US" altLang="ja-JP" dirty="0"/>
              <a:t>A:</a:t>
            </a:r>
            <a:r>
              <a:rPr lang="ja-JP" altLang="en-US" dirty="0"/>
              <a:t>　</a:t>
            </a:r>
            <a:r>
              <a:rPr lang="en-US" altLang="ja-JP" dirty="0"/>
              <a:t>0</a:t>
            </a:r>
            <a:r>
              <a:rPr lang="ja-JP" altLang="en-US" dirty="0"/>
              <a:t>円</a:t>
            </a:r>
            <a:r>
              <a:rPr lang="en-US" altLang="ja-JP" dirty="0"/>
              <a:t>     0.2          B: 0</a:t>
            </a:r>
            <a:r>
              <a:rPr lang="ja-JP" altLang="en-US" dirty="0"/>
              <a:t>円　</a:t>
            </a:r>
            <a:r>
              <a:rPr lang="en-US" altLang="ja-JP" dirty="0"/>
              <a:t>  0.6</a:t>
            </a:r>
            <a:r>
              <a:rPr lang="ja-JP" altLang="en-US" dirty="0"/>
              <a:t>　</a:t>
            </a:r>
            <a:r>
              <a:rPr lang="en-US" altLang="ja-JP" dirty="0"/>
              <a:t>  </a:t>
            </a:r>
          </a:p>
          <a:p>
            <a:pPr marL="0" indent="0">
              <a:buNone/>
            </a:pPr>
            <a:r>
              <a:rPr lang="en-US" altLang="ja-JP" dirty="0"/>
              <a:t>     1</a:t>
            </a:r>
            <a:r>
              <a:rPr lang="ja-JP" altLang="en-US" dirty="0"/>
              <a:t>億円</a:t>
            </a:r>
            <a:r>
              <a:rPr lang="en-US" altLang="ja-JP" dirty="0"/>
              <a:t>    0.8</a:t>
            </a:r>
            <a:r>
              <a:rPr lang="ja-JP" altLang="en-US" dirty="0"/>
              <a:t>　　　</a:t>
            </a:r>
            <a:r>
              <a:rPr lang="en-US" altLang="ja-JP" dirty="0"/>
              <a:t>2</a:t>
            </a:r>
            <a:r>
              <a:rPr lang="ja-JP" altLang="en-US" dirty="0"/>
              <a:t>億円　</a:t>
            </a:r>
            <a:r>
              <a:rPr lang="en-US" altLang="ja-JP" dirty="0"/>
              <a:t>0.4</a:t>
            </a:r>
          </a:p>
          <a:p>
            <a:pPr marL="0" indent="0">
              <a:buNone/>
            </a:pPr>
            <a:endParaRPr lang="en-US" altLang="ja-JP" dirty="0"/>
          </a:p>
          <a:p>
            <a:pPr marL="0" indent="0">
              <a:buNone/>
            </a:pPr>
            <a:r>
              <a:rPr lang="ja-JP" altLang="en-US" dirty="0"/>
              <a:t>問題</a:t>
            </a:r>
            <a:r>
              <a:rPr lang="en-US" altLang="ja-JP" dirty="0"/>
              <a:t>4.12</a:t>
            </a:r>
          </a:p>
          <a:p>
            <a:pPr marL="0" indent="0">
              <a:buNone/>
            </a:pPr>
            <a:r>
              <a:rPr lang="en-US" altLang="ja-JP" dirty="0"/>
              <a:t>A:</a:t>
            </a:r>
            <a:r>
              <a:rPr lang="ja-JP" altLang="en-US" dirty="0"/>
              <a:t>　</a:t>
            </a:r>
            <a:r>
              <a:rPr lang="en-US" altLang="ja-JP" dirty="0"/>
              <a:t>0</a:t>
            </a:r>
            <a:r>
              <a:rPr lang="ja-JP" altLang="en-US" dirty="0"/>
              <a:t>円</a:t>
            </a:r>
            <a:r>
              <a:rPr lang="en-US" altLang="ja-JP" dirty="0"/>
              <a:t>      0.9992       B: 0</a:t>
            </a:r>
            <a:r>
              <a:rPr lang="ja-JP" altLang="en-US" dirty="0"/>
              <a:t>円　</a:t>
            </a:r>
            <a:r>
              <a:rPr lang="en-US" altLang="ja-JP" dirty="0"/>
              <a:t> 0.9996</a:t>
            </a:r>
            <a:r>
              <a:rPr lang="ja-JP" altLang="en-US" dirty="0"/>
              <a:t>　</a:t>
            </a:r>
            <a:r>
              <a:rPr lang="en-US" altLang="ja-JP" dirty="0"/>
              <a:t>  </a:t>
            </a:r>
          </a:p>
          <a:p>
            <a:pPr marL="0" indent="0">
              <a:buNone/>
            </a:pPr>
            <a:r>
              <a:rPr lang="en-US" altLang="ja-JP" dirty="0"/>
              <a:t>     1</a:t>
            </a:r>
            <a:r>
              <a:rPr lang="ja-JP" altLang="en-US" dirty="0"/>
              <a:t>億円</a:t>
            </a:r>
            <a:r>
              <a:rPr lang="en-US" altLang="ja-JP" dirty="0"/>
              <a:t>    0.0008             2</a:t>
            </a:r>
            <a:r>
              <a:rPr lang="ja-JP" altLang="en-US" dirty="0"/>
              <a:t>億円</a:t>
            </a:r>
            <a:r>
              <a:rPr lang="en-US" altLang="ja-JP" dirty="0"/>
              <a:t> 0.0004</a:t>
            </a:r>
            <a:endParaRPr kumimoji="1" lang="ja-JP" altLang="en-US" dirty="0"/>
          </a:p>
        </p:txBody>
      </p:sp>
    </p:spTree>
    <p:extLst>
      <p:ext uri="{BB962C8B-B14F-4D97-AF65-F5344CB8AC3E}">
        <p14:creationId xmlns:p14="http://schemas.microsoft.com/office/powerpoint/2010/main" val="36138333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0266" y="855134"/>
            <a:ext cx="8229600" cy="4686320"/>
          </a:xfrm>
        </p:spPr>
        <p:txBody>
          <a:bodyPr>
            <a:normAutofit lnSpcReduction="10000"/>
          </a:bodyPr>
          <a:lstStyle/>
          <a:p>
            <a:pPr marL="0" indent="0">
              <a:buNone/>
            </a:pPr>
            <a:r>
              <a:rPr kumimoji="1" lang="ja-JP" altLang="en-US" dirty="0"/>
              <a:t>問題</a:t>
            </a:r>
            <a:r>
              <a:rPr kumimoji="1" lang="en-US" altLang="ja-JP" dirty="0"/>
              <a:t>5.1(A)</a:t>
            </a:r>
            <a:r>
              <a:rPr kumimoji="1" lang="ja-JP" altLang="en-US" dirty="0"/>
              <a:t>　</a:t>
            </a:r>
            <a:r>
              <a:rPr kumimoji="1" lang="en-US" altLang="ja-JP" dirty="0"/>
              <a:t>1</a:t>
            </a:r>
            <a:r>
              <a:rPr kumimoji="1" lang="ja-JP" altLang="en-US" dirty="0"/>
              <a:t>万円もらうとしたら，次のどちらの場合を好むか？</a:t>
            </a:r>
            <a:endParaRPr kumimoji="1" lang="en-US" altLang="ja-JP" dirty="0"/>
          </a:p>
          <a:p>
            <a:pPr marL="0" indent="0">
              <a:buNone/>
            </a:pPr>
            <a:r>
              <a:rPr kumimoji="1" lang="en-US" altLang="ja-JP" dirty="0"/>
              <a:t>a.2</a:t>
            </a:r>
            <a:r>
              <a:rPr kumimoji="1" lang="ja-JP" altLang="en-US" dirty="0"/>
              <a:t>月</a:t>
            </a:r>
            <a:r>
              <a:rPr kumimoji="1" lang="en-US" altLang="ja-JP" dirty="0"/>
              <a:t>1</a:t>
            </a:r>
            <a:r>
              <a:rPr kumimoji="1" lang="ja-JP" altLang="en-US" dirty="0"/>
              <a:t>日に雪が降ったときにもらう</a:t>
            </a:r>
            <a:endParaRPr kumimoji="1" lang="en-US" altLang="ja-JP" dirty="0"/>
          </a:p>
          <a:p>
            <a:pPr marL="0" indent="0">
              <a:buNone/>
            </a:pPr>
            <a:r>
              <a:rPr kumimoji="1" lang="en-US" altLang="ja-JP" dirty="0"/>
              <a:t>b.(00,0,1-36)</a:t>
            </a:r>
            <a:r>
              <a:rPr kumimoji="1" lang="ja-JP" altLang="en-US" dirty="0"/>
              <a:t>が刻まれているルーレットの出目が</a:t>
            </a:r>
            <a:r>
              <a:rPr kumimoji="1" lang="en-US" altLang="ja-JP" dirty="0"/>
              <a:t>3</a:t>
            </a:r>
            <a:r>
              <a:rPr kumimoji="1" lang="ja-JP" altLang="en-US" dirty="0"/>
              <a:t>になったときに</a:t>
            </a:r>
            <a:r>
              <a:rPr kumimoji="1" lang="ja-JP" altLang="en-US"/>
              <a:t>もらう。</a:t>
            </a:r>
            <a:endParaRPr kumimoji="1" lang="en-US" altLang="ja-JP" dirty="0"/>
          </a:p>
          <a:p>
            <a:pPr marL="0" indent="0">
              <a:buNone/>
            </a:pPr>
            <a:endParaRPr lang="en-US" altLang="ja-JP" dirty="0"/>
          </a:p>
          <a:p>
            <a:pPr marL="0" indent="0">
              <a:buNone/>
            </a:pPr>
            <a:r>
              <a:rPr kumimoji="1" lang="en-US" altLang="ja-JP" dirty="0"/>
              <a:t>Problem 5.1(a) Do you prefer to get $100 if</a:t>
            </a:r>
          </a:p>
          <a:p>
            <a:pPr marL="0" indent="0">
              <a:buNone/>
            </a:pPr>
            <a:r>
              <a:rPr lang="en-US" altLang="ja-JP" dirty="0"/>
              <a:t>A: It will snow on February 1</a:t>
            </a:r>
            <a:r>
              <a:rPr lang="en-US" altLang="ja-JP" baseline="30000" dirty="0"/>
              <a:t>st</a:t>
            </a:r>
            <a:r>
              <a:rPr lang="en-US" altLang="ja-JP" dirty="0"/>
              <a:t>;</a:t>
            </a:r>
          </a:p>
          <a:p>
            <a:pPr marL="0" indent="0">
              <a:buNone/>
            </a:pPr>
            <a:r>
              <a:rPr kumimoji="1" lang="en-US" altLang="ja-JP" dirty="0"/>
              <a:t>B: A roulette wheel yields the outcome 3?</a:t>
            </a:r>
          </a:p>
        </p:txBody>
      </p:sp>
    </p:spTree>
    <p:extLst>
      <p:ext uri="{BB962C8B-B14F-4D97-AF65-F5344CB8AC3E}">
        <p14:creationId xmlns:p14="http://schemas.microsoft.com/office/powerpoint/2010/main" val="111120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2</a:t>
            </a:r>
            <a:r>
              <a:rPr kumimoji="1" lang="ja-JP" altLang="en-US"/>
              <a:t>．</a:t>
            </a:r>
            <a:r>
              <a:rPr lang="en-US" altLang="ja-JP" dirty="0"/>
              <a:t> Judgement and Choice Biases</a:t>
            </a:r>
            <a:br>
              <a:rPr lang="en-US" altLang="ja-JP" dirty="0"/>
            </a:br>
            <a:r>
              <a:rPr lang="en-US" altLang="ja-JP" dirty="0"/>
              <a:t>       </a:t>
            </a:r>
            <a:r>
              <a:rPr kumimoji="1" lang="ja-JP" altLang="en-US"/>
              <a:t>判断</a:t>
            </a:r>
            <a:r>
              <a:rPr kumimoji="1" lang="ja-JP" altLang="en-US" dirty="0"/>
              <a:t>と選択におけるバイアス</a:t>
            </a:r>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a:t>Framing Effects		</a:t>
            </a:r>
            <a:r>
              <a:rPr kumimoji="1" lang="ja-JP" altLang="en-US"/>
              <a:t>フレーミング</a:t>
            </a:r>
            <a:r>
              <a:rPr kumimoji="1" lang="ja-JP" altLang="en-US" dirty="0"/>
              <a:t>効果</a:t>
            </a:r>
            <a:endParaRPr kumimoji="1" lang="en-US" altLang="ja-JP" dirty="0"/>
          </a:p>
          <a:p>
            <a:r>
              <a:rPr lang="en-US" altLang="ja-JP" dirty="0"/>
              <a:t>Endowment Effect		</a:t>
            </a:r>
            <a:r>
              <a:rPr lang="ja-JP" altLang="en-US"/>
              <a:t>賦存</a:t>
            </a:r>
            <a:r>
              <a:rPr lang="ja-JP" altLang="en-US" dirty="0"/>
              <a:t>効果</a:t>
            </a:r>
            <a:endParaRPr lang="en-US" altLang="ja-JP" dirty="0"/>
          </a:p>
          <a:p>
            <a:r>
              <a:rPr kumimoji="1" lang="en-US" altLang="ja-JP" dirty="0"/>
              <a:t>Sunk Costs		</a:t>
            </a:r>
            <a:r>
              <a:rPr kumimoji="1" lang="ja-JP" altLang="en-US"/>
              <a:t>サンクコスト</a:t>
            </a:r>
            <a:r>
              <a:rPr kumimoji="1" lang="en-US" altLang="ja-JP" dirty="0"/>
              <a:t>(</a:t>
            </a:r>
            <a:r>
              <a:rPr kumimoji="1" lang="ja-JP" altLang="en-US"/>
              <a:t>埋没費用</a:t>
            </a:r>
            <a:r>
              <a:rPr kumimoji="1" lang="en-US" altLang="ja-JP" dirty="0"/>
              <a:t>)</a:t>
            </a:r>
          </a:p>
          <a:p>
            <a:r>
              <a:rPr lang="en-US" altLang="ja-JP" dirty="0"/>
              <a:t>Representativeness Heuristic							</a:t>
            </a:r>
            <a:r>
              <a:rPr lang="ja-JP" altLang="en-US"/>
              <a:t>代表性</a:t>
            </a:r>
            <a:r>
              <a:rPr lang="ja-JP" altLang="en-US" dirty="0"/>
              <a:t>ヒューリステック</a:t>
            </a:r>
            <a:endParaRPr lang="en-US" altLang="ja-JP" dirty="0"/>
          </a:p>
          <a:p>
            <a:r>
              <a:rPr kumimoji="1" lang="en-US" altLang="ja-JP" dirty="0"/>
              <a:t>Availability H.	</a:t>
            </a:r>
            <a:r>
              <a:rPr kumimoji="1" lang="ja-JP" altLang="en-US"/>
              <a:t>利用</a:t>
            </a:r>
            <a:r>
              <a:rPr kumimoji="1" lang="ja-JP" altLang="en-US" dirty="0"/>
              <a:t>可能性ヒューリステック</a:t>
            </a:r>
            <a:endParaRPr kumimoji="1" lang="en-US" altLang="ja-JP" dirty="0"/>
          </a:p>
          <a:p>
            <a:r>
              <a:rPr lang="en-US" altLang="ja-JP" dirty="0"/>
              <a:t>Anchoring				</a:t>
            </a:r>
            <a:r>
              <a:rPr lang="ja-JP" altLang="en-US"/>
              <a:t>係留</a:t>
            </a:r>
            <a:r>
              <a:rPr lang="ja-JP" altLang="en-US" dirty="0"/>
              <a:t>効果</a:t>
            </a:r>
            <a:endParaRPr lang="en-US" altLang="ja-JP" dirty="0"/>
          </a:p>
          <a:p>
            <a:r>
              <a:rPr kumimoji="1" lang="en-US" altLang="ja-JP" dirty="0"/>
              <a:t>Mental Accounting								</a:t>
            </a:r>
            <a:r>
              <a:rPr kumimoji="1" lang="ja-JP" altLang="en-US"/>
              <a:t>メンタル</a:t>
            </a:r>
            <a:r>
              <a:rPr kumimoji="1" lang="ja-JP" altLang="en-US" dirty="0"/>
              <a:t>・アカウンティング</a:t>
            </a:r>
            <a:endParaRPr kumimoji="1" lang="en-US" altLang="ja-JP" dirty="0"/>
          </a:p>
          <a:p>
            <a:r>
              <a:rPr lang="en-US" altLang="ja-JP" dirty="0"/>
              <a:t>Dynamic Inconsistency	</a:t>
            </a:r>
            <a:r>
              <a:rPr lang="ja-JP" altLang="en-US"/>
              <a:t>動学的</a:t>
            </a:r>
            <a:r>
              <a:rPr lang="ja-JP" altLang="en-US" dirty="0"/>
              <a:t>非整合性</a:t>
            </a:r>
            <a:endParaRPr kumimoji="1" lang="ja-JP" altLang="en-US" dirty="0"/>
          </a:p>
        </p:txBody>
      </p:sp>
    </p:spTree>
    <p:extLst>
      <p:ext uri="{BB962C8B-B14F-4D97-AF65-F5344CB8AC3E}">
        <p14:creationId xmlns:p14="http://schemas.microsoft.com/office/powerpoint/2010/main" val="35179893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lnSpcReduction="20000"/>
          </a:bodyPr>
          <a:lstStyle/>
          <a:p>
            <a:pPr marL="0" indent="0">
              <a:buNone/>
            </a:pPr>
            <a:r>
              <a:rPr kumimoji="1" lang="ja-JP" altLang="en-US" dirty="0"/>
              <a:t>問題</a:t>
            </a:r>
            <a:r>
              <a:rPr kumimoji="1" lang="en-US" altLang="ja-JP" dirty="0"/>
              <a:t>5.6(B)</a:t>
            </a:r>
            <a:r>
              <a:rPr kumimoji="1" lang="ja-JP" altLang="en-US" dirty="0"/>
              <a:t>　</a:t>
            </a:r>
            <a:r>
              <a:rPr kumimoji="1" lang="en-US" altLang="ja-JP" dirty="0"/>
              <a:t>1</a:t>
            </a:r>
            <a:r>
              <a:rPr kumimoji="1" lang="ja-JP" altLang="en-US" dirty="0"/>
              <a:t>万円もらうとしたら，次のどちらの場合を好むか？</a:t>
            </a:r>
            <a:endParaRPr kumimoji="1" lang="en-US" altLang="ja-JP" dirty="0"/>
          </a:p>
          <a:p>
            <a:pPr marL="0" indent="0">
              <a:buNone/>
            </a:pPr>
            <a:r>
              <a:rPr kumimoji="1" lang="en-US" altLang="ja-JP" dirty="0"/>
              <a:t>a.2</a:t>
            </a:r>
            <a:r>
              <a:rPr kumimoji="1" lang="ja-JP" altLang="en-US" dirty="0"/>
              <a:t>月</a:t>
            </a:r>
            <a:r>
              <a:rPr kumimoji="1" lang="en-US" altLang="ja-JP" dirty="0"/>
              <a:t>1</a:t>
            </a:r>
            <a:r>
              <a:rPr kumimoji="1" lang="ja-JP" altLang="en-US" dirty="0"/>
              <a:t>日に雪が降らなかったときにもらう</a:t>
            </a:r>
            <a:endParaRPr kumimoji="1" lang="en-US" altLang="ja-JP" dirty="0"/>
          </a:p>
          <a:p>
            <a:pPr marL="0" indent="0">
              <a:buNone/>
            </a:pPr>
            <a:r>
              <a:rPr kumimoji="1" lang="en-US" altLang="ja-JP" dirty="0"/>
              <a:t>b.(00,0,1-36)</a:t>
            </a:r>
            <a:r>
              <a:rPr kumimoji="1" lang="ja-JP" altLang="en-US" dirty="0"/>
              <a:t>が刻まれているルーレットの出目が</a:t>
            </a:r>
            <a:r>
              <a:rPr kumimoji="1" lang="en-US" altLang="ja-JP" dirty="0"/>
              <a:t>24</a:t>
            </a:r>
            <a:r>
              <a:rPr kumimoji="1" lang="ja-JP" altLang="en-US"/>
              <a:t>以外であるときにもらう。</a:t>
            </a:r>
            <a:endParaRPr kumimoji="1" lang="en-US" altLang="ja-JP" dirty="0"/>
          </a:p>
          <a:p>
            <a:pPr marL="0" indent="0">
              <a:buNone/>
            </a:pPr>
            <a:endParaRPr lang="en-US" altLang="ja-JP" dirty="0"/>
          </a:p>
          <a:p>
            <a:pPr marL="0" indent="0">
              <a:buNone/>
            </a:pPr>
            <a:r>
              <a:rPr lang="en-US" altLang="ja-JP" dirty="0"/>
              <a:t>Problem 5.6(b) Do you prefer to get $100 if</a:t>
            </a:r>
          </a:p>
          <a:p>
            <a:pPr marL="0" indent="0">
              <a:buNone/>
            </a:pPr>
            <a:r>
              <a:rPr lang="en-US" altLang="ja-JP" dirty="0"/>
              <a:t>A: It will not snow on February 1</a:t>
            </a:r>
            <a:r>
              <a:rPr lang="en-US" altLang="ja-JP" baseline="30000" dirty="0"/>
              <a:t>st</a:t>
            </a:r>
            <a:r>
              <a:rPr lang="en-US" altLang="ja-JP" dirty="0"/>
              <a:t>;</a:t>
            </a:r>
          </a:p>
          <a:p>
            <a:pPr marL="0" indent="0">
              <a:buNone/>
            </a:pPr>
            <a:r>
              <a:rPr lang="en-US" altLang="ja-JP" dirty="0"/>
              <a:t>B: A roulette wheel yields an outcome different than 24?</a:t>
            </a:r>
          </a:p>
          <a:p>
            <a:pPr marL="0" indent="0">
              <a:buNone/>
            </a:pPr>
            <a:endParaRPr kumimoji="1" lang="en-US" altLang="ja-JP" dirty="0"/>
          </a:p>
        </p:txBody>
      </p:sp>
    </p:spTree>
    <p:extLst>
      <p:ext uri="{BB962C8B-B14F-4D97-AF65-F5344CB8AC3E}">
        <p14:creationId xmlns:p14="http://schemas.microsoft.com/office/powerpoint/2010/main" val="1726664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C4E0E8-81A3-6346-9420-C27DCDD52F6A}"/>
              </a:ext>
            </a:extLst>
          </p:cNvPr>
          <p:cNvSpPr>
            <a:spLocks noGrp="1"/>
          </p:cNvSpPr>
          <p:nvPr>
            <p:ph type="title"/>
          </p:nvPr>
        </p:nvSpPr>
        <p:spPr/>
        <p:txBody>
          <a:bodyPr>
            <a:normAutofit fontScale="90000"/>
          </a:bodyPr>
          <a:lstStyle/>
          <a:p>
            <a:r>
              <a:rPr kumimoji="1" lang="ja-JP" altLang="en-US"/>
              <a:t>主観的確率</a:t>
            </a:r>
            <a:r>
              <a:rPr kumimoji="1" lang="en-US" altLang="ja-JP" dirty="0"/>
              <a:t> Subjective Probability</a:t>
            </a:r>
            <a:endParaRPr kumimoji="1" lang="ja-JP" altLang="en-US"/>
          </a:p>
        </p:txBody>
      </p:sp>
      <p:sp>
        <p:nvSpPr>
          <p:cNvPr id="3" name="コンテンツ プレースホルダー 2">
            <a:extLst>
              <a:ext uri="{FF2B5EF4-FFF2-40B4-BE49-F238E27FC236}">
                <a16:creationId xmlns:a16="http://schemas.microsoft.com/office/drawing/2014/main" id="{29D5503F-EF82-674B-9186-AC1E68ED1721}"/>
              </a:ext>
            </a:extLst>
          </p:cNvPr>
          <p:cNvSpPr>
            <a:spLocks noGrp="1"/>
          </p:cNvSpPr>
          <p:nvPr>
            <p:ph idx="1"/>
          </p:nvPr>
        </p:nvSpPr>
        <p:spPr/>
        <p:txBody>
          <a:bodyPr/>
          <a:lstStyle/>
          <a:p>
            <a:pPr marL="0" indent="0">
              <a:buNone/>
            </a:pPr>
            <a:r>
              <a:rPr lang="en-US" altLang="ja-JP" dirty="0"/>
              <a:t>Problem 5.1(a) Do you prefer to get $100 if</a:t>
            </a:r>
          </a:p>
          <a:p>
            <a:pPr marL="0" indent="0">
              <a:buNone/>
            </a:pPr>
            <a:r>
              <a:rPr lang="en-US" altLang="ja-JP" dirty="0"/>
              <a:t>A: It will snow on February 1</a:t>
            </a:r>
            <a:r>
              <a:rPr lang="en-US" altLang="ja-JP" baseline="30000" dirty="0"/>
              <a:t>st</a:t>
            </a:r>
            <a:r>
              <a:rPr lang="en-US" altLang="ja-JP" dirty="0"/>
              <a:t>;</a:t>
            </a:r>
          </a:p>
          <a:p>
            <a:pPr marL="0" indent="0">
              <a:buNone/>
            </a:pPr>
            <a:r>
              <a:rPr lang="en-US" altLang="ja-JP" dirty="0"/>
              <a:t>B: A roulette wheel yields the outcome 3?</a:t>
            </a:r>
          </a:p>
          <a:p>
            <a:r>
              <a:rPr kumimoji="1" lang="en-US" altLang="ja-JP" dirty="0"/>
              <a:t>Probability of B is 1/37. (objectively calculated)</a:t>
            </a:r>
          </a:p>
          <a:p>
            <a:r>
              <a:rPr lang="en-US" altLang="ja-JP" dirty="0"/>
              <a:t>Subject probability for A will be assessed.</a:t>
            </a:r>
            <a:endParaRPr kumimoji="1" lang="ja-JP" altLang="en-US"/>
          </a:p>
        </p:txBody>
      </p:sp>
    </p:spTree>
    <p:extLst>
      <p:ext uri="{BB962C8B-B14F-4D97-AF65-F5344CB8AC3E}">
        <p14:creationId xmlns:p14="http://schemas.microsoft.com/office/powerpoint/2010/main" val="8918499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F8D049-7177-6646-82D8-52233195CD34}"/>
              </a:ext>
            </a:extLst>
          </p:cNvPr>
          <p:cNvSpPr>
            <a:spLocks noGrp="1"/>
          </p:cNvSpPr>
          <p:nvPr>
            <p:ph type="title"/>
          </p:nvPr>
        </p:nvSpPr>
        <p:spPr/>
        <p:txBody>
          <a:bodyPr>
            <a:normAutofit fontScale="90000"/>
          </a:bodyPr>
          <a:lstStyle/>
          <a:p>
            <a:r>
              <a:rPr kumimoji="1" lang="en-US" altLang="ja-JP" dirty="0"/>
              <a:t>Decision Theory </a:t>
            </a:r>
            <a:br>
              <a:rPr kumimoji="1" lang="en-US" altLang="ja-JP" dirty="0"/>
            </a:br>
            <a:r>
              <a:rPr kumimoji="1" lang="en-US" altLang="ja-JP" dirty="0"/>
              <a:t>under Risk and Uncertainty</a:t>
            </a:r>
            <a:endParaRPr kumimoji="1" lang="ja-JP" altLang="en-US"/>
          </a:p>
        </p:txBody>
      </p:sp>
      <p:sp>
        <p:nvSpPr>
          <p:cNvPr id="3" name="コンテンツ プレースホルダー 2">
            <a:extLst>
              <a:ext uri="{FF2B5EF4-FFF2-40B4-BE49-F238E27FC236}">
                <a16:creationId xmlns:a16="http://schemas.microsoft.com/office/drawing/2014/main" id="{AD5365B0-24FB-A648-9B1B-BF00CCEAC5EA}"/>
              </a:ext>
            </a:extLst>
          </p:cNvPr>
          <p:cNvSpPr>
            <a:spLocks noGrp="1"/>
          </p:cNvSpPr>
          <p:nvPr>
            <p:ph idx="1"/>
          </p:nvPr>
        </p:nvSpPr>
        <p:spPr/>
        <p:txBody>
          <a:bodyPr>
            <a:normAutofit lnSpcReduction="10000"/>
          </a:bodyPr>
          <a:lstStyle/>
          <a:p>
            <a:r>
              <a:rPr lang="en-US" altLang="ja-JP" sz="2800" dirty="0"/>
              <a:t>Frank Knight</a:t>
            </a:r>
            <a:r>
              <a:rPr lang="ja-JP" altLang="en-US" sz="2800"/>
              <a:t> </a:t>
            </a:r>
            <a:r>
              <a:rPr lang="en-US" altLang="ja-JP" sz="2800" dirty="0"/>
              <a:t>(1885</a:t>
            </a:r>
            <a:r>
              <a:rPr lang="ja-JP" altLang="en-US" sz="2800"/>
              <a:t>ー</a:t>
            </a:r>
            <a:r>
              <a:rPr lang="en-US" altLang="ja-JP" sz="2800" dirty="0"/>
              <a:t>1972) Chicago University</a:t>
            </a:r>
          </a:p>
          <a:p>
            <a:pPr lvl="1"/>
            <a:r>
              <a:rPr lang="en-US" altLang="ja-JP" sz="2400" dirty="0"/>
              <a:t>President, American Institute of Statistics</a:t>
            </a:r>
          </a:p>
          <a:p>
            <a:r>
              <a:rPr lang="en" altLang="ja-JP" sz="2800" dirty="0"/>
              <a:t>Risk, Uncertainty and Profit</a:t>
            </a:r>
            <a:r>
              <a:rPr lang="ja-JP" altLang="en" sz="2800"/>
              <a:t>（</a:t>
            </a:r>
            <a:r>
              <a:rPr lang="ja-JP" altLang="en-US" sz="2800"/>
              <a:t>危険・不確実性および利潤）</a:t>
            </a:r>
            <a:r>
              <a:rPr lang="en-US" altLang="ja-JP" sz="2800" dirty="0"/>
              <a:t>』</a:t>
            </a:r>
          </a:p>
          <a:p>
            <a:pPr lvl="1"/>
            <a:r>
              <a:rPr kumimoji="1" lang="en-US" altLang="ja-JP" sz="2400" dirty="0"/>
              <a:t>Risk = outcomes with probabilities</a:t>
            </a:r>
          </a:p>
          <a:p>
            <a:pPr lvl="2"/>
            <a:r>
              <a:rPr lang="en-US" altLang="ja-JP" sz="2000" dirty="0"/>
              <a:t>Probability: mathematical, statistical, subjective estimation</a:t>
            </a:r>
            <a:endParaRPr kumimoji="1" lang="en-US" altLang="ja-JP" sz="2000" dirty="0"/>
          </a:p>
          <a:p>
            <a:pPr lvl="1"/>
            <a:r>
              <a:rPr lang="en-US" altLang="ja-JP" sz="2400" dirty="0"/>
              <a:t>Uncertainty = outcome is unique and meaningless to consider the repeated occurrence (ex. your own death)</a:t>
            </a:r>
          </a:p>
          <a:p>
            <a:r>
              <a:rPr lang="en-US" altLang="ja-JP" sz="2800" dirty="0"/>
              <a:t>Probability and Expected Value</a:t>
            </a:r>
          </a:p>
          <a:p>
            <a:r>
              <a:rPr lang="en-US" altLang="ja-JP" sz="2800" dirty="0"/>
              <a:t>Expected Utility</a:t>
            </a:r>
          </a:p>
          <a:p>
            <a:pPr lvl="1"/>
            <a:r>
              <a:rPr lang="en-US" altLang="ja-JP" sz="2400" dirty="0"/>
              <a:t>Difficulties in Quantitative Evaluation (Biases)</a:t>
            </a:r>
          </a:p>
        </p:txBody>
      </p:sp>
    </p:spTree>
    <p:extLst>
      <p:ext uri="{BB962C8B-B14F-4D97-AF65-F5344CB8AC3E}">
        <p14:creationId xmlns:p14="http://schemas.microsoft.com/office/powerpoint/2010/main" val="2298663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76EB88-8AFD-8B4A-AA31-1458571F5569}"/>
              </a:ext>
            </a:extLst>
          </p:cNvPr>
          <p:cNvSpPr>
            <a:spLocks noGrp="1"/>
          </p:cNvSpPr>
          <p:nvPr>
            <p:ph type="title"/>
          </p:nvPr>
        </p:nvSpPr>
        <p:spPr/>
        <p:txBody>
          <a:bodyPr/>
          <a:lstStyle/>
          <a:p>
            <a:r>
              <a:rPr kumimoji="1" lang="en-US" altLang="ja-JP" dirty="0"/>
              <a:t>Expected Value and Risk</a:t>
            </a:r>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CEA1E575-DBC2-9F45-BA09-C36DF046F043}"/>
                  </a:ext>
                </a:extLst>
              </p:cNvPr>
              <p:cNvSpPr>
                <a:spLocks noGrp="1"/>
              </p:cNvSpPr>
              <p:nvPr>
                <p:ph idx="1"/>
              </p:nvPr>
            </p:nvSpPr>
            <p:spPr>
              <a:xfrm>
                <a:off x="457200" y="1238693"/>
                <a:ext cx="8229600" cy="4686320"/>
              </a:xfrm>
            </p:spPr>
            <p:txBody>
              <a:bodyPr>
                <a:normAutofit fontScale="85000" lnSpcReduction="20000"/>
              </a:bodyPr>
              <a:lstStyle/>
              <a:p>
                <a:r>
                  <a:rPr kumimoji="1" lang="en-US" altLang="ja-JP" dirty="0"/>
                  <a:t>Risk (We can enumerate possible outcomes and (subjective) probability for each outcome, beforehand)</a:t>
                </a:r>
              </a:p>
              <a:p>
                <a:r>
                  <a:rPr lang="en-US" altLang="ja-JP" dirty="0"/>
                  <a:t>Expected value (average) </a:t>
                </a:r>
                <a14:m>
                  <m:oMath xmlns:m="http://schemas.openxmlformats.org/officeDocument/2006/math">
                    <m:r>
                      <a:rPr lang="en-US" altLang="ja-JP" b="0" i="0" smtClean="0">
                        <a:latin typeface="Cambria Math" panose="02040503050406030204" pitchFamily="18" charset="0"/>
                      </a:rPr>
                      <m:t> </m:t>
                    </m:r>
                  </m:oMath>
                </a14:m>
                <a:endParaRPr lang="en-US" altLang="ja-JP" b="0" i="0"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m:rPr>
                          <m:sty m:val="p"/>
                        </m:rPr>
                        <a:rPr lang="en-US" altLang="ja-JP" b="0" i="0" smtClean="0">
                          <a:latin typeface="Cambria Math" panose="02040503050406030204" pitchFamily="18" charset="0"/>
                        </a:rPr>
                        <m:t>EV</m:t>
                      </m:r>
                      <m:r>
                        <a:rPr lang="en-US" altLang="ja-JP" b="0" i="0" smtClean="0">
                          <a:latin typeface="Cambria Math" panose="02040503050406030204" pitchFamily="18" charset="0"/>
                        </a:rPr>
                        <m:t>=</m:t>
                      </m:r>
                      <m:nary>
                        <m:naryPr>
                          <m:chr m:val="∑"/>
                          <m:subHide m:val="on"/>
                          <m:supHide m:val="on"/>
                          <m:ctrlPr>
                            <a:rPr lang="en-US" altLang="ja-JP" i="1" smtClean="0">
                              <a:latin typeface="Cambria Math" panose="02040503050406030204" pitchFamily="18" charset="0"/>
                            </a:rPr>
                          </m:ctrlPr>
                        </m:naryPr>
                        <m:sub/>
                        <m:sup/>
                        <m:e>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𝑖</m:t>
                              </m:r>
                            </m:sub>
                          </m:sSub>
                        </m:e>
                      </m:nary>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𝑉</m:t>
                          </m:r>
                        </m:e>
                        <m:sub>
                          <m:r>
                            <a:rPr lang="en-US" altLang="ja-JP" i="1">
                              <a:latin typeface="Cambria Math" panose="02040503050406030204" pitchFamily="18" charset="0"/>
                            </a:rPr>
                            <m:t>𝑖</m:t>
                          </m:r>
                        </m:sub>
                      </m:sSub>
                      <m:r>
                        <a:rPr lang="en-US" altLang="ja-JP" b="0" i="0" smtClean="0">
                          <a:latin typeface="Cambria Math" panose="02040503050406030204" pitchFamily="18" charset="0"/>
                        </a:rPr>
                        <m:t>,  </m:t>
                      </m:r>
                      <m:r>
                        <m:rPr>
                          <m:sty m:val="p"/>
                        </m:rPr>
                        <a:rPr lang="en-US" altLang="ja-JP">
                          <a:latin typeface="Cambria Math" panose="02040503050406030204" pitchFamily="18" charset="0"/>
                        </a:rPr>
                        <m:t>EV</m:t>
                      </m:r>
                      <m:r>
                        <a:rPr lang="en-US" altLang="ja-JP">
                          <a:latin typeface="Cambria Math" panose="02040503050406030204" pitchFamily="18" charset="0"/>
                        </a:rPr>
                        <m:t>=</m:t>
                      </m:r>
                      <m:nary>
                        <m:naryPr>
                          <m:limLoc m:val="undOvr"/>
                          <m:subHide m:val="on"/>
                          <m:supHide m:val="on"/>
                          <m:ctrlPr>
                            <a:rPr lang="en-US" altLang="ja-JP" i="1" smtClean="0">
                              <a:latin typeface="Cambria Math" panose="02040503050406030204" pitchFamily="18" charset="0"/>
                            </a:rPr>
                          </m:ctrlPr>
                        </m:naryPr>
                        <m:sub/>
                        <m:sup/>
                        <m:e>
                          <m:r>
                            <a:rPr lang="en-US" altLang="ja-JP" b="0" i="1" smtClean="0">
                              <a:latin typeface="Cambria Math" panose="02040503050406030204" pitchFamily="18" charset="0"/>
                            </a:rPr>
                            <m:t>𝑝</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𝑥</m:t>
                              </m:r>
                            </m:e>
                          </m:d>
                          <m:r>
                            <a:rPr lang="en-US" altLang="ja-JP" b="0" i="1" smtClean="0">
                              <a:latin typeface="Cambria Math" panose="02040503050406030204" pitchFamily="18" charset="0"/>
                            </a:rPr>
                            <m:t>𝑣</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r>
                            <a:rPr lang="en-US" altLang="ja-JP" b="0" i="1" smtClean="0">
                              <a:latin typeface="Cambria Math" panose="02040503050406030204" pitchFamily="18" charset="0"/>
                            </a:rPr>
                            <m:t>)</m:t>
                          </m:r>
                        </m:e>
                      </m:nary>
                      <m:r>
                        <m:rPr>
                          <m:sty m:val="p"/>
                        </m:rPr>
                        <a:rPr lang="en-US" altLang="ja-JP" b="0" i="0" smtClean="0">
                          <a:latin typeface="Cambria Math" panose="02040503050406030204" pitchFamily="18" charset="0"/>
                        </a:rPr>
                        <m:t>d</m:t>
                      </m:r>
                      <m:r>
                        <a:rPr lang="en-US" altLang="ja-JP" b="0" i="1" smtClean="0">
                          <a:latin typeface="Cambria Math" panose="02040503050406030204" pitchFamily="18" charset="0"/>
                        </a:rPr>
                        <m:t>𝑥</m:t>
                      </m:r>
                    </m:oMath>
                  </m:oMathPara>
                </a14:m>
                <a:endParaRPr kumimoji="1" lang="en-US" altLang="ja-JP" dirty="0"/>
              </a:p>
              <a:p>
                <a:pPr lvl="1"/>
                <a:r>
                  <a:rPr lang="en-US" altLang="ja-JP" dirty="0"/>
                  <a:t>Lottery: probabilistic equivalence</a:t>
                </a:r>
              </a:p>
              <a:p>
                <a:r>
                  <a:rPr lang="en-US" altLang="ja-JP" dirty="0"/>
                  <a:t>Our decision is not well described by expectation. (ex. Endowment Effect)</a:t>
                </a:r>
              </a:p>
              <a:p>
                <a:pPr lvl="1"/>
                <a:r>
                  <a:rPr kumimoji="1" lang="en-US" altLang="ja-JP" dirty="0"/>
                  <a:t>Risk aversion or Risk loving decisions</a:t>
                </a:r>
              </a:p>
              <a:p>
                <a:r>
                  <a:rPr lang="en-US" altLang="ja-JP" dirty="0"/>
                  <a:t>Utility function and Risk Premium</a:t>
                </a:r>
                <a:endParaRPr kumimoji="1" lang="ja-JP" altLang="en-US"/>
              </a:p>
            </p:txBody>
          </p:sp>
        </mc:Choice>
        <mc:Fallback xmlns="">
          <p:sp>
            <p:nvSpPr>
              <p:cNvPr id="3" name="コンテンツ プレースホルダー 2">
                <a:extLst>
                  <a:ext uri="{FF2B5EF4-FFF2-40B4-BE49-F238E27FC236}">
                    <a16:creationId xmlns:a16="http://schemas.microsoft.com/office/drawing/2014/main" id="{CEA1E575-DBC2-9F45-BA09-C36DF046F043}"/>
                  </a:ext>
                </a:extLst>
              </p:cNvPr>
              <p:cNvSpPr>
                <a:spLocks noGrp="1" noRot="1" noChangeAspect="1" noMove="1" noResize="1" noEditPoints="1" noAdjustHandles="1" noChangeArrowheads="1" noChangeShapeType="1" noTextEdit="1"/>
              </p:cNvSpPr>
              <p:nvPr>
                <p:ph idx="1"/>
              </p:nvPr>
            </p:nvSpPr>
            <p:spPr>
              <a:xfrm>
                <a:off x="457200" y="1238693"/>
                <a:ext cx="8229600" cy="4686320"/>
              </a:xfrm>
              <a:blipFill>
                <a:blip r:embed="rId2"/>
                <a:stretch>
                  <a:fillRect t="-2973" r="-200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990796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17B5A-AE1B-4549-9089-6BD1F0739B5A}"/>
              </a:ext>
            </a:extLst>
          </p:cNvPr>
          <p:cNvSpPr>
            <a:spLocks noGrp="1"/>
          </p:cNvSpPr>
          <p:nvPr>
            <p:ph type="title"/>
          </p:nvPr>
        </p:nvSpPr>
        <p:spPr/>
        <p:txBody>
          <a:bodyPr>
            <a:normAutofit/>
          </a:bodyPr>
          <a:lstStyle/>
          <a:p>
            <a:r>
              <a:rPr lang="en-US" altLang="ja-JP" dirty="0">
                <a:solidFill>
                  <a:schemeClr val="accent6">
                    <a:lumMod val="75000"/>
                  </a:schemeClr>
                </a:solidFill>
              </a:rPr>
              <a:t>Utility function </a:t>
            </a:r>
            <a:r>
              <a:rPr lang="en-US" altLang="ja-JP" dirty="0"/>
              <a:t>and Risk Premium</a:t>
            </a:r>
            <a:endParaRPr kumimoji="1" lang="ja-JP" altLang="en-US"/>
          </a:p>
        </p:txBody>
      </p:sp>
      <p:sp>
        <p:nvSpPr>
          <p:cNvPr id="4" name="フレーム (半分) 3">
            <a:extLst>
              <a:ext uri="{FF2B5EF4-FFF2-40B4-BE49-F238E27FC236}">
                <a16:creationId xmlns:a16="http://schemas.microsoft.com/office/drawing/2014/main" id="{1CA18DFF-5D6B-3847-877D-7BA0B3396839}"/>
              </a:ext>
            </a:extLst>
          </p:cNvPr>
          <p:cNvSpPr/>
          <p:nvPr/>
        </p:nvSpPr>
        <p:spPr>
          <a:xfrm rot="16200000">
            <a:off x="1083954" y="1842736"/>
            <a:ext cx="1747247" cy="1642733"/>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5" name="テキスト ボックス 4">
            <a:extLst>
              <a:ext uri="{FF2B5EF4-FFF2-40B4-BE49-F238E27FC236}">
                <a16:creationId xmlns:a16="http://schemas.microsoft.com/office/drawing/2014/main" id="{A16829A8-1AFF-5749-B374-8A8146B4BCB2}"/>
              </a:ext>
            </a:extLst>
          </p:cNvPr>
          <p:cNvSpPr txBox="1"/>
          <p:nvPr/>
        </p:nvSpPr>
        <p:spPr>
          <a:xfrm>
            <a:off x="776177" y="1417638"/>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6" name="テキスト ボックス 5">
            <a:extLst>
              <a:ext uri="{FF2B5EF4-FFF2-40B4-BE49-F238E27FC236}">
                <a16:creationId xmlns:a16="http://schemas.microsoft.com/office/drawing/2014/main" id="{2B24135B-094E-EE4E-8E60-D08244CB3D52}"/>
              </a:ext>
            </a:extLst>
          </p:cNvPr>
          <p:cNvSpPr txBox="1"/>
          <p:nvPr/>
        </p:nvSpPr>
        <p:spPr>
          <a:xfrm>
            <a:off x="2507727" y="2837032"/>
            <a:ext cx="1174899" cy="646331"/>
          </a:xfrm>
          <a:prstGeom prst="rect">
            <a:avLst/>
          </a:prstGeom>
          <a:noFill/>
        </p:spPr>
        <p:txBody>
          <a:bodyPr wrap="square" rtlCol="0">
            <a:spAutoFit/>
          </a:bodyPr>
          <a:lstStyle/>
          <a:p>
            <a:r>
              <a:rPr kumimoji="1" lang="en-US" altLang="ja-JP" dirty="0"/>
              <a:t>monetary amount</a:t>
            </a:r>
            <a:endParaRPr kumimoji="1" lang="ja-JP" altLang="en-US"/>
          </a:p>
        </p:txBody>
      </p:sp>
      <p:sp>
        <p:nvSpPr>
          <p:cNvPr id="7" name="円/楕円 6">
            <a:extLst>
              <a:ext uri="{FF2B5EF4-FFF2-40B4-BE49-F238E27FC236}">
                <a16:creationId xmlns:a16="http://schemas.microsoft.com/office/drawing/2014/main" id="{2544108C-42FB-CD45-9F80-8BBC5F260D52}"/>
              </a:ext>
            </a:extLst>
          </p:cNvPr>
          <p:cNvSpPr/>
          <p:nvPr/>
        </p:nvSpPr>
        <p:spPr>
          <a:xfrm>
            <a:off x="1052623" y="3429000"/>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円/楕円 7">
            <a:extLst>
              <a:ext uri="{FF2B5EF4-FFF2-40B4-BE49-F238E27FC236}">
                <a16:creationId xmlns:a16="http://schemas.microsoft.com/office/drawing/2014/main" id="{B8B3AFF7-6F8E-EC47-9020-4A62761E5494}"/>
              </a:ext>
            </a:extLst>
          </p:cNvPr>
          <p:cNvSpPr/>
          <p:nvPr/>
        </p:nvSpPr>
        <p:spPr>
          <a:xfrm>
            <a:off x="2246126" y="2198577"/>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FD143981-3358-8846-95D8-2007E3021453}"/>
              </a:ext>
            </a:extLst>
          </p:cNvPr>
          <p:cNvCxnSpPr>
            <a:stCxn id="8" idx="4"/>
          </p:cNvCxnSpPr>
          <p:nvPr/>
        </p:nvCxnSpPr>
        <p:spPr>
          <a:xfrm flipH="1">
            <a:off x="2347135" y="2384647"/>
            <a:ext cx="1" cy="1137388"/>
          </a:xfrm>
          <a:prstGeom prst="line">
            <a:avLst/>
          </a:prstGeom>
        </p:spPr>
        <p:style>
          <a:lnRef idx="2">
            <a:schemeClr val="accent1"/>
          </a:lnRef>
          <a:fillRef idx="0">
            <a:schemeClr val="accent1"/>
          </a:fillRef>
          <a:effectRef idx="1">
            <a:schemeClr val="accent1"/>
          </a:effectRef>
          <a:fontRef idx="minor">
            <a:schemeClr val="tx1"/>
          </a:fontRef>
        </p:style>
      </p:cxnSp>
      <p:sp>
        <p:nvSpPr>
          <p:cNvPr id="12" name="テキスト ボックス 11">
            <a:extLst>
              <a:ext uri="{FF2B5EF4-FFF2-40B4-BE49-F238E27FC236}">
                <a16:creationId xmlns:a16="http://schemas.microsoft.com/office/drawing/2014/main" id="{A024847D-A431-0140-A5A2-5F9C7973D6E0}"/>
              </a:ext>
            </a:extLst>
          </p:cNvPr>
          <p:cNvSpPr txBox="1"/>
          <p:nvPr/>
        </p:nvSpPr>
        <p:spPr>
          <a:xfrm>
            <a:off x="873315" y="3609974"/>
            <a:ext cx="453970" cy="369332"/>
          </a:xfrm>
          <a:prstGeom prst="rect">
            <a:avLst/>
          </a:prstGeom>
          <a:noFill/>
        </p:spPr>
        <p:txBody>
          <a:bodyPr wrap="none" rtlCol="0">
            <a:spAutoFit/>
          </a:bodyPr>
          <a:lstStyle/>
          <a:p>
            <a:r>
              <a:rPr kumimoji="1" lang="en-US" altLang="ja-JP" dirty="0"/>
              <a:t>$0</a:t>
            </a:r>
            <a:endParaRPr kumimoji="1" lang="ja-JP" altLang="en-US"/>
          </a:p>
        </p:txBody>
      </p:sp>
      <p:sp>
        <p:nvSpPr>
          <p:cNvPr id="13" name="テキスト ボックス 12">
            <a:extLst>
              <a:ext uri="{FF2B5EF4-FFF2-40B4-BE49-F238E27FC236}">
                <a16:creationId xmlns:a16="http://schemas.microsoft.com/office/drawing/2014/main" id="{8D6A7DA9-9AF4-2146-9590-BA235787379E}"/>
              </a:ext>
            </a:extLst>
          </p:cNvPr>
          <p:cNvSpPr txBox="1"/>
          <p:nvPr/>
        </p:nvSpPr>
        <p:spPr>
          <a:xfrm>
            <a:off x="2138273" y="3576493"/>
            <a:ext cx="715837" cy="369332"/>
          </a:xfrm>
          <a:prstGeom prst="rect">
            <a:avLst/>
          </a:prstGeom>
          <a:noFill/>
        </p:spPr>
        <p:txBody>
          <a:bodyPr wrap="none" rtlCol="0">
            <a:spAutoFit/>
          </a:bodyPr>
          <a:lstStyle/>
          <a:p>
            <a:r>
              <a:rPr kumimoji="1" lang="en-US" altLang="ja-JP" dirty="0"/>
              <a:t>$100</a:t>
            </a:r>
            <a:endParaRPr kumimoji="1" lang="ja-JP" altLang="en-US"/>
          </a:p>
        </p:txBody>
      </p:sp>
      <p:cxnSp>
        <p:nvCxnSpPr>
          <p:cNvPr id="15" name="直線コネクタ 14">
            <a:extLst>
              <a:ext uri="{FF2B5EF4-FFF2-40B4-BE49-F238E27FC236}">
                <a16:creationId xmlns:a16="http://schemas.microsoft.com/office/drawing/2014/main" id="{7940B635-C4FA-5243-8117-583014EFA3DE}"/>
              </a:ext>
            </a:extLst>
          </p:cNvPr>
          <p:cNvCxnSpPr>
            <a:stCxn id="7" idx="0"/>
            <a:endCxn id="8" idx="3"/>
          </p:cNvCxnSpPr>
          <p:nvPr/>
        </p:nvCxnSpPr>
        <p:spPr>
          <a:xfrm flipV="1">
            <a:off x="1153633" y="2357398"/>
            <a:ext cx="1122078" cy="1071602"/>
          </a:xfrm>
          <a:prstGeom prst="line">
            <a:avLst/>
          </a:prstGeom>
          <a:ln>
            <a:solidFill>
              <a:srgbClr val="0070C0"/>
            </a:solidFill>
          </a:ln>
        </p:spPr>
        <p:style>
          <a:lnRef idx="1">
            <a:schemeClr val="accent6"/>
          </a:lnRef>
          <a:fillRef idx="0">
            <a:schemeClr val="accent6"/>
          </a:fillRef>
          <a:effectRef idx="0">
            <a:schemeClr val="accent6"/>
          </a:effectRef>
          <a:fontRef idx="minor">
            <a:schemeClr val="tx1"/>
          </a:fontRef>
        </p:style>
      </p:cxnSp>
      <p:sp>
        <p:nvSpPr>
          <p:cNvPr id="16" name="円/楕円 15">
            <a:extLst>
              <a:ext uri="{FF2B5EF4-FFF2-40B4-BE49-F238E27FC236}">
                <a16:creationId xmlns:a16="http://schemas.microsoft.com/office/drawing/2014/main" id="{8967D830-2B5B-954A-860C-3DC01FB8D4C0}"/>
              </a:ext>
            </a:extLst>
          </p:cNvPr>
          <p:cNvSpPr/>
          <p:nvPr/>
        </p:nvSpPr>
        <p:spPr>
          <a:xfrm>
            <a:off x="1613662" y="2800164"/>
            <a:ext cx="202019" cy="186070"/>
          </a:xfrm>
          <a:prstGeom prst="ellipse">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C9876967-5C8D-B84E-A0B8-D65369C3A684}"/>
              </a:ext>
            </a:extLst>
          </p:cNvPr>
          <p:cNvSpPr txBox="1"/>
          <p:nvPr/>
        </p:nvSpPr>
        <p:spPr>
          <a:xfrm>
            <a:off x="1833103" y="2427324"/>
            <a:ext cx="308098" cy="369332"/>
          </a:xfrm>
          <a:prstGeom prst="rect">
            <a:avLst/>
          </a:prstGeom>
          <a:noFill/>
        </p:spPr>
        <p:txBody>
          <a:bodyPr wrap="none" rtlCol="0">
            <a:spAutoFit/>
          </a:bodyPr>
          <a:lstStyle/>
          <a:p>
            <a:r>
              <a:rPr kumimoji="1" lang="en-US" altLang="ja-JP" dirty="0"/>
              <a:t>p</a:t>
            </a:r>
            <a:endParaRPr kumimoji="1" lang="ja-JP" altLang="en-US"/>
          </a:p>
        </p:txBody>
      </p:sp>
      <p:sp>
        <p:nvSpPr>
          <p:cNvPr id="18" name="テキスト ボックス 17">
            <a:extLst>
              <a:ext uri="{FF2B5EF4-FFF2-40B4-BE49-F238E27FC236}">
                <a16:creationId xmlns:a16="http://schemas.microsoft.com/office/drawing/2014/main" id="{8834E333-543F-DB4D-8D44-AB284992D2AE}"/>
              </a:ext>
            </a:extLst>
          </p:cNvPr>
          <p:cNvSpPr txBox="1"/>
          <p:nvPr/>
        </p:nvSpPr>
        <p:spPr>
          <a:xfrm>
            <a:off x="1156877" y="3008501"/>
            <a:ext cx="500458" cy="369332"/>
          </a:xfrm>
          <a:prstGeom prst="rect">
            <a:avLst/>
          </a:prstGeom>
          <a:noFill/>
        </p:spPr>
        <p:txBody>
          <a:bodyPr wrap="none" rtlCol="0">
            <a:spAutoFit/>
          </a:bodyPr>
          <a:lstStyle/>
          <a:p>
            <a:r>
              <a:rPr kumimoji="1" lang="en-US" altLang="ja-JP" dirty="0"/>
              <a:t>1-p</a:t>
            </a:r>
            <a:endParaRPr kumimoji="1" lang="ja-JP" altLang="en-US"/>
          </a:p>
        </p:txBody>
      </p:sp>
      <p:cxnSp>
        <p:nvCxnSpPr>
          <p:cNvPr id="20" name="直線矢印コネクタ 19">
            <a:extLst>
              <a:ext uri="{FF2B5EF4-FFF2-40B4-BE49-F238E27FC236}">
                <a16:creationId xmlns:a16="http://schemas.microsoft.com/office/drawing/2014/main" id="{52BBD8A0-3269-6749-B96F-780219DEEC32}"/>
              </a:ext>
            </a:extLst>
          </p:cNvPr>
          <p:cNvCxnSpPr>
            <a:stCxn id="16" idx="2"/>
          </p:cNvCxnSpPr>
          <p:nvPr/>
        </p:nvCxnSpPr>
        <p:spPr>
          <a:xfrm flipH="1">
            <a:off x="1153632" y="2893199"/>
            <a:ext cx="460030" cy="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1" name="テキスト ボックス 20">
            <a:extLst>
              <a:ext uri="{FF2B5EF4-FFF2-40B4-BE49-F238E27FC236}">
                <a16:creationId xmlns:a16="http://schemas.microsoft.com/office/drawing/2014/main" id="{C19455BC-622B-E649-8432-8847A8F9F891}"/>
              </a:ext>
            </a:extLst>
          </p:cNvPr>
          <p:cNvSpPr txBox="1"/>
          <p:nvPr/>
        </p:nvSpPr>
        <p:spPr>
          <a:xfrm>
            <a:off x="61024" y="2513867"/>
            <a:ext cx="1095853" cy="646331"/>
          </a:xfrm>
          <a:prstGeom prst="rect">
            <a:avLst/>
          </a:prstGeom>
          <a:noFill/>
        </p:spPr>
        <p:txBody>
          <a:bodyPr wrap="square" rtlCol="0">
            <a:spAutoFit/>
          </a:bodyPr>
          <a:lstStyle/>
          <a:p>
            <a:r>
              <a:rPr kumimoji="1" lang="en-US" altLang="ja-JP" dirty="0"/>
              <a:t>Expected utility</a:t>
            </a:r>
            <a:endParaRPr kumimoji="1" lang="ja-JP" altLang="en-US"/>
          </a:p>
        </p:txBody>
      </p:sp>
      <p:cxnSp>
        <p:nvCxnSpPr>
          <p:cNvPr id="22" name="直線矢印コネクタ 21">
            <a:extLst>
              <a:ext uri="{FF2B5EF4-FFF2-40B4-BE49-F238E27FC236}">
                <a16:creationId xmlns:a16="http://schemas.microsoft.com/office/drawing/2014/main" id="{2E84ECCB-6574-4841-8D70-ECE8D915EBAF}"/>
              </a:ext>
            </a:extLst>
          </p:cNvPr>
          <p:cNvCxnSpPr>
            <a:cxnSpLocks/>
            <a:stCxn id="16" idx="4"/>
          </p:cNvCxnSpPr>
          <p:nvPr/>
        </p:nvCxnSpPr>
        <p:spPr>
          <a:xfrm>
            <a:off x="1714672" y="2986234"/>
            <a:ext cx="0" cy="53580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5" name="テキスト ボックス 24">
            <a:extLst>
              <a:ext uri="{FF2B5EF4-FFF2-40B4-BE49-F238E27FC236}">
                <a16:creationId xmlns:a16="http://schemas.microsoft.com/office/drawing/2014/main" id="{762A7529-07BE-6449-BBD9-F0595FA93999}"/>
              </a:ext>
            </a:extLst>
          </p:cNvPr>
          <p:cNvSpPr txBox="1"/>
          <p:nvPr/>
        </p:nvSpPr>
        <p:spPr>
          <a:xfrm>
            <a:off x="1292756" y="3599290"/>
            <a:ext cx="924834" cy="738664"/>
          </a:xfrm>
          <a:prstGeom prst="rect">
            <a:avLst/>
          </a:prstGeom>
          <a:noFill/>
        </p:spPr>
        <p:txBody>
          <a:bodyPr wrap="square" rtlCol="0">
            <a:spAutoFit/>
          </a:bodyPr>
          <a:lstStyle/>
          <a:p>
            <a:pPr algn="ctr"/>
            <a:r>
              <a:rPr kumimoji="1" lang="en-US" altLang="ja-JP" sz="1400" dirty="0"/>
              <a:t>Expected value $100p</a:t>
            </a:r>
            <a:endParaRPr kumimoji="1" lang="ja-JP" altLang="en-US" sz="1400"/>
          </a:p>
        </p:txBody>
      </p:sp>
      <p:sp>
        <p:nvSpPr>
          <p:cNvPr id="26" name="テキスト ボックス 25">
            <a:extLst>
              <a:ext uri="{FF2B5EF4-FFF2-40B4-BE49-F238E27FC236}">
                <a16:creationId xmlns:a16="http://schemas.microsoft.com/office/drawing/2014/main" id="{16AFD132-F617-1643-829F-E498CC30F978}"/>
              </a:ext>
            </a:extLst>
          </p:cNvPr>
          <p:cNvSpPr txBox="1"/>
          <p:nvPr/>
        </p:nvSpPr>
        <p:spPr>
          <a:xfrm>
            <a:off x="1542684" y="1228682"/>
            <a:ext cx="1173719" cy="923330"/>
          </a:xfrm>
          <a:prstGeom prst="rect">
            <a:avLst/>
          </a:prstGeom>
          <a:noFill/>
          <a:ln>
            <a:solidFill>
              <a:srgbClr val="0070C0"/>
            </a:solidFill>
          </a:ln>
        </p:spPr>
        <p:txBody>
          <a:bodyPr wrap="none" rtlCol="0">
            <a:spAutoFit/>
          </a:bodyPr>
          <a:lstStyle/>
          <a:p>
            <a:r>
              <a:rPr kumimoji="1" lang="en-US" altLang="ja-JP" dirty="0">
                <a:solidFill>
                  <a:srgbClr val="0070C0"/>
                </a:solidFill>
              </a:rPr>
              <a:t>Lottery A</a:t>
            </a:r>
          </a:p>
          <a:p>
            <a:r>
              <a:rPr kumimoji="1" lang="en-US" altLang="ja-JP" dirty="0">
                <a:solidFill>
                  <a:srgbClr val="0070C0"/>
                </a:solidFill>
              </a:rPr>
              <a:t>$100    p</a:t>
            </a:r>
          </a:p>
          <a:p>
            <a:r>
              <a:rPr kumimoji="1" lang="en-US" altLang="ja-JP" dirty="0">
                <a:solidFill>
                  <a:srgbClr val="0070C0"/>
                </a:solidFill>
              </a:rPr>
              <a:t>     $0  1-p</a:t>
            </a:r>
            <a:endParaRPr kumimoji="1" lang="ja-JP" altLang="en-US">
              <a:solidFill>
                <a:srgbClr val="0070C0"/>
              </a:solidFill>
            </a:endParaRPr>
          </a:p>
        </p:txBody>
      </p:sp>
      <p:sp>
        <p:nvSpPr>
          <p:cNvPr id="29" name="フレーム (半分) 28">
            <a:extLst>
              <a:ext uri="{FF2B5EF4-FFF2-40B4-BE49-F238E27FC236}">
                <a16:creationId xmlns:a16="http://schemas.microsoft.com/office/drawing/2014/main" id="{72E1D7D1-F756-8B42-B3E6-95DE1F6A7C83}"/>
              </a:ext>
            </a:extLst>
          </p:cNvPr>
          <p:cNvSpPr/>
          <p:nvPr/>
        </p:nvSpPr>
        <p:spPr>
          <a:xfrm rot="16200000">
            <a:off x="4685506" y="1881408"/>
            <a:ext cx="1747247" cy="1642733"/>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30" name="テキスト ボックス 29">
            <a:extLst>
              <a:ext uri="{FF2B5EF4-FFF2-40B4-BE49-F238E27FC236}">
                <a16:creationId xmlns:a16="http://schemas.microsoft.com/office/drawing/2014/main" id="{CB287FCB-5E22-8244-8EED-B6FB537DD3A5}"/>
              </a:ext>
            </a:extLst>
          </p:cNvPr>
          <p:cNvSpPr txBox="1"/>
          <p:nvPr/>
        </p:nvSpPr>
        <p:spPr>
          <a:xfrm>
            <a:off x="4377729" y="1456310"/>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32" name="円/楕円 31">
            <a:extLst>
              <a:ext uri="{FF2B5EF4-FFF2-40B4-BE49-F238E27FC236}">
                <a16:creationId xmlns:a16="http://schemas.microsoft.com/office/drawing/2014/main" id="{8FCEE65B-5EC0-AA41-B5A6-8216693786A2}"/>
              </a:ext>
            </a:extLst>
          </p:cNvPr>
          <p:cNvSpPr/>
          <p:nvPr/>
        </p:nvSpPr>
        <p:spPr>
          <a:xfrm>
            <a:off x="4654175" y="3467672"/>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円/楕円 32">
            <a:extLst>
              <a:ext uri="{FF2B5EF4-FFF2-40B4-BE49-F238E27FC236}">
                <a16:creationId xmlns:a16="http://schemas.microsoft.com/office/drawing/2014/main" id="{1A331246-C3AE-B14A-9562-74795B580D9E}"/>
              </a:ext>
            </a:extLst>
          </p:cNvPr>
          <p:cNvSpPr/>
          <p:nvPr/>
        </p:nvSpPr>
        <p:spPr>
          <a:xfrm>
            <a:off x="5847678" y="2237249"/>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ECC923BA-9F76-7F4A-9C2E-4B708BECF79C}"/>
              </a:ext>
            </a:extLst>
          </p:cNvPr>
          <p:cNvCxnSpPr>
            <a:stCxn id="33" idx="4"/>
          </p:cNvCxnSpPr>
          <p:nvPr/>
        </p:nvCxnSpPr>
        <p:spPr>
          <a:xfrm flipH="1">
            <a:off x="5948687" y="2423319"/>
            <a:ext cx="1" cy="1137388"/>
          </a:xfrm>
          <a:prstGeom prst="line">
            <a:avLst/>
          </a:prstGeom>
        </p:spPr>
        <p:style>
          <a:lnRef idx="2">
            <a:schemeClr val="accent1"/>
          </a:lnRef>
          <a:fillRef idx="0">
            <a:schemeClr val="accent1"/>
          </a:fillRef>
          <a:effectRef idx="1">
            <a:schemeClr val="accent1"/>
          </a:effectRef>
          <a:fontRef idx="minor">
            <a:schemeClr val="tx1"/>
          </a:fontRef>
        </p:style>
      </p:cxnSp>
      <p:sp>
        <p:nvSpPr>
          <p:cNvPr id="35" name="テキスト ボックス 34">
            <a:extLst>
              <a:ext uri="{FF2B5EF4-FFF2-40B4-BE49-F238E27FC236}">
                <a16:creationId xmlns:a16="http://schemas.microsoft.com/office/drawing/2014/main" id="{A8A1F139-DB5C-7643-A690-94B7BEC56511}"/>
              </a:ext>
            </a:extLst>
          </p:cNvPr>
          <p:cNvSpPr txBox="1"/>
          <p:nvPr/>
        </p:nvSpPr>
        <p:spPr>
          <a:xfrm>
            <a:off x="4474867" y="3648646"/>
            <a:ext cx="453970" cy="369332"/>
          </a:xfrm>
          <a:prstGeom prst="rect">
            <a:avLst/>
          </a:prstGeom>
          <a:noFill/>
        </p:spPr>
        <p:txBody>
          <a:bodyPr wrap="none" rtlCol="0">
            <a:spAutoFit/>
          </a:bodyPr>
          <a:lstStyle/>
          <a:p>
            <a:r>
              <a:rPr kumimoji="1" lang="en-US" altLang="ja-JP" dirty="0"/>
              <a:t>$0</a:t>
            </a:r>
            <a:endParaRPr kumimoji="1" lang="ja-JP" altLang="en-US"/>
          </a:p>
        </p:txBody>
      </p:sp>
      <p:sp>
        <p:nvSpPr>
          <p:cNvPr id="36" name="テキスト ボックス 35">
            <a:extLst>
              <a:ext uri="{FF2B5EF4-FFF2-40B4-BE49-F238E27FC236}">
                <a16:creationId xmlns:a16="http://schemas.microsoft.com/office/drawing/2014/main" id="{848457AD-DD32-9A44-9DDA-7FA4E09CFDDD}"/>
              </a:ext>
            </a:extLst>
          </p:cNvPr>
          <p:cNvSpPr txBox="1"/>
          <p:nvPr/>
        </p:nvSpPr>
        <p:spPr>
          <a:xfrm>
            <a:off x="5739825" y="3615165"/>
            <a:ext cx="715837" cy="369332"/>
          </a:xfrm>
          <a:prstGeom prst="rect">
            <a:avLst/>
          </a:prstGeom>
          <a:noFill/>
        </p:spPr>
        <p:txBody>
          <a:bodyPr wrap="none" rtlCol="0">
            <a:spAutoFit/>
          </a:bodyPr>
          <a:lstStyle/>
          <a:p>
            <a:r>
              <a:rPr kumimoji="1" lang="en-US" altLang="ja-JP" dirty="0"/>
              <a:t>$100</a:t>
            </a:r>
            <a:endParaRPr kumimoji="1" lang="ja-JP" altLang="en-US"/>
          </a:p>
        </p:txBody>
      </p:sp>
      <p:cxnSp>
        <p:nvCxnSpPr>
          <p:cNvPr id="37" name="直線コネクタ 36">
            <a:extLst>
              <a:ext uri="{FF2B5EF4-FFF2-40B4-BE49-F238E27FC236}">
                <a16:creationId xmlns:a16="http://schemas.microsoft.com/office/drawing/2014/main" id="{500670F8-F936-A94F-A900-EDEA8B79C0FB}"/>
              </a:ext>
            </a:extLst>
          </p:cNvPr>
          <p:cNvCxnSpPr>
            <a:stCxn id="32" idx="0"/>
            <a:endCxn id="33" idx="3"/>
          </p:cNvCxnSpPr>
          <p:nvPr/>
        </p:nvCxnSpPr>
        <p:spPr>
          <a:xfrm flipV="1">
            <a:off x="4755185" y="2396070"/>
            <a:ext cx="1122078" cy="1071602"/>
          </a:xfrm>
          <a:prstGeom prst="line">
            <a:avLst/>
          </a:prstGeom>
          <a:ln>
            <a:solidFill>
              <a:srgbClr val="0070C0"/>
            </a:solidFill>
          </a:ln>
        </p:spPr>
        <p:style>
          <a:lnRef idx="1">
            <a:schemeClr val="accent6"/>
          </a:lnRef>
          <a:fillRef idx="0">
            <a:schemeClr val="accent6"/>
          </a:fillRef>
          <a:effectRef idx="0">
            <a:schemeClr val="accent6"/>
          </a:effectRef>
          <a:fontRef idx="minor">
            <a:schemeClr val="tx1"/>
          </a:fontRef>
        </p:style>
      </p:cxnSp>
      <p:sp>
        <p:nvSpPr>
          <p:cNvPr id="38" name="円/楕円 37">
            <a:extLst>
              <a:ext uri="{FF2B5EF4-FFF2-40B4-BE49-F238E27FC236}">
                <a16:creationId xmlns:a16="http://schemas.microsoft.com/office/drawing/2014/main" id="{6D324134-FA7D-834B-9786-6B61FEC603C9}"/>
              </a:ext>
            </a:extLst>
          </p:cNvPr>
          <p:cNvSpPr/>
          <p:nvPr/>
        </p:nvSpPr>
        <p:spPr>
          <a:xfrm>
            <a:off x="5215214" y="2838836"/>
            <a:ext cx="202019" cy="186070"/>
          </a:xfrm>
          <a:prstGeom prst="ellipse">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0CD6FCFD-6456-3C4C-BA51-CC10E6F5ECF1}"/>
              </a:ext>
            </a:extLst>
          </p:cNvPr>
          <p:cNvSpPr txBox="1"/>
          <p:nvPr/>
        </p:nvSpPr>
        <p:spPr>
          <a:xfrm>
            <a:off x="5434655" y="2465996"/>
            <a:ext cx="308098" cy="369332"/>
          </a:xfrm>
          <a:prstGeom prst="rect">
            <a:avLst/>
          </a:prstGeom>
          <a:noFill/>
        </p:spPr>
        <p:txBody>
          <a:bodyPr wrap="none" rtlCol="0">
            <a:spAutoFit/>
          </a:bodyPr>
          <a:lstStyle/>
          <a:p>
            <a:r>
              <a:rPr kumimoji="1" lang="en-US" altLang="ja-JP" dirty="0"/>
              <a:t>p</a:t>
            </a:r>
            <a:endParaRPr kumimoji="1" lang="ja-JP" altLang="en-US"/>
          </a:p>
        </p:txBody>
      </p:sp>
      <p:sp>
        <p:nvSpPr>
          <p:cNvPr id="40" name="テキスト ボックス 39">
            <a:extLst>
              <a:ext uri="{FF2B5EF4-FFF2-40B4-BE49-F238E27FC236}">
                <a16:creationId xmlns:a16="http://schemas.microsoft.com/office/drawing/2014/main" id="{36C42BCD-FADB-DB43-AB27-A14C3CA6C710}"/>
              </a:ext>
            </a:extLst>
          </p:cNvPr>
          <p:cNvSpPr txBox="1"/>
          <p:nvPr/>
        </p:nvSpPr>
        <p:spPr>
          <a:xfrm>
            <a:off x="4758429" y="3047173"/>
            <a:ext cx="500458" cy="369332"/>
          </a:xfrm>
          <a:prstGeom prst="rect">
            <a:avLst/>
          </a:prstGeom>
          <a:noFill/>
        </p:spPr>
        <p:txBody>
          <a:bodyPr wrap="none" rtlCol="0">
            <a:spAutoFit/>
          </a:bodyPr>
          <a:lstStyle/>
          <a:p>
            <a:r>
              <a:rPr kumimoji="1" lang="en-US" altLang="ja-JP" dirty="0"/>
              <a:t>1-p</a:t>
            </a:r>
            <a:endParaRPr kumimoji="1" lang="ja-JP" altLang="en-US"/>
          </a:p>
        </p:txBody>
      </p:sp>
      <p:cxnSp>
        <p:nvCxnSpPr>
          <p:cNvPr id="41" name="直線矢印コネクタ 40">
            <a:extLst>
              <a:ext uri="{FF2B5EF4-FFF2-40B4-BE49-F238E27FC236}">
                <a16:creationId xmlns:a16="http://schemas.microsoft.com/office/drawing/2014/main" id="{E92571FB-1238-E34A-BBFF-0975B1E17EA1}"/>
              </a:ext>
            </a:extLst>
          </p:cNvPr>
          <p:cNvCxnSpPr>
            <a:stCxn id="38" idx="2"/>
          </p:cNvCxnSpPr>
          <p:nvPr/>
        </p:nvCxnSpPr>
        <p:spPr>
          <a:xfrm flipH="1">
            <a:off x="4755184" y="2931871"/>
            <a:ext cx="460030" cy="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42" name="テキスト ボックス 41">
            <a:extLst>
              <a:ext uri="{FF2B5EF4-FFF2-40B4-BE49-F238E27FC236}">
                <a16:creationId xmlns:a16="http://schemas.microsoft.com/office/drawing/2014/main" id="{B4DD432D-DA53-4140-AD67-78233ABCD80F}"/>
              </a:ext>
            </a:extLst>
          </p:cNvPr>
          <p:cNvSpPr txBox="1"/>
          <p:nvPr/>
        </p:nvSpPr>
        <p:spPr>
          <a:xfrm>
            <a:off x="3662576" y="2552539"/>
            <a:ext cx="1095853" cy="646331"/>
          </a:xfrm>
          <a:prstGeom prst="rect">
            <a:avLst/>
          </a:prstGeom>
          <a:noFill/>
        </p:spPr>
        <p:txBody>
          <a:bodyPr wrap="square" rtlCol="0">
            <a:spAutoFit/>
          </a:bodyPr>
          <a:lstStyle/>
          <a:p>
            <a:r>
              <a:rPr kumimoji="1" lang="en-US" altLang="ja-JP" dirty="0"/>
              <a:t>Expected utility</a:t>
            </a:r>
            <a:endParaRPr kumimoji="1" lang="ja-JP" altLang="en-US"/>
          </a:p>
        </p:txBody>
      </p:sp>
      <p:cxnSp>
        <p:nvCxnSpPr>
          <p:cNvPr id="43" name="直線矢印コネクタ 42">
            <a:extLst>
              <a:ext uri="{FF2B5EF4-FFF2-40B4-BE49-F238E27FC236}">
                <a16:creationId xmlns:a16="http://schemas.microsoft.com/office/drawing/2014/main" id="{EB5E8E37-2EEC-BD40-A696-46D040DEF576}"/>
              </a:ext>
            </a:extLst>
          </p:cNvPr>
          <p:cNvCxnSpPr>
            <a:cxnSpLocks/>
            <a:stCxn id="38" idx="4"/>
          </p:cNvCxnSpPr>
          <p:nvPr/>
        </p:nvCxnSpPr>
        <p:spPr>
          <a:xfrm>
            <a:off x="5316224" y="3024906"/>
            <a:ext cx="0" cy="53580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44" name="テキスト ボックス 43">
            <a:extLst>
              <a:ext uri="{FF2B5EF4-FFF2-40B4-BE49-F238E27FC236}">
                <a16:creationId xmlns:a16="http://schemas.microsoft.com/office/drawing/2014/main" id="{01B2A1EE-299E-644A-9FB1-AC054D3DED14}"/>
              </a:ext>
            </a:extLst>
          </p:cNvPr>
          <p:cNvSpPr txBox="1"/>
          <p:nvPr/>
        </p:nvSpPr>
        <p:spPr>
          <a:xfrm>
            <a:off x="4894308" y="3637962"/>
            <a:ext cx="924834" cy="738664"/>
          </a:xfrm>
          <a:prstGeom prst="rect">
            <a:avLst/>
          </a:prstGeom>
          <a:noFill/>
        </p:spPr>
        <p:txBody>
          <a:bodyPr wrap="square" rtlCol="0">
            <a:spAutoFit/>
          </a:bodyPr>
          <a:lstStyle/>
          <a:p>
            <a:pPr algn="ctr"/>
            <a:r>
              <a:rPr kumimoji="1" lang="en-US" altLang="ja-JP" sz="1400" dirty="0"/>
              <a:t>Expected value $100p</a:t>
            </a:r>
            <a:endParaRPr kumimoji="1" lang="ja-JP" altLang="en-US" sz="1400"/>
          </a:p>
        </p:txBody>
      </p:sp>
      <p:sp>
        <p:nvSpPr>
          <p:cNvPr id="45" name="テキスト ボックス 44">
            <a:extLst>
              <a:ext uri="{FF2B5EF4-FFF2-40B4-BE49-F238E27FC236}">
                <a16:creationId xmlns:a16="http://schemas.microsoft.com/office/drawing/2014/main" id="{6549E5FB-AF3B-9344-87EA-D11F2D782FB7}"/>
              </a:ext>
            </a:extLst>
          </p:cNvPr>
          <p:cNvSpPr txBox="1"/>
          <p:nvPr/>
        </p:nvSpPr>
        <p:spPr>
          <a:xfrm>
            <a:off x="5147524" y="1383284"/>
            <a:ext cx="957313" cy="738664"/>
          </a:xfrm>
          <a:prstGeom prst="rect">
            <a:avLst/>
          </a:prstGeom>
          <a:noFill/>
          <a:ln>
            <a:solidFill>
              <a:srgbClr val="0070C0"/>
            </a:solidFill>
          </a:ln>
        </p:spPr>
        <p:txBody>
          <a:bodyPr wrap="none" rtlCol="0">
            <a:spAutoFit/>
          </a:bodyPr>
          <a:lstStyle/>
          <a:p>
            <a:r>
              <a:rPr kumimoji="1" lang="en-US" altLang="ja-JP" sz="1400" dirty="0">
                <a:solidFill>
                  <a:srgbClr val="0070C0"/>
                </a:solidFill>
              </a:rPr>
              <a:t>Lottery A</a:t>
            </a:r>
          </a:p>
          <a:p>
            <a:r>
              <a:rPr kumimoji="1" lang="en-US" altLang="ja-JP" sz="1400" dirty="0">
                <a:solidFill>
                  <a:srgbClr val="0070C0"/>
                </a:solidFill>
              </a:rPr>
              <a:t>$100    p</a:t>
            </a:r>
          </a:p>
          <a:p>
            <a:r>
              <a:rPr kumimoji="1" lang="en-US" altLang="ja-JP" sz="1400" dirty="0">
                <a:solidFill>
                  <a:srgbClr val="0070C0"/>
                </a:solidFill>
              </a:rPr>
              <a:t>     $0  1-p</a:t>
            </a:r>
            <a:endParaRPr kumimoji="1" lang="ja-JP" altLang="en-US" sz="1400">
              <a:solidFill>
                <a:srgbClr val="0070C0"/>
              </a:solidFill>
            </a:endParaRPr>
          </a:p>
        </p:txBody>
      </p:sp>
      <p:sp>
        <p:nvSpPr>
          <p:cNvPr id="46" name="円弧 45">
            <a:extLst>
              <a:ext uri="{FF2B5EF4-FFF2-40B4-BE49-F238E27FC236}">
                <a16:creationId xmlns:a16="http://schemas.microsoft.com/office/drawing/2014/main" id="{969E98CF-B20C-454F-9330-B7E493B63102}"/>
              </a:ext>
            </a:extLst>
          </p:cNvPr>
          <p:cNvSpPr/>
          <p:nvPr/>
        </p:nvSpPr>
        <p:spPr>
          <a:xfrm rot="6460355">
            <a:off x="3459798" y="1010848"/>
            <a:ext cx="3113081" cy="1981043"/>
          </a:xfrm>
          <a:prstGeom prst="arc">
            <a:avLst>
              <a:gd name="adj1" fmla="val 16200000"/>
              <a:gd name="adj2" fmla="val 21086184"/>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EE6A5419-3F78-234F-95D0-AB4C1505BAF5}"/>
              </a:ext>
            </a:extLst>
          </p:cNvPr>
          <p:cNvSpPr txBox="1"/>
          <p:nvPr/>
        </p:nvSpPr>
        <p:spPr>
          <a:xfrm>
            <a:off x="3582152" y="1429450"/>
            <a:ext cx="890594" cy="646331"/>
          </a:xfrm>
          <a:prstGeom prst="rect">
            <a:avLst/>
          </a:prstGeom>
          <a:noFill/>
        </p:spPr>
        <p:txBody>
          <a:bodyPr wrap="square" rtlCol="0">
            <a:spAutoFit/>
          </a:bodyPr>
          <a:lstStyle/>
          <a:p>
            <a:r>
              <a:rPr kumimoji="1" lang="en-US" altLang="ja-JP" dirty="0">
                <a:solidFill>
                  <a:srgbClr val="FF0000"/>
                </a:solidFill>
              </a:rPr>
              <a:t>Risk Loving</a:t>
            </a:r>
            <a:endParaRPr kumimoji="1" lang="ja-JP" altLang="en-US">
              <a:solidFill>
                <a:srgbClr val="FF0000"/>
              </a:solidFill>
            </a:endParaRPr>
          </a:p>
        </p:txBody>
      </p:sp>
      <p:sp>
        <p:nvSpPr>
          <p:cNvPr id="48" name="フレーム (半分) 47">
            <a:extLst>
              <a:ext uri="{FF2B5EF4-FFF2-40B4-BE49-F238E27FC236}">
                <a16:creationId xmlns:a16="http://schemas.microsoft.com/office/drawing/2014/main" id="{20766BB0-1CF3-7B48-A7BD-E67465F09785}"/>
              </a:ext>
            </a:extLst>
          </p:cNvPr>
          <p:cNvSpPr/>
          <p:nvPr/>
        </p:nvSpPr>
        <p:spPr>
          <a:xfrm rot="16200000">
            <a:off x="7287036" y="1881409"/>
            <a:ext cx="1747247" cy="1642733"/>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49" name="テキスト ボックス 48">
            <a:extLst>
              <a:ext uri="{FF2B5EF4-FFF2-40B4-BE49-F238E27FC236}">
                <a16:creationId xmlns:a16="http://schemas.microsoft.com/office/drawing/2014/main" id="{260DA448-3CD7-6F49-8308-214E770F5116}"/>
              </a:ext>
            </a:extLst>
          </p:cNvPr>
          <p:cNvSpPr txBox="1"/>
          <p:nvPr/>
        </p:nvSpPr>
        <p:spPr>
          <a:xfrm>
            <a:off x="6979259" y="1456311"/>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50" name="円/楕円 49">
            <a:extLst>
              <a:ext uri="{FF2B5EF4-FFF2-40B4-BE49-F238E27FC236}">
                <a16:creationId xmlns:a16="http://schemas.microsoft.com/office/drawing/2014/main" id="{4FF3FA8A-E12F-E749-966C-4227EEF3752F}"/>
              </a:ext>
            </a:extLst>
          </p:cNvPr>
          <p:cNvSpPr/>
          <p:nvPr/>
        </p:nvSpPr>
        <p:spPr>
          <a:xfrm>
            <a:off x="7255705" y="3467673"/>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円/楕円 50">
            <a:extLst>
              <a:ext uri="{FF2B5EF4-FFF2-40B4-BE49-F238E27FC236}">
                <a16:creationId xmlns:a16="http://schemas.microsoft.com/office/drawing/2014/main" id="{89FBE693-9EDA-2C43-9D5D-E2CEC43DF2BC}"/>
              </a:ext>
            </a:extLst>
          </p:cNvPr>
          <p:cNvSpPr/>
          <p:nvPr/>
        </p:nvSpPr>
        <p:spPr>
          <a:xfrm>
            <a:off x="8449208" y="2237250"/>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2" name="直線コネクタ 51">
            <a:extLst>
              <a:ext uri="{FF2B5EF4-FFF2-40B4-BE49-F238E27FC236}">
                <a16:creationId xmlns:a16="http://schemas.microsoft.com/office/drawing/2014/main" id="{6162A66F-1C73-7F43-86D4-A4D329EF5AC4}"/>
              </a:ext>
            </a:extLst>
          </p:cNvPr>
          <p:cNvCxnSpPr>
            <a:stCxn id="51" idx="4"/>
          </p:cNvCxnSpPr>
          <p:nvPr/>
        </p:nvCxnSpPr>
        <p:spPr>
          <a:xfrm flipH="1">
            <a:off x="8550217" y="2423320"/>
            <a:ext cx="1" cy="1137388"/>
          </a:xfrm>
          <a:prstGeom prst="line">
            <a:avLst/>
          </a:prstGeom>
        </p:spPr>
        <p:style>
          <a:lnRef idx="2">
            <a:schemeClr val="accent1"/>
          </a:lnRef>
          <a:fillRef idx="0">
            <a:schemeClr val="accent1"/>
          </a:fillRef>
          <a:effectRef idx="1">
            <a:schemeClr val="accent1"/>
          </a:effectRef>
          <a:fontRef idx="minor">
            <a:schemeClr val="tx1"/>
          </a:fontRef>
        </p:style>
      </p:cxnSp>
      <p:sp>
        <p:nvSpPr>
          <p:cNvPr id="53" name="テキスト ボックス 52">
            <a:extLst>
              <a:ext uri="{FF2B5EF4-FFF2-40B4-BE49-F238E27FC236}">
                <a16:creationId xmlns:a16="http://schemas.microsoft.com/office/drawing/2014/main" id="{5FB02E0F-5748-2641-86AA-7B1F6C9AC149}"/>
              </a:ext>
            </a:extLst>
          </p:cNvPr>
          <p:cNvSpPr txBox="1"/>
          <p:nvPr/>
        </p:nvSpPr>
        <p:spPr>
          <a:xfrm>
            <a:off x="7076397" y="3648647"/>
            <a:ext cx="453970" cy="369332"/>
          </a:xfrm>
          <a:prstGeom prst="rect">
            <a:avLst/>
          </a:prstGeom>
          <a:noFill/>
        </p:spPr>
        <p:txBody>
          <a:bodyPr wrap="none" rtlCol="0">
            <a:spAutoFit/>
          </a:bodyPr>
          <a:lstStyle/>
          <a:p>
            <a:r>
              <a:rPr kumimoji="1" lang="en-US" altLang="ja-JP" dirty="0"/>
              <a:t>$0</a:t>
            </a:r>
            <a:endParaRPr kumimoji="1" lang="ja-JP" altLang="en-US"/>
          </a:p>
        </p:txBody>
      </p:sp>
      <p:sp>
        <p:nvSpPr>
          <p:cNvPr id="54" name="テキスト ボックス 53">
            <a:extLst>
              <a:ext uri="{FF2B5EF4-FFF2-40B4-BE49-F238E27FC236}">
                <a16:creationId xmlns:a16="http://schemas.microsoft.com/office/drawing/2014/main" id="{22EE2803-95BB-1641-B4E1-DEFFFD78CCA0}"/>
              </a:ext>
            </a:extLst>
          </p:cNvPr>
          <p:cNvSpPr txBox="1"/>
          <p:nvPr/>
        </p:nvSpPr>
        <p:spPr>
          <a:xfrm>
            <a:off x="8341355" y="3615166"/>
            <a:ext cx="715837" cy="369332"/>
          </a:xfrm>
          <a:prstGeom prst="rect">
            <a:avLst/>
          </a:prstGeom>
          <a:noFill/>
        </p:spPr>
        <p:txBody>
          <a:bodyPr wrap="none" rtlCol="0">
            <a:spAutoFit/>
          </a:bodyPr>
          <a:lstStyle/>
          <a:p>
            <a:r>
              <a:rPr kumimoji="1" lang="en-US" altLang="ja-JP" dirty="0"/>
              <a:t>$100</a:t>
            </a:r>
            <a:endParaRPr kumimoji="1" lang="ja-JP" altLang="en-US"/>
          </a:p>
        </p:txBody>
      </p:sp>
      <p:cxnSp>
        <p:nvCxnSpPr>
          <p:cNvPr id="55" name="直線コネクタ 54">
            <a:extLst>
              <a:ext uri="{FF2B5EF4-FFF2-40B4-BE49-F238E27FC236}">
                <a16:creationId xmlns:a16="http://schemas.microsoft.com/office/drawing/2014/main" id="{816945C4-5A4F-454E-8463-BB0203D9C494}"/>
              </a:ext>
            </a:extLst>
          </p:cNvPr>
          <p:cNvCxnSpPr>
            <a:stCxn id="50" idx="0"/>
            <a:endCxn id="51" idx="3"/>
          </p:cNvCxnSpPr>
          <p:nvPr/>
        </p:nvCxnSpPr>
        <p:spPr>
          <a:xfrm flipV="1">
            <a:off x="7356715" y="2396071"/>
            <a:ext cx="1122078" cy="1071602"/>
          </a:xfrm>
          <a:prstGeom prst="line">
            <a:avLst/>
          </a:prstGeom>
          <a:ln>
            <a:solidFill>
              <a:srgbClr val="0070C0"/>
            </a:solidFill>
          </a:ln>
        </p:spPr>
        <p:style>
          <a:lnRef idx="1">
            <a:schemeClr val="accent6"/>
          </a:lnRef>
          <a:fillRef idx="0">
            <a:schemeClr val="accent6"/>
          </a:fillRef>
          <a:effectRef idx="0">
            <a:schemeClr val="accent6"/>
          </a:effectRef>
          <a:fontRef idx="minor">
            <a:schemeClr val="tx1"/>
          </a:fontRef>
        </p:style>
      </p:cxnSp>
      <p:sp>
        <p:nvSpPr>
          <p:cNvPr id="56" name="円/楕円 55">
            <a:extLst>
              <a:ext uri="{FF2B5EF4-FFF2-40B4-BE49-F238E27FC236}">
                <a16:creationId xmlns:a16="http://schemas.microsoft.com/office/drawing/2014/main" id="{C894CAE1-3A1A-7944-81DD-C07283E54B74}"/>
              </a:ext>
            </a:extLst>
          </p:cNvPr>
          <p:cNvSpPr/>
          <p:nvPr/>
        </p:nvSpPr>
        <p:spPr>
          <a:xfrm>
            <a:off x="7816744" y="2838837"/>
            <a:ext cx="202019" cy="186070"/>
          </a:xfrm>
          <a:prstGeom prst="ellipse">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494DA40D-95EA-F74D-A4CE-029910786AC1}"/>
              </a:ext>
            </a:extLst>
          </p:cNvPr>
          <p:cNvSpPr txBox="1"/>
          <p:nvPr/>
        </p:nvSpPr>
        <p:spPr>
          <a:xfrm>
            <a:off x="8036185" y="2465997"/>
            <a:ext cx="308098" cy="369332"/>
          </a:xfrm>
          <a:prstGeom prst="rect">
            <a:avLst/>
          </a:prstGeom>
          <a:noFill/>
        </p:spPr>
        <p:txBody>
          <a:bodyPr wrap="none" rtlCol="0">
            <a:spAutoFit/>
          </a:bodyPr>
          <a:lstStyle/>
          <a:p>
            <a:r>
              <a:rPr kumimoji="1" lang="en-US" altLang="ja-JP" dirty="0"/>
              <a:t>p</a:t>
            </a:r>
            <a:endParaRPr kumimoji="1" lang="ja-JP" altLang="en-US"/>
          </a:p>
        </p:txBody>
      </p:sp>
      <p:sp>
        <p:nvSpPr>
          <p:cNvPr id="58" name="テキスト ボックス 57">
            <a:extLst>
              <a:ext uri="{FF2B5EF4-FFF2-40B4-BE49-F238E27FC236}">
                <a16:creationId xmlns:a16="http://schemas.microsoft.com/office/drawing/2014/main" id="{14D28D20-AE1F-F342-A8AA-20DA5A101580}"/>
              </a:ext>
            </a:extLst>
          </p:cNvPr>
          <p:cNvSpPr txBox="1"/>
          <p:nvPr/>
        </p:nvSpPr>
        <p:spPr>
          <a:xfrm>
            <a:off x="7359959" y="3047174"/>
            <a:ext cx="500458" cy="369332"/>
          </a:xfrm>
          <a:prstGeom prst="rect">
            <a:avLst/>
          </a:prstGeom>
          <a:noFill/>
        </p:spPr>
        <p:txBody>
          <a:bodyPr wrap="none" rtlCol="0">
            <a:spAutoFit/>
          </a:bodyPr>
          <a:lstStyle/>
          <a:p>
            <a:r>
              <a:rPr kumimoji="1" lang="en-US" altLang="ja-JP" dirty="0"/>
              <a:t>1-p</a:t>
            </a:r>
            <a:endParaRPr kumimoji="1" lang="ja-JP" altLang="en-US"/>
          </a:p>
        </p:txBody>
      </p:sp>
      <p:cxnSp>
        <p:nvCxnSpPr>
          <p:cNvPr id="59" name="直線矢印コネクタ 58">
            <a:extLst>
              <a:ext uri="{FF2B5EF4-FFF2-40B4-BE49-F238E27FC236}">
                <a16:creationId xmlns:a16="http://schemas.microsoft.com/office/drawing/2014/main" id="{1A04B58E-321E-EE44-884B-4CB6EA84FC29}"/>
              </a:ext>
            </a:extLst>
          </p:cNvPr>
          <p:cNvCxnSpPr>
            <a:stCxn id="56" idx="2"/>
          </p:cNvCxnSpPr>
          <p:nvPr/>
        </p:nvCxnSpPr>
        <p:spPr>
          <a:xfrm flipH="1">
            <a:off x="7356714" y="2931872"/>
            <a:ext cx="460030" cy="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61" name="直線矢印コネクタ 60">
            <a:extLst>
              <a:ext uri="{FF2B5EF4-FFF2-40B4-BE49-F238E27FC236}">
                <a16:creationId xmlns:a16="http://schemas.microsoft.com/office/drawing/2014/main" id="{FC4C9F7E-4595-7D4A-AB27-04A5CA699E72}"/>
              </a:ext>
            </a:extLst>
          </p:cNvPr>
          <p:cNvCxnSpPr>
            <a:cxnSpLocks/>
            <a:stCxn id="56" idx="4"/>
          </p:cNvCxnSpPr>
          <p:nvPr/>
        </p:nvCxnSpPr>
        <p:spPr>
          <a:xfrm>
            <a:off x="7917754" y="3024907"/>
            <a:ext cx="0" cy="53580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63" name="テキスト ボックス 62">
            <a:extLst>
              <a:ext uri="{FF2B5EF4-FFF2-40B4-BE49-F238E27FC236}">
                <a16:creationId xmlns:a16="http://schemas.microsoft.com/office/drawing/2014/main" id="{3D277BD0-0522-934D-9EE2-A00C43A875F2}"/>
              </a:ext>
            </a:extLst>
          </p:cNvPr>
          <p:cNvSpPr txBox="1"/>
          <p:nvPr/>
        </p:nvSpPr>
        <p:spPr>
          <a:xfrm>
            <a:off x="7749054" y="1383285"/>
            <a:ext cx="957313" cy="738664"/>
          </a:xfrm>
          <a:prstGeom prst="rect">
            <a:avLst/>
          </a:prstGeom>
          <a:noFill/>
          <a:ln>
            <a:solidFill>
              <a:srgbClr val="0070C0"/>
            </a:solidFill>
          </a:ln>
        </p:spPr>
        <p:txBody>
          <a:bodyPr wrap="none" rtlCol="0">
            <a:spAutoFit/>
          </a:bodyPr>
          <a:lstStyle/>
          <a:p>
            <a:r>
              <a:rPr kumimoji="1" lang="en-US" altLang="ja-JP" sz="1400" dirty="0">
                <a:solidFill>
                  <a:srgbClr val="0070C0"/>
                </a:solidFill>
              </a:rPr>
              <a:t>Lottery A</a:t>
            </a:r>
          </a:p>
          <a:p>
            <a:r>
              <a:rPr kumimoji="1" lang="en-US" altLang="ja-JP" sz="1400" dirty="0">
                <a:solidFill>
                  <a:srgbClr val="0070C0"/>
                </a:solidFill>
              </a:rPr>
              <a:t>$100    p</a:t>
            </a:r>
          </a:p>
          <a:p>
            <a:r>
              <a:rPr kumimoji="1" lang="en-US" altLang="ja-JP" sz="1400" dirty="0">
                <a:solidFill>
                  <a:srgbClr val="0070C0"/>
                </a:solidFill>
              </a:rPr>
              <a:t>     $0  1-p</a:t>
            </a:r>
            <a:endParaRPr kumimoji="1" lang="ja-JP" altLang="en-US" sz="1400">
              <a:solidFill>
                <a:srgbClr val="0070C0"/>
              </a:solidFill>
            </a:endParaRPr>
          </a:p>
        </p:txBody>
      </p:sp>
      <p:sp>
        <p:nvSpPr>
          <p:cNvPr id="64" name="テキスト ボックス 63">
            <a:extLst>
              <a:ext uri="{FF2B5EF4-FFF2-40B4-BE49-F238E27FC236}">
                <a16:creationId xmlns:a16="http://schemas.microsoft.com/office/drawing/2014/main" id="{6945135E-38D4-CF44-96E5-38DF13857531}"/>
              </a:ext>
            </a:extLst>
          </p:cNvPr>
          <p:cNvSpPr txBox="1"/>
          <p:nvPr/>
        </p:nvSpPr>
        <p:spPr>
          <a:xfrm>
            <a:off x="6313365" y="1433164"/>
            <a:ext cx="1012771" cy="646331"/>
          </a:xfrm>
          <a:prstGeom prst="rect">
            <a:avLst/>
          </a:prstGeom>
          <a:noFill/>
        </p:spPr>
        <p:txBody>
          <a:bodyPr wrap="square" rtlCol="0">
            <a:spAutoFit/>
          </a:bodyPr>
          <a:lstStyle/>
          <a:p>
            <a:r>
              <a:rPr kumimoji="1" lang="en-US" altLang="ja-JP" dirty="0">
                <a:solidFill>
                  <a:srgbClr val="00B050"/>
                </a:solidFill>
              </a:rPr>
              <a:t>Risk Aversion</a:t>
            </a:r>
            <a:endParaRPr kumimoji="1" lang="ja-JP" altLang="en-US">
              <a:solidFill>
                <a:srgbClr val="00B050"/>
              </a:solidFill>
            </a:endParaRPr>
          </a:p>
        </p:txBody>
      </p:sp>
      <p:sp>
        <p:nvSpPr>
          <p:cNvPr id="65" name="円弧 64">
            <a:extLst>
              <a:ext uri="{FF2B5EF4-FFF2-40B4-BE49-F238E27FC236}">
                <a16:creationId xmlns:a16="http://schemas.microsoft.com/office/drawing/2014/main" id="{C0A05CAA-F596-F34E-B1FA-45591F9F1293}"/>
              </a:ext>
            </a:extLst>
          </p:cNvPr>
          <p:cNvSpPr/>
          <p:nvPr/>
        </p:nvSpPr>
        <p:spPr>
          <a:xfrm rot="17520081">
            <a:off x="6679055" y="2853053"/>
            <a:ext cx="3198821" cy="1981043"/>
          </a:xfrm>
          <a:prstGeom prst="arc">
            <a:avLst>
              <a:gd name="adj1" fmla="val 16200000"/>
              <a:gd name="adj2" fmla="val 21086184"/>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66" name="円/楕円 65">
            <a:extLst>
              <a:ext uri="{FF2B5EF4-FFF2-40B4-BE49-F238E27FC236}">
                <a16:creationId xmlns:a16="http://schemas.microsoft.com/office/drawing/2014/main" id="{7BA7754E-EF3B-6443-AFC4-B09BECAF2754}"/>
              </a:ext>
            </a:extLst>
          </p:cNvPr>
          <p:cNvSpPr/>
          <p:nvPr/>
        </p:nvSpPr>
        <p:spPr>
          <a:xfrm>
            <a:off x="5218458" y="3193167"/>
            <a:ext cx="202019" cy="18607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円/楕円 66">
            <a:extLst>
              <a:ext uri="{FF2B5EF4-FFF2-40B4-BE49-F238E27FC236}">
                <a16:creationId xmlns:a16="http://schemas.microsoft.com/office/drawing/2014/main" id="{E8935EAE-9B4C-4140-8ACC-A8F3B3846F2D}"/>
              </a:ext>
            </a:extLst>
          </p:cNvPr>
          <p:cNvSpPr/>
          <p:nvPr/>
        </p:nvSpPr>
        <p:spPr>
          <a:xfrm>
            <a:off x="7556855" y="2822337"/>
            <a:ext cx="202019" cy="186070"/>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8" name="直線矢印コネクタ 67">
            <a:extLst>
              <a:ext uri="{FF2B5EF4-FFF2-40B4-BE49-F238E27FC236}">
                <a16:creationId xmlns:a16="http://schemas.microsoft.com/office/drawing/2014/main" id="{1E601497-7133-1545-A952-9DA916BEF131}"/>
              </a:ext>
            </a:extLst>
          </p:cNvPr>
          <p:cNvCxnSpPr>
            <a:cxnSpLocks/>
            <a:stCxn id="67" idx="4"/>
          </p:cNvCxnSpPr>
          <p:nvPr/>
        </p:nvCxnSpPr>
        <p:spPr>
          <a:xfrm>
            <a:off x="7657865" y="3008407"/>
            <a:ext cx="12244" cy="539639"/>
          </a:xfrm>
          <a:prstGeom prst="straightConnector1">
            <a:avLst/>
          </a:prstGeom>
          <a:ln>
            <a:solidFill>
              <a:schemeClr val="accent2"/>
            </a:solidFill>
            <a:tailEnd type="triangle"/>
          </a:ln>
        </p:spPr>
        <p:style>
          <a:lnRef idx="2">
            <a:schemeClr val="accent1"/>
          </a:lnRef>
          <a:fillRef idx="0">
            <a:schemeClr val="accent1"/>
          </a:fillRef>
          <a:effectRef idx="1">
            <a:schemeClr val="accent1"/>
          </a:effectRef>
          <a:fontRef idx="minor">
            <a:schemeClr val="tx1"/>
          </a:fontRef>
        </p:style>
      </p:cxnSp>
      <p:sp>
        <p:nvSpPr>
          <p:cNvPr id="69" name="テキスト ボックス 68">
            <a:extLst>
              <a:ext uri="{FF2B5EF4-FFF2-40B4-BE49-F238E27FC236}">
                <a16:creationId xmlns:a16="http://schemas.microsoft.com/office/drawing/2014/main" id="{AD78F60E-6ED7-0A41-9FC5-F0A9D135562A}"/>
              </a:ext>
            </a:extLst>
          </p:cNvPr>
          <p:cNvSpPr txBox="1"/>
          <p:nvPr/>
        </p:nvSpPr>
        <p:spPr>
          <a:xfrm>
            <a:off x="7491436" y="3646325"/>
            <a:ext cx="1174898" cy="646331"/>
          </a:xfrm>
          <a:prstGeom prst="rect">
            <a:avLst/>
          </a:prstGeom>
          <a:noFill/>
        </p:spPr>
        <p:txBody>
          <a:bodyPr wrap="square" rtlCol="0">
            <a:spAutoFit/>
          </a:bodyPr>
          <a:lstStyle/>
          <a:p>
            <a:r>
              <a:rPr kumimoji="1" lang="en-US" altLang="ja-JP" dirty="0">
                <a:solidFill>
                  <a:srgbClr val="C00000"/>
                </a:solidFill>
              </a:rPr>
              <a:t>Risk premium</a:t>
            </a:r>
            <a:endParaRPr kumimoji="1" lang="ja-JP" altLang="en-US">
              <a:solidFill>
                <a:srgbClr val="C00000"/>
              </a:solidFill>
            </a:endParaRPr>
          </a:p>
        </p:txBody>
      </p:sp>
      <p:sp>
        <p:nvSpPr>
          <p:cNvPr id="72" name="フレーム (半分) 71">
            <a:extLst>
              <a:ext uri="{FF2B5EF4-FFF2-40B4-BE49-F238E27FC236}">
                <a16:creationId xmlns:a16="http://schemas.microsoft.com/office/drawing/2014/main" id="{06B24CCD-7AE0-694A-9003-99D0880A7BE5}"/>
              </a:ext>
            </a:extLst>
          </p:cNvPr>
          <p:cNvSpPr/>
          <p:nvPr/>
        </p:nvSpPr>
        <p:spPr>
          <a:xfrm rot="16200000">
            <a:off x="1197139" y="4741366"/>
            <a:ext cx="1572827" cy="1659841"/>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73" name="テキスト ボックス 72">
            <a:extLst>
              <a:ext uri="{FF2B5EF4-FFF2-40B4-BE49-F238E27FC236}">
                <a16:creationId xmlns:a16="http://schemas.microsoft.com/office/drawing/2014/main" id="{57031B13-A0D4-A34C-97A6-CAF5F63CB369}"/>
              </a:ext>
            </a:extLst>
          </p:cNvPr>
          <p:cNvSpPr txBox="1"/>
          <p:nvPr/>
        </p:nvSpPr>
        <p:spPr>
          <a:xfrm>
            <a:off x="718934" y="4395792"/>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74" name="テキスト ボックス 73">
            <a:extLst>
              <a:ext uri="{FF2B5EF4-FFF2-40B4-BE49-F238E27FC236}">
                <a16:creationId xmlns:a16="http://schemas.microsoft.com/office/drawing/2014/main" id="{E26736C6-7B10-5E46-AB24-4D3473EA8CC6}"/>
              </a:ext>
            </a:extLst>
          </p:cNvPr>
          <p:cNvSpPr txBox="1"/>
          <p:nvPr/>
        </p:nvSpPr>
        <p:spPr>
          <a:xfrm>
            <a:off x="2757140" y="5665203"/>
            <a:ext cx="1174899" cy="646331"/>
          </a:xfrm>
          <a:prstGeom prst="rect">
            <a:avLst/>
          </a:prstGeom>
          <a:noFill/>
        </p:spPr>
        <p:txBody>
          <a:bodyPr wrap="square" rtlCol="0">
            <a:spAutoFit/>
          </a:bodyPr>
          <a:lstStyle/>
          <a:p>
            <a:r>
              <a:rPr kumimoji="1" lang="en-US" altLang="ja-JP" dirty="0"/>
              <a:t>monetary amount</a:t>
            </a:r>
            <a:endParaRPr kumimoji="1" lang="ja-JP" altLang="en-US"/>
          </a:p>
        </p:txBody>
      </p:sp>
      <p:sp>
        <p:nvSpPr>
          <p:cNvPr id="76" name="円/楕円 75">
            <a:extLst>
              <a:ext uri="{FF2B5EF4-FFF2-40B4-BE49-F238E27FC236}">
                <a16:creationId xmlns:a16="http://schemas.microsoft.com/office/drawing/2014/main" id="{97C034F7-77A2-BA44-B03E-2A1B45A24953}"/>
              </a:ext>
            </a:extLst>
          </p:cNvPr>
          <p:cNvSpPr/>
          <p:nvPr/>
        </p:nvSpPr>
        <p:spPr>
          <a:xfrm>
            <a:off x="1803640" y="5064680"/>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CD247911-8037-3E4B-853D-B201AAF09393}"/>
              </a:ext>
            </a:extLst>
          </p:cNvPr>
          <p:cNvCxnSpPr>
            <a:cxnSpLocks/>
          </p:cNvCxnSpPr>
          <p:nvPr/>
        </p:nvCxnSpPr>
        <p:spPr>
          <a:xfrm flipH="1">
            <a:off x="1904650" y="5174146"/>
            <a:ext cx="1" cy="1137388"/>
          </a:xfrm>
          <a:prstGeom prst="line">
            <a:avLst/>
          </a:prstGeom>
        </p:spPr>
        <p:style>
          <a:lnRef idx="2">
            <a:schemeClr val="accent1"/>
          </a:lnRef>
          <a:fillRef idx="0">
            <a:schemeClr val="accent1"/>
          </a:fillRef>
          <a:effectRef idx="1">
            <a:schemeClr val="accent1"/>
          </a:effectRef>
          <a:fontRef idx="minor">
            <a:schemeClr val="tx1"/>
          </a:fontRef>
        </p:style>
      </p:cxnSp>
      <p:sp>
        <p:nvSpPr>
          <p:cNvPr id="79" name="テキスト ボックス 78">
            <a:extLst>
              <a:ext uri="{FF2B5EF4-FFF2-40B4-BE49-F238E27FC236}">
                <a16:creationId xmlns:a16="http://schemas.microsoft.com/office/drawing/2014/main" id="{615A4881-A488-054C-A187-02E320BA830E}"/>
              </a:ext>
            </a:extLst>
          </p:cNvPr>
          <p:cNvSpPr txBox="1"/>
          <p:nvPr/>
        </p:nvSpPr>
        <p:spPr>
          <a:xfrm>
            <a:off x="1459316" y="6323274"/>
            <a:ext cx="933269" cy="646331"/>
          </a:xfrm>
          <a:prstGeom prst="rect">
            <a:avLst/>
          </a:prstGeom>
          <a:noFill/>
        </p:spPr>
        <p:txBody>
          <a:bodyPr wrap="none" rtlCol="0">
            <a:spAutoFit/>
          </a:bodyPr>
          <a:lstStyle/>
          <a:p>
            <a:r>
              <a:rPr kumimoji="1" lang="en-US" altLang="ja-JP" dirty="0"/>
              <a:t>Present</a:t>
            </a:r>
          </a:p>
          <a:p>
            <a:r>
              <a:rPr kumimoji="1" lang="en-US" altLang="ja-JP" dirty="0"/>
              <a:t>Income</a:t>
            </a:r>
            <a:endParaRPr kumimoji="1" lang="ja-JP" altLang="en-US"/>
          </a:p>
        </p:txBody>
      </p:sp>
      <p:sp>
        <p:nvSpPr>
          <p:cNvPr id="85" name="テキスト ボックス 84">
            <a:extLst>
              <a:ext uri="{FF2B5EF4-FFF2-40B4-BE49-F238E27FC236}">
                <a16:creationId xmlns:a16="http://schemas.microsoft.com/office/drawing/2014/main" id="{9A833493-1E14-604C-A471-909F99191FC0}"/>
              </a:ext>
            </a:extLst>
          </p:cNvPr>
          <p:cNvSpPr txBox="1"/>
          <p:nvPr/>
        </p:nvSpPr>
        <p:spPr>
          <a:xfrm>
            <a:off x="2022852" y="5133889"/>
            <a:ext cx="1095853" cy="646331"/>
          </a:xfrm>
          <a:prstGeom prst="rect">
            <a:avLst/>
          </a:prstGeom>
          <a:noFill/>
        </p:spPr>
        <p:txBody>
          <a:bodyPr wrap="square" rtlCol="0">
            <a:spAutoFit/>
          </a:bodyPr>
          <a:lstStyle/>
          <a:p>
            <a:r>
              <a:rPr kumimoji="1" lang="en-US" altLang="ja-JP" dirty="0"/>
              <a:t>Status Quo</a:t>
            </a:r>
            <a:endParaRPr kumimoji="1" lang="ja-JP" altLang="en-US"/>
          </a:p>
        </p:txBody>
      </p:sp>
      <p:cxnSp>
        <p:nvCxnSpPr>
          <p:cNvPr id="90" name="直線コネクタ 89">
            <a:extLst>
              <a:ext uri="{FF2B5EF4-FFF2-40B4-BE49-F238E27FC236}">
                <a16:creationId xmlns:a16="http://schemas.microsoft.com/office/drawing/2014/main" id="{3D60ACA9-2734-B649-81A9-20D050541217}"/>
              </a:ext>
            </a:extLst>
          </p:cNvPr>
          <p:cNvCxnSpPr>
            <a:cxnSpLocks/>
          </p:cNvCxnSpPr>
          <p:nvPr/>
        </p:nvCxnSpPr>
        <p:spPr>
          <a:xfrm flipV="1">
            <a:off x="1904650" y="4981012"/>
            <a:ext cx="874295" cy="221729"/>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直線コネクタ 90">
            <a:extLst>
              <a:ext uri="{FF2B5EF4-FFF2-40B4-BE49-F238E27FC236}">
                <a16:creationId xmlns:a16="http://schemas.microsoft.com/office/drawing/2014/main" id="{8D1828CC-8572-5F4F-97AB-D6C1D0742956}"/>
              </a:ext>
            </a:extLst>
          </p:cNvPr>
          <p:cNvCxnSpPr>
            <a:cxnSpLocks/>
            <a:endCxn id="76" idx="4"/>
          </p:cNvCxnSpPr>
          <p:nvPr/>
        </p:nvCxnSpPr>
        <p:spPr>
          <a:xfrm flipV="1">
            <a:off x="1353260" y="5250750"/>
            <a:ext cx="551390" cy="1060786"/>
          </a:xfrm>
          <a:prstGeom prst="line">
            <a:avLst/>
          </a:prstGeom>
        </p:spPr>
        <p:style>
          <a:lnRef idx="2">
            <a:schemeClr val="accent1"/>
          </a:lnRef>
          <a:fillRef idx="0">
            <a:schemeClr val="accent1"/>
          </a:fillRef>
          <a:effectRef idx="1">
            <a:schemeClr val="accent1"/>
          </a:effectRef>
          <a:fontRef idx="minor">
            <a:schemeClr val="tx1"/>
          </a:fontRef>
        </p:style>
      </p:cxnSp>
      <p:sp>
        <p:nvSpPr>
          <p:cNvPr id="97" name="正方形/長方形 96">
            <a:extLst>
              <a:ext uri="{FF2B5EF4-FFF2-40B4-BE49-F238E27FC236}">
                <a16:creationId xmlns:a16="http://schemas.microsoft.com/office/drawing/2014/main" id="{1A43DCDA-4BE2-624D-9FD1-B28710D6CABB}"/>
              </a:ext>
            </a:extLst>
          </p:cNvPr>
          <p:cNvSpPr/>
          <p:nvPr/>
        </p:nvSpPr>
        <p:spPr>
          <a:xfrm>
            <a:off x="1446027" y="4392745"/>
            <a:ext cx="1956369" cy="369332"/>
          </a:xfrm>
          <a:prstGeom prst="rect">
            <a:avLst/>
          </a:prstGeom>
        </p:spPr>
        <p:txBody>
          <a:bodyPr wrap="none">
            <a:spAutoFit/>
          </a:bodyPr>
          <a:lstStyle/>
          <a:p>
            <a:r>
              <a:rPr lang="en-US" altLang="ja-JP" dirty="0"/>
              <a:t>Endowment Effect</a:t>
            </a:r>
            <a:endParaRPr lang="ja-JP" altLang="en-US"/>
          </a:p>
        </p:txBody>
      </p:sp>
      <p:sp>
        <p:nvSpPr>
          <p:cNvPr id="98" name="テキスト ボックス 97">
            <a:extLst>
              <a:ext uri="{FF2B5EF4-FFF2-40B4-BE49-F238E27FC236}">
                <a16:creationId xmlns:a16="http://schemas.microsoft.com/office/drawing/2014/main" id="{0ED37B7F-8915-6041-AEC3-63148287F812}"/>
              </a:ext>
            </a:extLst>
          </p:cNvPr>
          <p:cNvSpPr txBox="1"/>
          <p:nvPr/>
        </p:nvSpPr>
        <p:spPr>
          <a:xfrm>
            <a:off x="2914483" y="4995793"/>
            <a:ext cx="1815322" cy="646331"/>
          </a:xfrm>
          <a:prstGeom prst="rect">
            <a:avLst/>
          </a:prstGeom>
          <a:noFill/>
        </p:spPr>
        <p:txBody>
          <a:bodyPr wrap="square" rtlCol="0">
            <a:spAutoFit/>
          </a:bodyPr>
          <a:lstStyle/>
          <a:p>
            <a:r>
              <a:rPr kumimoji="1" lang="en-US" altLang="ja-JP" dirty="0"/>
              <a:t>The usually avoid  "loosing"</a:t>
            </a:r>
            <a:endParaRPr kumimoji="1" lang="ja-JP" altLang="en-US"/>
          </a:p>
        </p:txBody>
      </p:sp>
      <p:sp>
        <p:nvSpPr>
          <p:cNvPr id="99" name="フレーム (半分) 98">
            <a:extLst>
              <a:ext uri="{FF2B5EF4-FFF2-40B4-BE49-F238E27FC236}">
                <a16:creationId xmlns:a16="http://schemas.microsoft.com/office/drawing/2014/main" id="{739D114A-ED9D-CA4F-8B83-3D4E7453317B}"/>
              </a:ext>
            </a:extLst>
          </p:cNvPr>
          <p:cNvSpPr/>
          <p:nvPr/>
        </p:nvSpPr>
        <p:spPr>
          <a:xfrm rot="16200000">
            <a:off x="5538401" y="4461455"/>
            <a:ext cx="1572827" cy="2265819"/>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100" name="テキスト ボックス 99">
            <a:extLst>
              <a:ext uri="{FF2B5EF4-FFF2-40B4-BE49-F238E27FC236}">
                <a16:creationId xmlns:a16="http://schemas.microsoft.com/office/drawing/2014/main" id="{8193B7CE-A72C-8E4C-B62D-1CEEA09FD722}"/>
              </a:ext>
            </a:extLst>
          </p:cNvPr>
          <p:cNvSpPr txBox="1"/>
          <p:nvPr/>
        </p:nvSpPr>
        <p:spPr>
          <a:xfrm>
            <a:off x="4757207" y="4418871"/>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101" name="テキスト ボックス 100">
            <a:extLst>
              <a:ext uri="{FF2B5EF4-FFF2-40B4-BE49-F238E27FC236}">
                <a16:creationId xmlns:a16="http://schemas.microsoft.com/office/drawing/2014/main" id="{540DB5FE-219D-8C44-91D1-88B9FADD476F}"/>
              </a:ext>
            </a:extLst>
          </p:cNvPr>
          <p:cNvSpPr txBox="1"/>
          <p:nvPr/>
        </p:nvSpPr>
        <p:spPr>
          <a:xfrm>
            <a:off x="7431313" y="6054387"/>
            <a:ext cx="1174899" cy="646331"/>
          </a:xfrm>
          <a:prstGeom prst="rect">
            <a:avLst/>
          </a:prstGeom>
          <a:noFill/>
        </p:spPr>
        <p:txBody>
          <a:bodyPr wrap="square" rtlCol="0">
            <a:spAutoFit/>
          </a:bodyPr>
          <a:lstStyle/>
          <a:p>
            <a:r>
              <a:rPr kumimoji="1" lang="en-US" altLang="ja-JP" dirty="0"/>
              <a:t>monetary amount</a:t>
            </a:r>
            <a:endParaRPr kumimoji="1" lang="ja-JP" altLang="en-US"/>
          </a:p>
        </p:txBody>
      </p:sp>
      <p:sp>
        <p:nvSpPr>
          <p:cNvPr id="102" name="円/楕円 101">
            <a:extLst>
              <a:ext uri="{FF2B5EF4-FFF2-40B4-BE49-F238E27FC236}">
                <a16:creationId xmlns:a16="http://schemas.microsoft.com/office/drawing/2014/main" id="{89DDBA54-1523-C94E-8BFF-02486E8B6D49}"/>
              </a:ext>
            </a:extLst>
          </p:cNvPr>
          <p:cNvSpPr/>
          <p:nvPr/>
        </p:nvSpPr>
        <p:spPr>
          <a:xfrm>
            <a:off x="5841913" y="5418124"/>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03" name="直線コネクタ 102">
            <a:extLst>
              <a:ext uri="{FF2B5EF4-FFF2-40B4-BE49-F238E27FC236}">
                <a16:creationId xmlns:a16="http://schemas.microsoft.com/office/drawing/2014/main" id="{E654C4A7-4988-7146-891E-6974DA4E276E}"/>
              </a:ext>
            </a:extLst>
          </p:cNvPr>
          <p:cNvCxnSpPr>
            <a:cxnSpLocks/>
            <a:stCxn id="102" idx="4"/>
          </p:cNvCxnSpPr>
          <p:nvPr/>
        </p:nvCxnSpPr>
        <p:spPr>
          <a:xfrm>
            <a:off x="5942923" y="5604194"/>
            <a:ext cx="1" cy="730419"/>
          </a:xfrm>
          <a:prstGeom prst="line">
            <a:avLst/>
          </a:prstGeom>
        </p:spPr>
        <p:style>
          <a:lnRef idx="2">
            <a:schemeClr val="accent1"/>
          </a:lnRef>
          <a:fillRef idx="0">
            <a:schemeClr val="accent1"/>
          </a:fillRef>
          <a:effectRef idx="1">
            <a:schemeClr val="accent1"/>
          </a:effectRef>
          <a:fontRef idx="minor">
            <a:schemeClr val="tx1"/>
          </a:fontRef>
        </p:style>
      </p:cxnSp>
      <p:sp>
        <p:nvSpPr>
          <p:cNvPr id="104" name="テキスト ボックス 103">
            <a:extLst>
              <a:ext uri="{FF2B5EF4-FFF2-40B4-BE49-F238E27FC236}">
                <a16:creationId xmlns:a16="http://schemas.microsoft.com/office/drawing/2014/main" id="{420FB86E-C552-844A-BC1A-15293BCAE549}"/>
              </a:ext>
            </a:extLst>
          </p:cNvPr>
          <p:cNvSpPr txBox="1"/>
          <p:nvPr/>
        </p:nvSpPr>
        <p:spPr>
          <a:xfrm>
            <a:off x="5499376" y="6334613"/>
            <a:ext cx="933269" cy="646331"/>
          </a:xfrm>
          <a:prstGeom prst="rect">
            <a:avLst/>
          </a:prstGeom>
          <a:noFill/>
        </p:spPr>
        <p:txBody>
          <a:bodyPr wrap="none" rtlCol="0">
            <a:spAutoFit/>
          </a:bodyPr>
          <a:lstStyle/>
          <a:p>
            <a:r>
              <a:rPr kumimoji="1" lang="en-US" altLang="ja-JP" dirty="0"/>
              <a:t>Present</a:t>
            </a:r>
          </a:p>
          <a:p>
            <a:r>
              <a:rPr kumimoji="1" lang="en-US" altLang="ja-JP" dirty="0"/>
              <a:t>Income</a:t>
            </a:r>
            <a:endParaRPr kumimoji="1" lang="ja-JP" altLang="en-US"/>
          </a:p>
        </p:txBody>
      </p:sp>
      <p:sp>
        <p:nvSpPr>
          <p:cNvPr id="105" name="テキスト ボックス 104">
            <a:extLst>
              <a:ext uri="{FF2B5EF4-FFF2-40B4-BE49-F238E27FC236}">
                <a16:creationId xmlns:a16="http://schemas.microsoft.com/office/drawing/2014/main" id="{97D4F954-B301-9443-8B60-49B40C59B2C9}"/>
              </a:ext>
            </a:extLst>
          </p:cNvPr>
          <p:cNvSpPr txBox="1"/>
          <p:nvPr/>
        </p:nvSpPr>
        <p:spPr>
          <a:xfrm>
            <a:off x="6103900" y="5518837"/>
            <a:ext cx="1095853" cy="646331"/>
          </a:xfrm>
          <a:prstGeom prst="rect">
            <a:avLst/>
          </a:prstGeom>
          <a:noFill/>
        </p:spPr>
        <p:txBody>
          <a:bodyPr wrap="square" rtlCol="0">
            <a:spAutoFit/>
          </a:bodyPr>
          <a:lstStyle/>
          <a:p>
            <a:r>
              <a:rPr kumimoji="1" lang="en-US" altLang="ja-JP" dirty="0"/>
              <a:t>Status Quo</a:t>
            </a:r>
            <a:endParaRPr kumimoji="1" lang="ja-JP" altLang="en-US"/>
          </a:p>
        </p:txBody>
      </p:sp>
      <p:sp>
        <p:nvSpPr>
          <p:cNvPr id="111" name="フリーフォーム 110">
            <a:extLst>
              <a:ext uri="{FF2B5EF4-FFF2-40B4-BE49-F238E27FC236}">
                <a16:creationId xmlns:a16="http://schemas.microsoft.com/office/drawing/2014/main" id="{99C7C7E4-DB03-3F42-A1AF-B8146FC5CC4A}"/>
              </a:ext>
            </a:extLst>
          </p:cNvPr>
          <p:cNvSpPr/>
          <p:nvPr/>
        </p:nvSpPr>
        <p:spPr>
          <a:xfrm>
            <a:off x="6018028" y="4697946"/>
            <a:ext cx="1382232" cy="809942"/>
          </a:xfrm>
          <a:custGeom>
            <a:avLst/>
            <a:gdLst>
              <a:gd name="connsiteX0" fmla="*/ 0 w 1382232"/>
              <a:gd name="connsiteY0" fmla="*/ 809719 h 809942"/>
              <a:gd name="connsiteX1" fmla="*/ 202019 w 1382232"/>
              <a:gd name="connsiteY1" fmla="*/ 756556 h 809942"/>
              <a:gd name="connsiteX2" fmla="*/ 372139 w 1382232"/>
              <a:gd name="connsiteY2" fmla="*/ 480110 h 809942"/>
              <a:gd name="connsiteX3" fmla="*/ 584791 w 1382232"/>
              <a:gd name="connsiteY3" fmla="*/ 139868 h 809942"/>
              <a:gd name="connsiteX4" fmla="*/ 1201479 w 1382232"/>
              <a:gd name="connsiteY4" fmla="*/ 12277 h 809942"/>
              <a:gd name="connsiteX5" fmla="*/ 1382232 w 1382232"/>
              <a:gd name="connsiteY5" fmla="*/ 12277 h 80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2232" h="809942">
                <a:moveTo>
                  <a:pt x="0" y="809719"/>
                </a:moveTo>
                <a:cubicBezTo>
                  <a:pt x="69998" y="810605"/>
                  <a:pt x="139996" y="811491"/>
                  <a:pt x="202019" y="756556"/>
                </a:cubicBezTo>
                <a:cubicBezTo>
                  <a:pt x="264042" y="701621"/>
                  <a:pt x="308344" y="582891"/>
                  <a:pt x="372139" y="480110"/>
                </a:cubicBezTo>
                <a:cubicBezTo>
                  <a:pt x="435934" y="377329"/>
                  <a:pt x="446568" y="217840"/>
                  <a:pt x="584791" y="139868"/>
                </a:cubicBezTo>
                <a:cubicBezTo>
                  <a:pt x="723014" y="61896"/>
                  <a:pt x="1068572" y="33542"/>
                  <a:pt x="1201479" y="12277"/>
                </a:cubicBezTo>
                <a:cubicBezTo>
                  <a:pt x="1334386" y="-8988"/>
                  <a:pt x="1358309" y="1644"/>
                  <a:pt x="1382232" y="12277"/>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2" name="フリーフォーム 111">
            <a:extLst>
              <a:ext uri="{FF2B5EF4-FFF2-40B4-BE49-F238E27FC236}">
                <a16:creationId xmlns:a16="http://schemas.microsoft.com/office/drawing/2014/main" id="{0B18E305-84E0-BF4B-AC2D-A9F74A014321}"/>
              </a:ext>
            </a:extLst>
          </p:cNvPr>
          <p:cNvSpPr/>
          <p:nvPr/>
        </p:nvSpPr>
        <p:spPr>
          <a:xfrm>
            <a:off x="5231219" y="5550195"/>
            <a:ext cx="659218" cy="616689"/>
          </a:xfrm>
          <a:custGeom>
            <a:avLst/>
            <a:gdLst>
              <a:gd name="connsiteX0" fmla="*/ 659218 w 659218"/>
              <a:gd name="connsiteY0" fmla="*/ 0 h 616689"/>
              <a:gd name="connsiteX1" fmla="*/ 489097 w 659218"/>
              <a:gd name="connsiteY1" fmla="*/ 318977 h 616689"/>
              <a:gd name="connsiteX2" fmla="*/ 265814 w 659218"/>
              <a:gd name="connsiteY2" fmla="*/ 552893 h 616689"/>
              <a:gd name="connsiteX3" fmla="*/ 0 w 659218"/>
              <a:gd name="connsiteY3" fmla="*/ 616689 h 616689"/>
            </a:gdLst>
            <a:ahLst/>
            <a:cxnLst>
              <a:cxn ang="0">
                <a:pos x="connsiteX0" y="connsiteY0"/>
              </a:cxn>
              <a:cxn ang="0">
                <a:pos x="connsiteX1" y="connsiteY1"/>
              </a:cxn>
              <a:cxn ang="0">
                <a:pos x="connsiteX2" y="connsiteY2"/>
              </a:cxn>
              <a:cxn ang="0">
                <a:pos x="connsiteX3" y="connsiteY3"/>
              </a:cxn>
            </a:cxnLst>
            <a:rect l="l" t="t" r="r" b="b"/>
            <a:pathLst>
              <a:path w="659218" h="616689">
                <a:moveTo>
                  <a:pt x="659218" y="0"/>
                </a:moveTo>
                <a:cubicBezTo>
                  <a:pt x="606941" y="113414"/>
                  <a:pt x="554664" y="226828"/>
                  <a:pt x="489097" y="318977"/>
                </a:cubicBezTo>
                <a:cubicBezTo>
                  <a:pt x="423530" y="411126"/>
                  <a:pt x="347330" y="503274"/>
                  <a:pt x="265814" y="552893"/>
                </a:cubicBezTo>
                <a:cubicBezTo>
                  <a:pt x="184298" y="602512"/>
                  <a:pt x="92149" y="609600"/>
                  <a:pt x="0" y="616689"/>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円/楕円 77">
            <a:extLst>
              <a:ext uri="{FF2B5EF4-FFF2-40B4-BE49-F238E27FC236}">
                <a16:creationId xmlns:a16="http://schemas.microsoft.com/office/drawing/2014/main" id="{124CDF0E-4883-E94E-A954-3307EC2525C2}"/>
              </a:ext>
            </a:extLst>
          </p:cNvPr>
          <p:cNvSpPr/>
          <p:nvPr/>
        </p:nvSpPr>
        <p:spPr>
          <a:xfrm>
            <a:off x="7825455" y="2478032"/>
            <a:ext cx="202019" cy="18607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80" name="直線矢印コネクタ 79">
            <a:extLst>
              <a:ext uri="{FF2B5EF4-FFF2-40B4-BE49-F238E27FC236}">
                <a16:creationId xmlns:a16="http://schemas.microsoft.com/office/drawing/2014/main" id="{4645ACB9-D2D3-CF48-9FDE-D47A77D1A547}"/>
              </a:ext>
            </a:extLst>
          </p:cNvPr>
          <p:cNvCxnSpPr>
            <a:cxnSpLocks/>
            <a:stCxn id="78" idx="2"/>
          </p:cNvCxnSpPr>
          <p:nvPr/>
        </p:nvCxnSpPr>
        <p:spPr>
          <a:xfrm flipH="1" flipV="1">
            <a:off x="7431313" y="2564160"/>
            <a:ext cx="394142" cy="6907"/>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9237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17B5A-AE1B-4549-9089-6BD1F0739B5A}"/>
              </a:ext>
            </a:extLst>
          </p:cNvPr>
          <p:cNvSpPr>
            <a:spLocks noGrp="1"/>
          </p:cNvSpPr>
          <p:nvPr>
            <p:ph type="title"/>
          </p:nvPr>
        </p:nvSpPr>
        <p:spPr/>
        <p:txBody>
          <a:bodyPr>
            <a:normAutofit fontScale="90000"/>
          </a:bodyPr>
          <a:lstStyle/>
          <a:p>
            <a:r>
              <a:rPr lang="en-US" altLang="ja-JP" dirty="0">
                <a:solidFill>
                  <a:schemeClr val="accent6">
                    <a:lumMod val="75000"/>
                  </a:schemeClr>
                </a:solidFill>
              </a:rPr>
              <a:t>Utility function </a:t>
            </a:r>
            <a:r>
              <a:rPr lang="en-US" altLang="ja-JP" dirty="0"/>
              <a:t>and Disaster </a:t>
            </a:r>
            <a:r>
              <a:rPr lang="en-US" altLang="ja-JP" dirty="0">
                <a:solidFill>
                  <a:srgbClr val="00B050"/>
                </a:solidFill>
              </a:rPr>
              <a:t>Preventing Behavior</a:t>
            </a:r>
            <a:endParaRPr kumimoji="1" lang="ja-JP" altLang="en-US">
              <a:solidFill>
                <a:srgbClr val="00B050"/>
              </a:solidFill>
            </a:endParaRPr>
          </a:p>
        </p:txBody>
      </p:sp>
      <p:sp>
        <p:nvSpPr>
          <p:cNvPr id="99" name="フレーム (半分) 98">
            <a:extLst>
              <a:ext uri="{FF2B5EF4-FFF2-40B4-BE49-F238E27FC236}">
                <a16:creationId xmlns:a16="http://schemas.microsoft.com/office/drawing/2014/main" id="{739D114A-ED9D-CA4F-8B83-3D4E7453317B}"/>
              </a:ext>
            </a:extLst>
          </p:cNvPr>
          <p:cNvSpPr/>
          <p:nvPr/>
        </p:nvSpPr>
        <p:spPr>
          <a:xfrm rot="16200000">
            <a:off x="2220197" y="1420158"/>
            <a:ext cx="1572827" cy="2265819"/>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100" name="テキスト ボックス 99">
            <a:extLst>
              <a:ext uri="{FF2B5EF4-FFF2-40B4-BE49-F238E27FC236}">
                <a16:creationId xmlns:a16="http://schemas.microsoft.com/office/drawing/2014/main" id="{8193B7CE-A72C-8E4C-B62D-1CEEA09FD722}"/>
              </a:ext>
            </a:extLst>
          </p:cNvPr>
          <p:cNvSpPr txBox="1"/>
          <p:nvPr/>
        </p:nvSpPr>
        <p:spPr>
          <a:xfrm>
            <a:off x="1439003" y="1377574"/>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101" name="テキスト ボックス 100">
            <a:extLst>
              <a:ext uri="{FF2B5EF4-FFF2-40B4-BE49-F238E27FC236}">
                <a16:creationId xmlns:a16="http://schemas.microsoft.com/office/drawing/2014/main" id="{540DB5FE-219D-8C44-91D1-88B9FADD476F}"/>
              </a:ext>
            </a:extLst>
          </p:cNvPr>
          <p:cNvSpPr txBox="1"/>
          <p:nvPr/>
        </p:nvSpPr>
        <p:spPr>
          <a:xfrm>
            <a:off x="3602575" y="2633823"/>
            <a:ext cx="1174899" cy="646331"/>
          </a:xfrm>
          <a:prstGeom prst="rect">
            <a:avLst/>
          </a:prstGeom>
          <a:noFill/>
        </p:spPr>
        <p:txBody>
          <a:bodyPr wrap="square" rtlCol="0">
            <a:spAutoFit/>
          </a:bodyPr>
          <a:lstStyle/>
          <a:p>
            <a:r>
              <a:rPr kumimoji="1" lang="en-US" altLang="ja-JP" dirty="0"/>
              <a:t>monetary amount</a:t>
            </a:r>
            <a:endParaRPr kumimoji="1" lang="ja-JP" altLang="en-US"/>
          </a:p>
        </p:txBody>
      </p:sp>
      <p:sp>
        <p:nvSpPr>
          <p:cNvPr id="102" name="円/楕円 101">
            <a:extLst>
              <a:ext uri="{FF2B5EF4-FFF2-40B4-BE49-F238E27FC236}">
                <a16:creationId xmlns:a16="http://schemas.microsoft.com/office/drawing/2014/main" id="{89DDBA54-1523-C94E-8BFF-02486E8B6D49}"/>
              </a:ext>
            </a:extLst>
          </p:cNvPr>
          <p:cNvSpPr/>
          <p:nvPr/>
        </p:nvSpPr>
        <p:spPr>
          <a:xfrm>
            <a:off x="2523709" y="2376827"/>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03" name="直線コネクタ 102">
            <a:extLst>
              <a:ext uri="{FF2B5EF4-FFF2-40B4-BE49-F238E27FC236}">
                <a16:creationId xmlns:a16="http://schemas.microsoft.com/office/drawing/2014/main" id="{E654C4A7-4988-7146-891E-6974DA4E276E}"/>
              </a:ext>
            </a:extLst>
          </p:cNvPr>
          <p:cNvCxnSpPr>
            <a:cxnSpLocks/>
            <a:stCxn id="102" idx="4"/>
          </p:cNvCxnSpPr>
          <p:nvPr/>
        </p:nvCxnSpPr>
        <p:spPr>
          <a:xfrm>
            <a:off x="2624719" y="2562897"/>
            <a:ext cx="1" cy="730419"/>
          </a:xfrm>
          <a:prstGeom prst="line">
            <a:avLst/>
          </a:prstGeom>
        </p:spPr>
        <p:style>
          <a:lnRef idx="2">
            <a:schemeClr val="accent1"/>
          </a:lnRef>
          <a:fillRef idx="0">
            <a:schemeClr val="accent1"/>
          </a:fillRef>
          <a:effectRef idx="1">
            <a:schemeClr val="accent1"/>
          </a:effectRef>
          <a:fontRef idx="minor">
            <a:schemeClr val="tx1"/>
          </a:fontRef>
        </p:style>
      </p:cxnSp>
      <p:sp>
        <p:nvSpPr>
          <p:cNvPr id="105" name="テキスト ボックス 104">
            <a:extLst>
              <a:ext uri="{FF2B5EF4-FFF2-40B4-BE49-F238E27FC236}">
                <a16:creationId xmlns:a16="http://schemas.microsoft.com/office/drawing/2014/main" id="{97D4F954-B301-9443-8B60-49B40C59B2C9}"/>
              </a:ext>
            </a:extLst>
          </p:cNvPr>
          <p:cNvSpPr txBox="1"/>
          <p:nvPr/>
        </p:nvSpPr>
        <p:spPr>
          <a:xfrm>
            <a:off x="2785696" y="2477540"/>
            <a:ext cx="1095853" cy="646331"/>
          </a:xfrm>
          <a:prstGeom prst="rect">
            <a:avLst/>
          </a:prstGeom>
          <a:noFill/>
        </p:spPr>
        <p:txBody>
          <a:bodyPr wrap="square" rtlCol="0">
            <a:spAutoFit/>
          </a:bodyPr>
          <a:lstStyle/>
          <a:p>
            <a:r>
              <a:rPr kumimoji="1" lang="en-US" altLang="ja-JP" dirty="0"/>
              <a:t>Status Quo</a:t>
            </a:r>
            <a:endParaRPr kumimoji="1" lang="ja-JP" altLang="en-US"/>
          </a:p>
        </p:txBody>
      </p:sp>
      <p:sp>
        <p:nvSpPr>
          <p:cNvPr id="111" name="フリーフォーム 110">
            <a:extLst>
              <a:ext uri="{FF2B5EF4-FFF2-40B4-BE49-F238E27FC236}">
                <a16:creationId xmlns:a16="http://schemas.microsoft.com/office/drawing/2014/main" id="{99C7C7E4-DB03-3F42-A1AF-B8146FC5CC4A}"/>
              </a:ext>
            </a:extLst>
          </p:cNvPr>
          <p:cNvSpPr/>
          <p:nvPr/>
        </p:nvSpPr>
        <p:spPr>
          <a:xfrm>
            <a:off x="2699824" y="1656649"/>
            <a:ext cx="1382232" cy="809942"/>
          </a:xfrm>
          <a:custGeom>
            <a:avLst/>
            <a:gdLst>
              <a:gd name="connsiteX0" fmla="*/ 0 w 1382232"/>
              <a:gd name="connsiteY0" fmla="*/ 809719 h 809942"/>
              <a:gd name="connsiteX1" fmla="*/ 202019 w 1382232"/>
              <a:gd name="connsiteY1" fmla="*/ 756556 h 809942"/>
              <a:gd name="connsiteX2" fmla="*/ 372139 w 1382232"/>
              <a:gd name="connsiteY2" fmla="*/ 480110 h 809942"/>
              <a:gd name="connsiteX3" fmla="*/ 584791 w 1382232"/>
              <a:gd name="connsiteY3" fmla="*/ 139868 h 809942"/>
              <a:gd name="connsiteX4" fmla="*/ 1201479 w 1382232"/>
              <a:gd name="connsiteY4" fmla="*/ 12277 h 809942"/>
              <a:gd name="connsiteX5" fmla="*/ 1382232 w 1382232"/>
              <a:gd name="connsiteY5" fmla="*/ 12277 h 80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2232" h="809942">
                <a:moveTo>
                  <a:pt x="0" y="809719"/>
                </a:moveTo>
                <a:cubicBezTo>
                  <a:pt x="69998" y="810605"/>
                  <a:pt x="139996" y="811491"/>
                  <a:pt x="202019" y="756556"/>
                </a:cubicBezTo>
                <a:cubicBezTo>
                  <a:pt x="264042" y="701621"/>
                  <a:pt x="308344" y="582891"/>
                  <a:pt x="372139" y="480110"/>
                </a:cubicBezTo>
                <a:cubicBezTo>
                  <a:pt x="435934" y="377329"/>
                  <a:pt x="446568" y="217840"/>
                  <a:pt x="584791" y="139868"/>
                </a:cubicBezTo>
                <a:cubicBezTo>
                  <a:pt x="723014" y="61896"/>
                  <a:pt x="1068572" y="33542"/>
                  <a:pt x="1201479" y="12277"/>
                </a:cubicBezTo>
                <a:cubicBezTo>
                  <a:pt x="1334386" y="-8988"/>
                  <a:pt x="1358309" y="1644"/>
                  <a:pt x="1382232" y="12277"/>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2" name="フリーフォーム 111">
            <a:extLst>
              <a:ext uri="{FF2B5EF4-FFF2-40B4-BE49-F238E27FC236}">
                <a16:creationId xmlns:a16="http://schemas.microsoft.com/office/drawing/2014/main" id="{0B18E305-84E0-BF4B-AC2D-A9F74A014321}"/>
              </a:ext>
            </a:extLst>
          </p:cNvPr>
          <p:cNvSpPr/>
          <p:nvPr/>
        </p:nvSpPr>
        <p:spPr>
          <a:xfrm>
            <a:off x="1913015" y="2508898"/>
            <a:ext cx="659218" cy="616689"/>
          </a:xfrm>
          <a:custGeom>
            <a:avLst/>
            <a:gdLst>
              <a:gd name="connsiteX0" fmla="*/ 659218 w 659218"/>
              <a:gd name="connsiteY0" fmla="*/ 0 h 616689"/>
              <a:gd name="connsiteX1" fmla="*/ 489097 w 659218"/>
              <a:gd name="connsiteY1" fmla="*/ 318977 h 616689"/>
              <a:gd name="connsiteX2" fmla="*/ 265814 w 659218"/>
              <a:gd name="connsiteY2" fmla="*/ 552893 h 616689"/>
              <a:gd name="connsiteX3" fmla="*/ 0 w 659218"/>
              <a:gd name="connsiteY3" fmla="*/ 616689 h 616689"/>
            </a:gdLst>
            <a:ahLst/>
            <a:cxnLst>
              <a:cxn ang="0">
                <a:pos x="connsiteX0" y="connsiteY0"/>
              </a:cxn>
              <a:cxn ang="0">
                <a:pos x="connsiteX1" y="connsiteY1"/>
              </a:cxn>
              <a:cxn ang="0">
                <a:pos x="connsiteX2" y="connsiteY2"/>
              </a:cxn>
              <a:cxn ang="0">
                <a:pos x="connsiteX3" y="connsiteY3"/>
              </a:cxn>
            </a:cxnLst>
            <a:rect l="l" t="t" r="r" b="b"/>
            <a:pathLst>
              <a:path w="659218" h="616689">
                <a:moveTo>
                  <a:pt x="659218" y="0"/>
                </a:moveTo>
                <a:cubicBezTo>
                  <a:pt x="606941" y="113414"/>
                  <a:pt x="554664" y="226828"/>
                  <a:pt x="489097" y="318977"/>
                </a:cubicBezTo>
                <a:cubicBezTo>
                  <a:pt x="423530" y="411126"/>
                  <a:pt x="347330" y="503274"/>
                  <a:pt x="265814" y="552893"/>
                </a:cubicBezTo>
                <a:cubicBezTo>
                  <a:pt x="184298" y="602512"/>
                  <a:pt x="92149" y="609600"/>
                  <a:pt x="0" y="616689"/>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フレーム (半分) 77">
            <a:extLst>
              <a:ext uri="{FF2B5EF4-FFF2-40B4-BE49-F238E27FC236}">
                <a16:creationId xmlns:a16="http://schemas.microsoft.com/office/drawing/2014/main" id="{ECEB4398-1129-704F-BFBF-58D8C790404B}"/>
              </a:ext>
            </a:extLst>
          </p:cNvPr>
          <p:cNvSpPr/>
          <p:nvPr/>
        </p:nvSpPr>
        <p:spPr>
          <a:xfrm rot="16200000">
            <a:off x="5866064" y="1429987"/>
            <a:ext cx="1572827" cy="2265819"/>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80" name="テキスト ボックス 79">
            <a:extLst>
              <a:ext uri="{FF2B5EF4-FFF2-40B4-BE49-F238E27FC236}">
                <a16:creationId xmlns:a16="http://schemas.microsoft.com/office/drawing/2014/main" id="{B8092170-2589-9E47-845C-1EE8DF368DF9}"/>
              </a:ext>
            </a:extLst>
          </p:cNvPr>
          <p:cNvSpPr txBox="1"/>
          <p:nvPr/>
        </p:nvSpPr>
        <p:spPr>
          <a:xfrm>
            <a:off x="5084870" y="1387403"/>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81" name="テキスト ボックス 80">
            <a:extLst>
              <a:ext uri="{FF2B5EF4-FFF2-40B4-BE49-F238E27FC236}">
                <a16:creationId xmlns:a16="http://schemas.microsoft.com/office/drawing/2014/main" id="{BB33D85F-66E1-924E-96E2-965CFF58FDCE}"/>
              </a:ext>
            </a:extLst>
          </p:cNvPr>
          <p:cNvSpPr txBox="1"/>
          <p:nvPr/>
        </p:nvSpPr>
        <p:spPr>
          <a:xfrm>
            <a:off x="7443703" y="2633823"/>
            <a:ext cx="1174899" cy="646331"/>
          </a:xfrm>
          <a:prstGeom prst="rect">
            <a:avLst/>
          </a:prstGeom>
          <a:noFill/>
        </p:spPr>
        <p:txBody>
          <a:bodyPr wrap="square" rtlCol="0">
            <a:spAutoFit/>
          </a:bodyPr>
          <a:lstStyle/>
          <a:p>
            <a:r>
              <a:rPr kumimoji="1" lang="en-US" altLang="ja-JP" dirty="0"/>
              <a:t>monetary amount</a:t>
            </a:r>
            <a:endParaRPr kumimoji="1" lang="ja-JP" altLang="en-US"/>
          </a:p>
        </p:txBody>
      </p:sp>
      <p:sp>
        <p:nvSpPr>
          <p:cNvPr id="82" name="円/楕円 81">
            <a:extLst>
              <a:ext uri="{FF2B5EF4-FFF2-40B4-BE49-F238E27FC236}">
                <a16:creationId xmlns:a16="http://schemas.microsoft.com/office/drawing/2014/main" id="{2C5982C2-42AB-144E-9EA0-8CAA01140132}"/>
              </a:ext>
            </a:extLst>
          </p:cNvPr>
          <p:cNvSpPr/>
          <p:nvPr/>
        </p:nvSpPr>
        <p:spPr>
          <a:xfrm>
            <a:off x="6169576" y="2386656"/>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83" name="直線コネクタ 82">
            <a:extLst>
              <a:ext uri="{FF2B5EF4-FFF2-40B4-BE49-F238E27FC236}">
                <a16:creationId xmlns:a16="http://schemas.microsoft.com/office/drawing/2014/main" id="{4149A3E0-C10C-4049-AE8D-3DE2CF83AB24}"/>
              </a:ext>
            </a:extLst>
          </p:cNvPr>
          <p:cNvCxnSpPr>
            <a:cxnSpLocks/>
            <a:stCxn id="82" idx="4"/>
          </p:cNvCxnSpPr>
          <p:nvPr/>
        </p:nvCxnSpPr>
        <p:spPr>
          <a:xfrm>
            <a:off x="6270586" y="2572726"/>
            <a:ext cx="1" cy="730419"/>
          </a:xfrm>
          <a:prstGeom prst="line">
            <a:avLst/>
          </a:prstGeom>
        </p:spPr>
        <p:style>
          <a:lnRef idx="2">
            <a:schemeClr val="accent1"/>
          </a:lnRef>
          <a:fillRef idx="0">
            <a:schemeClr val="accent1"/>
          </a:fillRef>
          <a:effectRef idx="1">
            <a:schemeClr val="accent1"/>
          </a:effectRef>
          <a:fontRef idx="minor">
            <a:schemeClr val="tx1"/>
          </a:fontRef>
        </p:style>
      </p:cxnSp>
      <p:sp>
        <p:nvSpPr>
          <p:cNvPr id="86" name="テキスト ボックス 85">
            <a:extLst>
              <a:ext uri="{FF2B5EF4-FFF2-40B4-BE49-F238E27FC236}">
                <a16:creationId xmlns:a16="http://schemas.microsoft.com/office/drawing/2014/main" id="{771BB19F-6858-8448-A84C-2CAC69C65078}"/>
              </a:ext>
            </a:extLst>
          </p:cNvPr>
          <p:cNvSpPr txBox="1"/>
          <p:nvPr/>
        </p:nvSpPr>
        <p:spPr>
          <a:xfrm>
            <a:off x="6431563" y="2487369"/>
            <a:ext cx="1095853" cy="646331"/>
          </a:xfrm>
          <a:prstGeom prst="rect">
            <a:avLst/>
          </a:prstGeom>
          <a:noFill/>
        </p:spPr>
        <p:txBody>
          <a:bodyPr wrap="square" rtlCol="0">
            <a:spAutoFit/>
          </a:bodyPr>
          <a:lstStyle/>
          <a:p>
            <a:r>
              <a:rPr kumimoji="1" lang="en-US" altLang="ja-JP" dirty="0"/>
              <a:t>Status Quo</a:t>
            </a:r>
            <a:endParaRPr kumimoji="1" lang="ja-JP" altLang="en-US"/>
          </a:p>
        </p:txBody>
      </p:sp>
      <p:sp>
        <p:nvSpPr>
          <p:cNvPr id="87" name="フリーフォーム 86">
            <a:extLst>
              <a:ext uri="{FF2B5EF4-FFF2-40B4-BE49-F238E27FC236}">
                <a16:creationId xmlns:a16="http://schemas.microsoft.com/office/drawing/2014/main" id="{A2AD97F9-164E-A644-B396-3AB7EE13A56F}"/>
              </a:ext>
            </a:extLst>
          </p:cNvPr>
          <p:cNvSpPr/>
          <p:nvPr/>
        </p:nvSpPr>
        <p:spPr>
          <a:xfrm>
            <a:off x="6345691" y="1666478"/>
            <a:ext cx="1382232" cy="809942"/>
          </a:xfrm>
          <a:custGeom>
            <a:avLst/>
            <a:gdLst>
              <a:gd name="connsiteX0" fmla="*/ 0 w 1382232"/>
              <a:gd name="connsiteY0" fmla="*/ 809719 h 809942"/>
              <a:gd name="connsiteX1" fmla="*/ 202019 w 1382232"/>
              <a:gd name="connsiteY1" fmla="*/ 756556 h 809942"/>
              <a:gd name="connsiteX2" fmla="*/ 372139 w 1382232"/>
              <a:gd name="connsiteY2" fmla="*/ 480110 h 809942"/>
              <a:gd name="connsiteX3" fmla="*/ 584791 w 1382232"/>
              <a:gd name="connsiteY3" fmla="*/ 139868 h 809942"/>
              <a:gd name="connsiteX4" fmla="*/ 1201479 w 1382232"/>
              <a:gd name="connsiteY4" fmla="*/ 12277 h 809942"/>
              <a:gd name="connsiteX5" fmla="*/ 1382232 w 1382232"/>
              <a:gd name="connsiteY5" fmla="*/ 12277 h 80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2232" h="809942">
                <a:moveTo>
                  <a:pt x="0" y="809719"/>
                </a:moveTo>
                <a:cubicBezTo>
                  <a:pt x="69998" y="810605"/>
                  <a:pt x="139996" y="811491"/>
                  <a:pt x="202019" y="756556"/>
                </a:cubicBezTo>
                <a:cubicBezTo>
                  <a:pt x="264042" y="701621"/>
                  <a:pt x="308344" y="582891"/>
                  <a:pt x="372139" y="480110"/>
                </a:cubicBezTo>
                <a:cubicBezTo>
                  <a:pt x="435934" y="377329"/>
                  <a:pt x="446568" y="217840"/>
                  <a:pt x="584791" y="139868"/>
                </a:cubicBezTo>
                <a:cubicBezTo>
                  <a:pt x="723014" y="61896"/>
                  <a:pt x="1068572" y="33542"/>
                  <a:pt x="1201479" y="12277"/>
                </a:cubicBezTo>
                <a:cubicBezTo>
                  <a:pt x="1334386" y="-8988"/>
                  <a:pt x="1358309" y="1644"/>
                  <a:pt x="1382232" y="12277"/>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フリーフォーム 87">
            <a:extLst>
              <a:ext uri="{FF2B5EF4-FFF2-40B4-BE49-F238E27FC236}">
                <a16:creationId xmlns:a16="http://schemas.microsoft.com/office/drawing/2014/main" id="{38BA564A-4462-5A4F-BE45-FB384F27DF6B}"/>
              </a:ext>
            </a:extLst>
          </p:cNvPr>
          <p:cNvSpPr/>
          <p:nvPr/>
        </p:nvSpPr>
        <p:spPr>
          <a:xfrm rot="10800000">
            <a:off x="5558882" y="2518727"/>
            <a:ext cx="659218" cy="616689"/>
          </a:xfrm>
          <a:custGeom>
            <a:avLst/>
            <a:gdLst>
              <a:gd name="connsiteX0" fmla="*/ 659218 w 659218"/>
              <a:gd name="connsiteY0" fmla="*/ 0 h 616689"/>
              <a:gd name="connsiteX1" fmla="*/ 489097 w 659218"/>
              <a:gd name="connsiteY1" fmla="*/ 318977 h 616689"/>
              <a:gd name="connsiteX2" fmla="*/ 265814 w 659218"/>
              <a:gd name="connsiteY2" fmla="*/ 552893 h 616689"/>
              <a:gd name="connsiteX3" fmla="*/ 0 w 659218"/>
              <a:gd name="connsiteY3" fmla="*/ 616689 h 616689"/>
            </a:gdLst>
            <a:ahLst/>
            <a:cxnLst>
              <a:cxn ang="0">
                <a:pos x="connsiteX0" y="connsiteY0"/>
              </a:cxn>
              <a:cxn ang="0">
                <a:pos x="connsiteX1" y="connsiteY1"/>
              </a:cxn>
              <a:cxn ang="0">
                <a:pos x="connsiteX2" y="connsiteY2"/>
              </a:cxn>
              <a:cxn ang="0">
                <a:pos x="connsiteX3" y="connsiteY3"/>
              </a:cxn>
            </a:cxnLst>
            <a:rect l="l" t="t" r="r" b="b"/>
            <a:pathLst>
              <a:path w="659218" h="616689">
                <a:moveTo>
                  <a:pt x="659218" y="0"/>
                </a:moveTo>
                <a:cubicBezTo>
                  <a:pt x="606941" y="113414"/>
                  <a:pt x="554664" y="226828"/>
                  <a:pt x="489097" y="318977"/>
                </a:cubicBezTo>
                <a:cubicBezTo>
                  <a:pt x="423530" y="411126"/>
                  <a:pt x="347330" y="503274"/>
                  <a:pt x="265814" y="552893"/>
                </a:cubicBezTo>
                <a:cubicBezTo>
                  <a:pt x="184298" y="602512"/>
                  <a:pt x="92149" y="609600"/>
                  <a:pt x="0" y="616689"/>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9" name="円/楕円 88">
            <a:extLst>
              <a:ext uri="{FF2B5EF4-FFF2-40B4-BE49-F238E27FC236}">
                <a16:creationId xmlns:a16="http://schemas.microsoft.com/office/drawing/2014/main" id="{69685676-25B5-BF4E-8C62-96DEA1ABAB58}"/>
              </a:ext>
            </a:extLst>
          </p:cNvPr>
          <p:cNvSpPr/>
          <p:nvPr/>
        </p:nvSpPr>
        <p:spPr>
          <a:xfrm>
            <a:off x="1923366" y="3030836"/>
            <a:ext cx="202019" cy="18607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6B676582-C83C-4A4F-8897-EF84E43DB424}"/>
              </a:ext>
            </a:extLst>
          </p:cNvPr>
          <p:cNvSpPr txBox="1"/>
          <p:nvPr/>
        </p:nvSpPr>
        <p:spPr>
          <a:xfrm>
            <a:off x="970887" y="3342927"/>
            <a:ext cx="985398" cy="369332"/>
          </a:xfrm>
          <a:prstGeom prst="rect">
            <a:avLst/>
          </a:prstGeom>
          <a:noFill/>
        </p:spPr>
        <p:txBody>
          <a:bodyPr wrap="none" rtlCol="0">
            <a:spAutoFit/>
          </a:bodyPr>
          <a:lstStyle/>
          <a:p>
            <a:r>
              <a:rPr kumimoji="1" lang="en-US" altLang="ja-JP" dirty="0"/>
              <a:t>Disaster</a:t>
            </a:r>
            <a:endParaRPr kumimoji="1" lang="ja-JP" altLang="en-US"/>
          </a:p>
        </p:txBody>
      </p:sp>
      <p:cxnSp>
        <p:nvCxnSpPr>
          <p:cNvPr id="11" name="直線コネクタ 10">
            <a:extLst>
              <a:ext uri="{FF2B5EF4-FFF2-40B4-BE49-F238E27FC236}">
                <a16:creationId xmlns:a16="http://schemas.microsoft.com/office/drawing/2014/main" id="{1D9FE35F-56DD-8546-A8CE-24BAFBE60695}"/>
              </a:ext>
            </a:extLst>
          </p:cNvPr>
          <p:cNvCxnSpPr>
            <a:cxnSpLocks/>
            <a:stCxn id="89" idx="3"/>
            <a:endCxn id="102" idx="0"/>
          </p:cNvCxnSpPr>
          <p:nvPr/>
        </p:nvCxnSpPr>
        <p:spPr>
          <a:xfrm flipV="1">
            <a:off x="1952951" y="2376827"/>
            <a:ext cx="671768" cy="812830"/>
          </a:xfrm>
          <a:prstGeom prst="line">
            <a:avLst/>
          </a:prstGeom>
          <a:ln w="3175">
            <a:solidFill>
              <a:schemeClr val="tx1"/>
            </a:solidFill>
            <a:prstDash val="dash"/>
          </a:ln>
        </p:spPr>
        <p:style>
          <a:lnRef idx="1">
            <a:schemeClr val="accent6"/>
          </a:lnRef>
          <a:fillRef idx="0">
            <a:schemeClr val="accent6"/>
          </a:fillRef>
          <a:effectRef idx="0">
            <a:schemeClr val="accent6"/>
          </a:effectRef>
          <a:fontRef idx="minor">
            <a:schemeClr val="tx1"/>
          </a:fontRef>
        </p:style>
      </p:cxnSp>
      <p:sp>
        <p:nvSpPr>
          <p:cNvPr id="106" name="円/楕円 105">
            <a:extLst>
              <a:ext uri="{FF2B5EF4-FFF2-40B4-BE49-F238E27FC236}">
                <a16:creationId xmlns:a16="http://schemas.microsoft.com/office/drawing/2014/main" id="{B9308FDE-705C-5646-BA0D-F2A5B27F9A96}"/>
              </a:ext>
            </a:extLst>
          </p:cNvPr>
          <p:cNvSpPr/>
          <p:nvPr/>
        </p:nvSpPr>
        <p:spPr>
          <a:xfrm>
            <a:off x="5489983" y="3097170"/>
            <a:ext cx="202019" cy="18607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FB71E25E-0C25-D045-B728-C91067080A5F}"/>
              </a:ext>
            </a:extLst>
          </p:cNvPr>
          <p:cNvCxnSpPr>
            <a:cxnSpLocks/>
            <a:stCxn id="106" idx="3"/>
          </p:cNvCxnSpPr>
          <p:nvPr/>
        </p:nvCxnSpPr>
        <p:spPr>
          <a:xfrm flipV="1">
            <a:off x="5519568" y="2443161"/>
            <a:ext cx="671768" cy="812830"/>
          </a:xfrm>
          <a:prstGeom prst="line">
            <a:avLst/>
          </a:prstGeom>
          <a:ln w="3175">
            <a:solidFill>
              <a:schemeClr val="tx1"/>
            </a:solidFill>
            <a:prstDash val="dash"/>
          </a:ln>
        </p:spPr>
        <p:style>
          <a:lnRef idx="1">
            <a:schemeClr val="accent6"/>
          </a:lnRef>
          <a:fillRef idx="0">
            <a:schemeClr val="accent6"/>
          </a:fillRef>
          <a:effectRef idx="0">
            <a:schemeClr val="accent6"/>
          </a:effectRef>
          <a:fontRef idx="minor">
            <a:schemeClr val="tx1"/>
          </a:fontRef>
        </p:style>
      </p:cxnSp>
      <p:sp>
        <p:nvSpPr>
          <p:cNvPr id="108" name="テキスト ボックス 107">
            <a:extLst>
              <a:ext uri="{FF2B5EF4-FFF2-40B4-BE49-F238E27FC236}">
                <a16:creationId xmlns:a16="http://schemas.microsoft.com/office/drawing/2014/main" id="{94ACB64C-75B0-D147-BC2E-73F7401CC9E2}"/>
              </a:ext>
            </a:extLst>
          </p:cNvPr>
          <p:cNvSpPr txBox="1"/>
          <p:nvPr/>
        </p:nvSpPr>
        <p:spPr>
          <a:xfrm>
            <a:off x="4795309" y="3357306"/>
            <a:ext cx="985398" cy="369332"/>
          </a:xfrm>
          <a:prstGeom prst="rect">
            <a:avLst/>
          </a:prstGeom>
          <a:noFill/>
        </p:spPr>
        <p:txBody>
          <a:bodyPr wrap="none" rtlCol="0">
            <a:spAutoFit/>
          </a:bodyPr>
          <a:lstStyle/>
          <a:p>
            <a:r>
              <a:rPr kumimoji="1" lang="en-US" altLang="ja-JP" dirty="0"/>
              <a:t>Disaster</a:t>
            </a:r>
            <a:endParaRPr kumimoji="1" lang="ja-JP" altLang="en-US"/>
          </a:p>
        </p:txBody>
      </p:sp>
      <p:sp>
        <p:nvSpPr>
          <p:cNvPr id="110" name="円/楕円 109">
            <a:extLst>
              <a:ext uri="{FF2B5EF4-FFF2-40B4-BE49-F238E27FC236}">
                <a16:creationId xmlns:a16="http://schemas.microsoft.com/office/drawing/2014/main" id="{D1C363A8-37D6-974F-BFD9-1CB964E94F54}"/>
              </a:ext>
            </a:extLst>
          </p:cNvPr>
          <p:cNvSpPr/>
          <p:nvPr/>
        </p:nvSpPr>
        <p:spPr>
          <a:xfrm>
            <a:off x="5794723" y="2765106"/>
            <a:ext cx="202019" cy="18607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3" name="円/楕円 112">
            <a:extLst>
              <a:ext uri="{FF2B5EF4-FFF2-40B4-BE49-F238E27FC236}">
                <a16:creationId xmlns:a16="http://schemas.microsoft.com/office/drawing/2014/main" id="{151BC32F-3CE6-DB4A-8C74-45353201BC2F}"/>
              </a:ext>
            </a:extLst>
          </p:cNvPr>
          <p:cNvSpPr/>
          <p:nvPr/>
        </p:nvSpPr>
        <p:spPr>
          <a:xfrm>
            <a:off x="1955061" y="2941420"/>
            <a:ext cx="202019" cy="18607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0" name="直線矢印コネクタ 59">
            <a:extLst>
              <a:ext uri="{FF2B5EF4-FFF2-40B4-BE49-F238E27FC236}">
                <a16:creationId xmlns:a16="http://schemas.microsoft.com/office/drawing/2014/main" id="{0A4E92EF-42E3-C64D-81BE-6D34EEC844AA}"/>
              </a:ext>
            </a:extLst>
          </p:cNvPr>
          <p:cNvCxnSpPr>
            <a:cxnSpLocks/>
          </p:cNvCxnSpPr>
          <p:nvPr/>
        </p:nvCxnSpPr>
        <p:spPr>
          <a:xfrm flipH="1">
            <a:off x="5824187" y="3424875"/>
            <a:ext cx="428574" cy="13242"/>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75" name="テキスト ボックス 74">
            <a:extLst>
              <a:ext uri="{FF2B5EF4-FFF2-40B4-BE49-F238E27FC236}">
                <a16:creationId xmlns:a16="http://schemas.microsoft.com/office/drawing/2014/main" id="{ADF92D22-C0C2-8E43-8F79-7DE629D8FD3C}"/>
              </a:ext>
            </a:extLst>
          </p:cNvPr>
          <p:cNvSpPr txBox="1"/>
          <p:nvPr/>
        </p:nvSpPr>
        <p:spPr>
          <a:xfrm>
            <a:off x="5848783" y="3479976"/>
            <a:ext cx="1268263" cy="923330"/>
          </a:xfrm>
          <a:prstGeom prst="rect">
            <a:avLst/>
          </a:prstGeom>
          <a:noFill/>
        </p:spPr>
        <p:txBody>
          <a:bodyPr wrap="square" rtlCol="0">
            <a:spAutoFit/>
          </a:bodyPr>
          <a:lstStyle/>
          <a:p>
            <a:r>
              <a:rPr kumimoji="1" lang="en-US" altLang="ja-JP" dirty="0">
                <a:solidFill>
                  <a:srgbClr val="00B050"/>
                </a:solidFill>
              </a:rPr>
              <a:t>Cost of  Prevention Action</a:t>
            </a:r>
            <a:endParaRPr kumimoji="1" lang="ja-JP" altLang="en-US">
              <a:solidFill>
                <a:srgbClr val="00B050"/>
              </a:solidFill>
            </a:endParaRPr>
          </a:p>
        </p:txBody>
      </p:sp>
      <p:cxnSp>
        <p:nvCxnSpPr>
          <p:cNvPr id="93" name="直線コネクタ 92">
            <a:extLst>
              <a:ext uri="{FF2B5EF4-FFF2-40B4-BE49-F238E27FC236}">
                <a16:creationId xmlns:a16="http://schemas.microsoft.com/office/drawing/2014/main" id="{3933CBCE-D1AD-504D-BFFC-579F3560EE3B}"/>
              </a:ext>
            </a:extLst>
          </p:cNvPr>
          <p:cNvCxnSpPr>
            <a:cxnSpLocks/>
          </p:cNvCxnSpPr>
          <p:nvPr/>
        </p:nvCxnSpPr>
        <p:spPr>
          <a:xfrm flipH="1" flipV="1">
            <a:off x="5804648" y="2653952"/>
            <a:ext cx="19539" cy="7537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5" name="直線矢印コネクタ 114">
            <a:extLst>
              <a:ext uri="{FF2B5EF4-FFF2-40B4-BE49-F238E27FC236}">
                <a16:creationId xmlns:a16="http://schemas.microsoft.com/office/drawing/2014/main" id="{DD483EA5-CE79-2C48-9502-A661EEE81CF5}"/>
              </a:ext>
            </a:extLst>
          </p:cNvPr>
          <p:cNvCxnSpPr>
            <a:cxnSpLocks/>
          </p:cNvCxnSpPr>
          <p:nvPr/>
        </p:nvCxnSpPr>
        <p:spPr>
          <a:xfrm flipH="1">
            <a:off x="2360657" y="3426044"/>
            <a:ext cx="280491" cy="5452"/>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116" name="テキスト ボックス 115">
            <a:extLst>
              <a:ext uri="{FF2B5EF4-FFF2-40B4-BE49-F238E27FC236}">
                <a16:creationId xmlns:a16="http://schemas.microsoft.com/office/drawing/2014/main" id="{05DB45E9-EF94-F940-8DA6-A8BF7A906B46}"/>
              </a:ext>
            </a:extLst>
          </p:cNvPr>
          <p:cNvSpPr txBox="1"/>
          <p:nvPr/>
        </p:nvSpPr>
        <p:spPr>
          <a:xfrm>
            <a:off x="2242624" y="3424875"/>
            <a:ext cx="2011933" cy="646331"/>
          </a:xfrm>
          <a:prstGeom prst="rect">
            <a:avLst/>
          </a:prstGeom>
          <a:noFill/>
        </p:spPr>
        <p:txBody>
          <a:bodyPr wrap="square" rtlCol="0">
            <a:spAutoFit/>
          </a:bodyPr>
          <a:lstStyle/>
          <a:p>
            <a:r>
              <a:rPr kumimoji="1" lang="en-US" altLang="ja-JP" dirty="0">
                <a:solidFill>
                  <a:srgbClr val="00B050"/>
                </a:solidFill>
              </a:rPr>
              <a:t>Cost of  Prevention Action</a:t>
            </a:r>
            <a:endParaRPr kumimoji="1" lang="ja-JP" altLang="en-US">
              <a:solidFill>
                <a:srgbClr val="00B050"/>
              </a:solidFill>
            </a:endParaRPr>
          </a:p>
        </p:txBody>
      </p:sp>
      <p:cxnSp>
        <p:nvCxnSpPr>
          <p:cNvPr id="117" name="直線コネクタ 116">
            <a:extLst>
              <a:ext uri="{FF2B5EF4-FFF2-40B4-BE49-F238E27FC236}">
                <a16:creationId xmlns:a16="http://schemas.microsoft.com/office/drawing/2014/main" id="{A1EDA63F-8602-7645-B90C-3A4976C10D3F}"/>
              </a:ext>
            </a:extLst>
          </p:cNvPr>
          <p:cNvCxnSpPr>
            <a:cxnSpLocks/>
          </p:cNvCxnSpPr>
          <p:nvPr/>
        </p:nvCxnSpPr>
        <p:spPr>
          <a:xfrm flipH="1" flipV="1">
            <a:off x="2299190" y="3005749"/>
            <a:ext cx="18100" cy="419126"/>
          </a:xfrm>
          <a:prstGeom prst="line">
            <a:avLst/>
          </a:prstGeom>
        </p:spPr>
        <p:style>
          <a:lnRef idx="2">
            <a:schemeClr val="accent1"/>
          </a:lnRef>
          <a:fillRef idx="0">
            <a:schemeClr val="accent1"/>
          </a:fillRef>
          <a:effectRef idx="1">
            <a:schemeClr val="accent1"/>
          </a:effectRef>
          <a:fontRef idx="minor">
            <a:schemeClr val="tx1"/>
          </a:fontRef>
        </p:style>
      </p:cxnSp>
      <p:sp>
        <p:nvSpPr>
          <p:cNvPr id="120" name="三角形 119">
            <a:extLst>
              <a:ext uri="{FF2B5EF4-FFF2-40B4-BE49-F238E27FC236}">
                <a16:creationId xmlns:a16="http://schemas.microsoft.com/office/drawing/2014/main" id="{063B3F8F-9759-6847-8222-C88A91C325EA}"/>
              </a:ext>
            </a:extLst>
          </p:cNvPr>
          <p:cNvSpPr/>
          <p:nvPr/>
        </p:nvSpPr>
        <p:spPr>
          <a:xfrm>
            <a:off x="2193011" y="2874388"/>
            <a:ext cx="201585" cy="202019"/>
          </a:xfrm>
          <a:prstGeom prst="triangl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1" name="三角形 120">
            <a:extLst>
              <a:ext uri="{FF2B5EF4-FFF2-40B4-BE49-F238E27FC236}">
                <a16:creationId xmlns:a16="http://schemas.microsoft.com/office/drawing/2014/main" id="{E8ADF5C4-D630-BF49-8C66-283911DB8D74}"/>
              </a:ext>
            </a:extLst>
          </p:cNvPr>
          <p:cNvSpPr/>
          <p:nvPr/>
        </p:nvSpPr>
        <p:spPr>
          <a:xfrm>
            <a:off x="5694484" y="2537986"/>
            <a:ext cx="201585" cy="202019"/>
          </a:xfrm>
          <a:prstGeom prst="triangl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9FA8322-3526-F541-95E0-1892AF483015}"/>
              </a:ext>
            </a:extLst>
          </p:cNvPr>
          <p:cNvSpPr txBox="1"/>
          <p:nvPr/>
        </p:nvSpPr>
        <p:spPr>
          <a:xfrm>
            <a:off x="50592" y="4117811"/>
            <a:ext cx="5298463" cy="2923877"/>
          </a:xfrm>
          <a:prstGeom prst="rect">
            <a:avLst/>
          </a:prstGeom>
          <a:noFill/>
        </p:spPr>
        <p:txBody>
          <a:bodyPr wrap="square" rtlCol="0">
            <a:spAutoFit/>
          </a:bodyPr>
          <a:lstStyle/>
          <a:p>
            <a:r>
              <a:rPr kumimoji="1" lang="en-US" altLang="ja-JP" sz="2000" dirty="0"/>
              <a:t>If you want to stimulate the </a:t>
            </a:r>
            <a:r>
              <a:rPr kumimoji="1" lang="en-US" altLang="ja-JP" sz="2000" dirty="0">
                <a:solidFill>
                  <a:srgbClr val="00B050"/>
                </a:solidFill>
              </a:rPr>
              <a:t>disaster prevention actions </a:t>
            </a:r>
            <a:r>
              <a:rPr kumimoji="1" lang="en-US" altLang="ja-JP" sz="2000" dirty="0"/>
              <a:t>of general inhabitants….</a:t>
            </a:r>
          </a:p>
          <a:p>
            <a:pPr marL="457200" indent="-457200">
              <a:buAutoNum type="arabicParenBoth"/>
            </a:pPr>
            <a:r>
              <a:rPr kumimoji="1" lang="en-US" altLang="ja-JP" sz="2400" dirty="0"/>
              <a:t>Increase Probability</a:t>
            </a:r>
          </a:p>
          <a:p>
            <a:pPr marL="457200" indent="-457200">
              <a:buAutoNum type="arabicParenBoth"/>
            </a:pPr>
            <a:r>
              <a:rPr kumimoji="1" lang="en-US" altLang="ja-JP" sz="2400" dirty="0"/>
              <a:t>Understand the larger outcome (damage) of disaster</a:t>
            </a:r>
          </a:p>
          <a:p>
            <a:pPr marL="457200" indent="-457200">
              <a:buAutoNum type="arabicParenBoth"/>
            </a:pPr>
            <a:r>
              <a:rPr kumimoji="1" lang="en-US" altLang="ja-JP" sz="2400" dirty="0"/>
              <a:t>Decrease the cost of the prevention action </a:t>
            </a:r>
          </a:p>
          <a:p>
            <a:pPr marL="457200" indent="-457200">
              <a:buAutoNum type="arabicParenBoth"/>
            </a:pPr>
            <a:endParaRPr kumimoji="1" lang="ja-JP" altLang="en-US" sz="2400"/>
          </a:p>
        </p:txBody>
      </p:sp>
      <p:cxnSp>
        <p:nvCxnSpPr>
          <p:cNvPr id="6" name="直線矢印コネクタ 5">
            <a:extLst>
              <a:ext uri="{FF2B5EF4-FFF2-40B4-BE49-F238E27FC236}">
                <a16:creationId xmlns:a16="http://schemas.microsoft.com/office/drawing/2014/main" id="{B8AE6802-A87A-C54C-BBB8-79543D880DA1}"/>
              </a:ext>
            </a:extLst>
          </p:cNvPr>
          <p:cNvCxnSpPr>
            <a:stCxn id="120" idx="1"/>
          </p:cNvCxnSpPr>
          <p:nvPr/>
        </p:nvCxnSpPr>
        <p:spPr>
          <a:xfrm flipH="1" flipV="1">
            <a:off x="1873700" y="2975397"/>
            <a:ext cx="369707" cy="1"/>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8" name="直線矢印コネクタ 7">
            <a:extLst>
              <a:ext uri="{FF2B5EF4-FFF2-40B4-BE49-F238E27FC236}">
                <a16:creationId xmlns:a16="http://schemas.microsoft.com/office/drawing/2014/main" id="{BE146385-4A7D-7B40-A703-4A8100376606}"/>
              </a:ext>
            </a:extLst>
          </p:cNvPr>
          <p:cNvCxnSpPr>
            <a:cxnSpLocks/>
            <a:stCxn id="113" idx="2"/>
          </p:cNvCxnSpPr>
          <p:nvPr/>
        </p:nvCxnSpPr>
        <p:spPr>
          <a:xfrm flipH="1">
            <a:off x="1595879" y="3034455"/>
            <a:ext cx="359182" cy="6700"/>
          </a:xfrm>
          <a:prstGeom prst="straightConnector1">
            <a:avLst/>
          </a:prstGeom>
          <a:ln>
            <a:solidFill>
              <a:srgbClr val="FF0000"/>
            </a:solidFill>
            <a:tailEnd type="triangle"/>
          </a:ln>
          <a:effectLst>
            <a:glow rad="63500">
              <a:schemeClr val="accent1">
                <a:alpha val="45000"/>
                <a:satMod val="110000"/>
              </a:schemeClr>
            </a:glow>
          </a:effectLst>
        </p:spPr>
        <p:style>
          <a:lnRef idx="2">
            <a:schemeClr val="accent1"/>
          </a:lnRef>
          <a:fillRef idx="0">
            <a:schemeClr val="accent1"/>
          </a:fillRef>
          <a:effectRef idx="1">
            <a:schemeClr val="accent1"/>
          </a:effectRef>
          <a:fontRef idx="minor">
            <a:schemeClr val="tx1"/>
          </a:fontRef>
        </p:style>
      </p:cxnSp>
      <p:cxnSp>
        <p:nvCxnSpPr>
          <p:cNvPr id="43" name="直線矢印コネクタ 42">
            <a:extLst>
              <a:ext uri="{FF2B5EF4-FFF2-40B4-BE49-F238E27FC236}">
                <a16:creationId xmlns:a16="http://schemas.microsoft.com/office/drawing/2014/main" id="{24F61805-CBC5-3C42-8F27-2853BCFE4704}"/>
              </a:ext>
            </a:extLst>
          </p:cNvPr>
          <p:cNvCxnSpPr>
            <a:cxnSpLocks/>
            <a:stCxn id="110" idx="2"/>
          </p:cNvCxnSpPr>
          <p:nvPr/>
        </p:nvCxnSpPr>
        <p:spPr>
          <a:xfrm flipH="1">
            <a:off x="5430196" y="2858141"/>
            <a:ext cx="364527" cy="17527"/>
          </a:xfrm>
          <a:prstGeom prst="straightConnector1">
            <a:avLst/>
          </a:prstGeom>
          <a:ln>
            <a:solidFill>
              <a:srgbClr val="FF0000"/>
            </a:solidFill>
            <a:tailEnd type="triangle"/>
          </a:ln>
          <a:effectLst>
            <a:glow rad="63500">
              <a:schemeClr val="accent1">
                <a:alpha val="45000"/>
                <a:satMod val="110000"/>
              </a:schemeClr>
            </a:glow>
          </a:effectLst>
        </p:spPr>
        <p:style>
          <a:lnRef idx="2">
            <a:schemeClr val="accent1"/>
          </a:lnRef>
          <a:fillRef idx="0">
            <a:schemeClr val="accent1"/>
          </a:fillRef>
          <a:effectRef idx="1">
            <a:schemeClr val="accent1"/>
          </a:effectRef>
          <a:fontRef idx="minor">
            <a:schemeClr val="tx1"/>
          </a:fontRef>
        </p:style>
      </p:cxnSp>
      <p:cxnSp>
        <p:nvCxnSpPr>
          <p:cNvPr id="44" name="直線矢印コネクタ 43">
            <a:extLst>
              <a:ext uri="{FF2B5EF4-FFF2-40B4-BE49-F238E27FC236}">
                <a16:creationId xmlns:a16="http://schemas.microsoft.com/office/drawing/2014/main" id="{7682C609-3771-5D43-BCF9-208601AB39C9}"/>
              </a:ext>
            </a:extLst>
          </p:cNvPr>
          <p:cNvCxnSpPr>
            <a:cxnSpLocks/>
          </p:cNvCxnSpPr>
          <p:nvPr/>
        </p:nvCxnSpPr>
        <p:spPr>
          <a:xfrm flipH="1">
            <a:off x="5539307" y="2663288"/>
            <a:ext cx="247661" cy="31483"/>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50" name="フレーム (半分) 49">
            <a:extLst>
              <a:ext uri="{FF2B5EF4-FFF2-40B4-BE49-F238E27FC236}">
                <a16:creationId xmlns:a16="http://schemas.microsoft.com/office/drawing/2014/main" id="{DF2FF881-B428-9D42-A773-FCD028585CA5}"/>
              </a:ext>
            </a:extLst>
          </p:cNvPr>
          <p:cNvSpPr/>
          <p:nvPr/>
        </p:nvSpPr>
        <p:spPr>
          <a:xfrm rot="16200000">
            <a:off x="5919558" y="4390048"/>
            <a:ext cx="1572827" cy="2265819"/>
          </a:xfrm>
          <a:prstGeom prst="halfFrame">
            <a:avLst>
              <a:gd name="adj1" fmla="val 1754"/>
              <a:gd name="adj2" fmla="val 2280"/>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51" name="テキスト ボックス 50">
            <a:extLst>
              <a:ext uri="{FF2B5EF4-FFF2-40B4-BE49-F238E27FC236}">
                <a16:creationId xmlns:a16="http://schemas.microsoft.com/office/drawing/2014/main" id="{2B07A385-8131-0448-A9B3-433A7E1AA868}"/>
              </a:ext>
            </a:extLst>
          </p:cNvPr>
          <p:cNvSpPr txBox="1"/>
          <p:nvPr/>
        </p:nvSpPr>
        <p:spPr>
          <a:xfrm>
            <a:off x="5361429" y="4216772"/>
            <a:ext cx="720069" cy="369332"/>
          </a:xfrm>
          <a:prstGeom prst="rect">
            <a:avLst/>
          </a:prstGeom>
          <a:noFill/>
        </p:spPr>
        <p:txBody>
          <a:bodyPr wrap="none" rtlCol="0">
            <a:spAutoFit/>
          </a:bodyPr>
          <a:lstStyle/>
          <a:p>
            <a:r>
              <a:rPr kumimoji="1" lang="en-US" altLang="ja-JP" dirty="0"/>
              <a:t>Utility</a:t>
            </a:r>
            <a:endParaRPr kumimoji="1" lang="ja-JP" altLang="en-US"/>
          </a:p>
        </p:txBody>
      </p:sp>
      <p:sp>
        <p:nvSpPr>
          <p:cNvPr id="52" name="円/楕円 51">
            <a:extLst>
              <a:ext uri="{FF2B5EF4-FFF2-40B4-BE49-F238E27FC236}">
                <a16:creationId xmlns:a16="http://schemas.microsoft.com/office/drawing/2014/main" id="{1EFA808A-F5D5-4F43-A698-F6A7EDBA0740}"/>
              </a:ext>
            </a:extLst>
          </p:cNvPr>
          <p:cNvSpPr/>
          <p:nvPr/>
        </p:nvSpPr>
        <p:spPr>
          <a:xfrm>
            <a:off x="6446135" y="5216025"/>
            <a:ext cx="202019" cy="1860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C0FF7EB7-2A7E-2A43-8A86-7ED3A714892C}"/>
              </a:ext>
            </a:extLst>
          </p:cNvPr>
          <p:cNvCxnSpPr>
            <a:cxnSpLocks/>
            <a:stCxn id="52" idx="4"/>
          </p:cNvCxnSpPr>
          <p:nvPr/>
        </p:nvCxnSpPr>
        <p:spPr>
          <a:xfrm>
            <a:off x="6547145" y="5402095"/>
            <a:ext cx="30314" cy="896498"/>
          </a:xfrm>
          <a:prstGeom prst="line">
            <a:avLst/>
          </a:prstGeom>
        </p:spPr>
        <p:style>
          <a:lnRef idx="2">
            <a:schemeClr val="accent1"/>
          </a:lnRef>
          <a:fillRef idx="0">
            <a:schemeClr val="accent1"/>
          </a:fillRef>
          <a:effectRef idx="1">
            <a:schemeClr val="accent1"/>
          </a:effectRef>
          <a:fontRef idx="minor">
            <a:schemeClr val="tx1"/>
          </a:fontRef>
        </p:style>
      </p:cxnSp>
      <p:sp>
        <p:nvSpPr>
          <p:cNvPr id="54" name="テキスト ボックス 53">
            <a:extLst>
              <a:ext uri="{FF2B5EF4-FFF2-40B4-BE49-F238E27FC236}">
                <a16:creationId xmlns:a16="http://schemas.microsoft.com/office/drawing/2014/main" id="{AA3746A2-A476-AD4A-928F-6AFB41AE0700}"/>
              </a:ext>
            </a:extLst>
          </p:cNvPr>
          <p:cNvSpPr txBox="1"/>
          <p:nvPr/>
        </p:nvSpPr>
        <p:spPr>
          <a:xfrm>
            <a:off x="6757820" y="5315860"/>
            <a:ext cx="1095853" cy="646331"/>
          </a:xfrm>
          <a:prstGeom prst="rect">
            <a:avLst/>
          </a:prstGeom>
          <a:noFill/>
        </p:spPr>
        <p:txBody>
          <a:bodyPr wrap="square" rtlCol="0">
            <a:spAutoFit/>
          </a:bodyPr>
          <a:lstStyle/>
          <a:p>
            <a:r>
              <a:rPr kumimoji="1" lang="en-US" altLang="ja-JP" dirty="0"/>
              <a:t>Status Quo</a:t>
            </a:r>
            <a:endParaRPr kumimoji="1" lang="ja-JP" altLang="en-US"/>
          </a:p>
        </p:txBody>
      </p:sp>
      <p:sp>
        <p:nvSpPr>
          <p:cNvPr id="55" name="フリーフォーム 54">
            <a:extLst>
              <a:ext uri="{FF2B5EF4-FFF2-40B4-BE49-F238E27FC236}">
                <a16:creationId xmlns:a16="http://schemas.microsoft.com/office/drawing/2014/main" id="{27E3F928-9AE6-3B4A-82B9-63A3663AF9D0}"/>
              </a:ext>
            </a:extLst>
          </p:cNvPr>
          <p:cNvSpPr/>
          <p:nvPr/>
        </p:nvSpPr>
        <p:spPr>
          <a:xfrm>
            <a:off x="6622250" y="4495847"/>
            <a:ext cx="1382232" cy="809942"/>
          </a:xfrm>
          <a:custGeom>
            <a:avLst/>
            <a:gdLst>
              <a:gd name="connsiteX0" fmla="*/ 0 w 1382232"/>
              <a:gd name="connsiteY0" fmla="*/ 809719 h 809942"/>
              <a:gd name="connsiteX1" fmla="*/ 202019 w 1382232"/>
              <a:gd name="connsiteY1" fmla="*/ 756556 h 809942"/>
              <a:gd name="connsiteX2" fmla="*/ 372139 w 1382232"/>
              <a:gd name="connsiteY2" fmla="*/ 480110 h 809942"/>
              <a:gd name="connsiteX3" fmla="*/ 584791 w 1382232"/>
              <a:gd name="connsiteY3" fmla="*/ 139868 h 809942"/>
              <a:gd name="connsiteX4" fmla="*/ 1201479 w 1382232"/>
              <a:gd name="connsiteY4" fmla="*/ 12277 h 809942"/>
              <a:gd name="connsiteX5" fmla="*/ 1382232 w 1382232"/>
              <a:gd name="connsiteY5" fmla="*/ 12277 h 80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2232" h="809942">
                <a:moveTo>
                  <a:pt x="0" y="809719"/>
                </a:moveTo>
                <a:cubicBezTo>
                  <a:pt x="69998" y="810605"/>
                  <a:pt x="139996" y="811491"/>
                  <a:pt x="202019" y="756556"/>
                </a:cubicBezTo>
                <a:cubicBezTo>
                  <a:pt x="264042" y="701621"/>
                  <a:pt x="308344" y="582891"/>
                  <a:pt x="372139" y="480110"/>
                </a:cubicBezTo>
                <a:cubicBezTo>
                  <a:pt x="435934" y="377329"/>
                  <a:pt x="446568" y="217840"/>
                  <a:pt x="584791" y="139868"/>
                </a:cubicBezTo>
                <a:cubicBezTo>
                  <a:pt x="723014" y="61896"/>
                  <a:pt x="1068572" y="33542"/>
                  <a:pt x="1201479" y="12277"/>
                </a:cubicBezTo>
                <a:cubicBezTo>
                  <a:pt x="1334386" y="-8988"/>
                  <a:pt x="1358309" y="1644"/>
                  <a:pt x="1382232" y="12277"/>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フリーフォーム 55">
            <a:extLst>
              <a:ext uri="{FF2B5EF4-FFF2-40B4-BE49-F238E27FC236}">
                <a16:creationId xmlns:a16="http://schemas.microsoft.com/office/drawing/2014/main" id="{D79F0594-BF8E-2045-996D-645470554509}"/>
              </a:ext>
            </a:extLst>
          </p:cNvPr>
          <p:cNvSpPr/>
          <p:nvPr/>
        </p:nvSpPr>
        <p:spPr>
          <a:xfrm rot="10800000">
            <a:off x="5679485" y="5324538"/>
            <a:ext cx="863035" cy="962275"/>
          </a:xfrm>
          <a:custGeom>
            <a:avLst/>
            <a:gdLst>
              <a:gd name="connsiteX0" fmla="*/ 659218 w 659218"/>
              <a:gd name="connsiteY0" fmla="*/ 0 h 616689"/>
              <a:gd name="connsiteX1" fmla="*/ 489097 w 659218"/>
              <a:gd name="connsiteY1" fmla="*/ 318977 h 616689"/>
              <a:gd name="connsiteX2" fmla="*/ 265814 w 659218"/>
              <a:gd name="connsiteY2" fmla="*/ 552893 h 616689"/>
              <a:gd name="connsiteX3" fmla="*/ 0 w 659218"/>
              <a:gd name="connsiteY3" fmla="*/ 616689 h 616689"/>
            </a:gdLst>
            <a:ahLst/>
            <a:cxnLst>
              <a:cxn ang="0">
                <a:pos x="connsiteX0" y="connsiteY0"/>
              </a:cxn>
              <a:cxn ang="0">
                <a:pos x="connsiteX1" y="connsiteY1"/>
              </a:cxn>
              <a:cxn ang="0">
                <a:pos x="connsiteX2" y="connsiteY2"/>
              </a:cxn>
              <a:cxn ang="0">
                <a:pos x="connsiteX3" y="connsiteY3"/>
              </a:cxn>
            </a:cxnLst>
            <a:rect l="l" t="t" r="r" b="b"/>
            <a:pathLst>
              <a:path w="659218" h="616689">
                <a:moveTo>
                  <a:pt x="659218" y="0"/>
                </a:moveTo>
                <a:cubicBezTo>
                  <a:pt x="606941" y="113414"/>
                  <a:pt x="554664" y="226828"/>
                  <a:pt x="489097" y="318977"/>
                </a:cubicBezTo>
                <a:cubicBezTo>
                  <a:pt x="423530" y="411126"/>
                  <a:pt x="347330" y="503274"/>
                  <a:pt x="265814" y="552893"/>
                </a:cubicBezTo>
                <a:cubicBezTo>
                  <a:pt x="184298" y="602512"/>
                  <a:pt x="92149" y="609600"/>
                  <a:pt x="0" y="616689"/>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円/楕円 56">
            <a:extLst>
              <a:ext uri="{FF2B5EF4-FFF2-40B4-BE49-F238E27FC236}">
                <a16:creationId xmlns:a16="http://schemas.microsoft.com/office/drawing/2014/main" id="{4F850D66-700B-7949-8C9C-83A219D1E312}"/>
              </a:ext>
            </a:extLst>
          </p:cNvPr>
          <p:cNvSpPr/>
          <p:nvPr/>
        </p:nvSpPr>
        <p:spPr>
          <a:xfrm>
            <a:off x="5608789" y="6127608"/>
            <a:ext cx="202019" cy="18607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a:extLst>
              <a:ext uri="{FF2B5EF4-FFF2-40B4-BE49-F238E27FC236}">
                <a16:creationId xmlns:a16="http://schemas.microsoft.com/office/drawing/2014/main" id="{BA8A2844-EEF9-3D4E-8575-2984BA1C5D3D}"/>
              </a:ext>
            </a:extLst>
          </p:cNvPr>
          <p:cNvCxnSpPr>
            <a:cxnSpLocks/>
            <a:stCxn id="57" idx="7"/>
            <a:endCxn id="52" idx="4"/>
          </p:cNvCxnSpPr>
          <p:nvPr/>
        </p:nvCxnSpPr>
        <p:spPr>
          <a:xfrm flipV="1">
            <a:off x="5781223" y="5402095"/>
            <a:ext cx="765922" cy="752762"/>
          </a:xfrm>
          <a:prstGeom prst="line">
            <a:avLst/>
          </a:prstGeom>
          <a:ln w="3175">
            <a:solidFill>
              <a:schemeClr val="tx1"/>
            </a:solidFill>
            <a:prstDash val="dash"/>
          </a:ln>
        </p:spPr>
        <p:style>
          <a:lnRef idx="1">
            <a:schemeClr val="accent6"/>
          </a:lnRef>
          <a:fillRef idx="0">
            <a:schemeClr val="accent6"/>
          </a:fillRef>
          <a:effectRef idx="0">
            <a:schemeClr val="accent6"/>
          </a:effectRef>
          <a:fontRef idx="minor">
            <a:schemeClr val="tx1"/>
          </a:fontRef>
        </p:style>
      </p:cxnSp>
      <p:sp>
        <p:nvSpPr>
          <p:cNvPr id="59" name="テキスト ボックス 58">
            <a:extLst>
              <a:ext uri="{FF2B5EF4-FFF2-40B4-BE49-F238E27FC236}">
                <a16:creationId xmlns:a16="http://schemas.microsoft.com/office/drawing/2014/main" id="{E9B94DF9-2799-1B43-9CC5-F92EB64AB44A}"/>
              </a:ext>
            </a:extLst>
          </p:cNvPr>
          <p:cNvSpPr txBox="1"/>
          <p:nvPr/>
        </p:nvSpPr>
        <p:spPr>
          <a:xfrm>
            <a:off x="5592544" y="6298593"/>
            <a:ext cx="985398" cy="369332"/>
          </a:xfrm>
          <a:prstGeom prst="rect">
            <a:avLst/>
          </a:prstGeom>
          <a:noFill/>
        </p:spPr>
        <p:txBody>
          <a:bodyPr wrap="none" rtlCol="0">
            <a:spAutoFit/>
          </a:bodyPr>
          <a:lstStyle/>
          <a:p>
            <a:r>
              <a:rPr kumimoji="1" lang="en-US" altLang="ja-JP" dirty="0"/>
              <a:t>Disaster</a:t>
            </a:r>
            <a:endParaRPr kumimoji="1" lang="ja-JP" altLang="en-US"/>
          </a:p>
        </p:txBody>
      </p:sp>
      <p:sp>
        <p:nvSpPr>
          <p:cNvPr id="61" name="円/楕円 60">
            <a:extLst>
              <a:ext uri="{FF2B5EF4-FFF2-40B4-BE49-F238E27FC236}">
                <a16:creationId xmlns:a16="http://schemas.microsoft.com/office/drawing/2014/main" id="{7D2E8EE5-A249-3949-904B-49F12E9924BF}"/>
              </a:ext>
            </a:extLst>
          </p:cNvPr>
          <p:cNvSpPr/>
          <p:nvPr/>
        </p:nvSpPr>
        <p:spPr>
          <a:xfrm>
            <a:off x="6053819" y="5650038"/>
            <a:ext cx="101226" cy="112978"/>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2" name="直線矢印コネクタ 61">
            <a:extLst>
              <a:ext uri="{FF2B5EF4-FFF2-40B4-BE49-F238E27FC236}">
                <a16:creationId xmlns:a16="http://schemas.microsoft.com/office/drawing/2014/main" id="{9C767262-5FAE-D043-AC04-08EF5DB14B7D}"/>
              </a:ext>
            </a:extLst>
          </p:cNvPr>
          <p:cNvCxnSpPr>
            <a:cxnSpLocks/>
          </p:cNvCxnSpPr>
          <p:nvPr/>
        </p:nvCxnSpPr>
        <p:spPr>
          <a:xfrm flipH="1">
            <a:off x="6100746" y="6386927"/>
            <a:ext cx="428574" cy="13242"/>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64" name="直線コネクタ 63">
            <a:extLst>
              <a:ext uri="{FF2B5EF4-FFF2-40B4-BE49-F238E27FC236}">
                <a16:creationId xmlns:a16="http://schemas.microsoft.com/office/drawing/2014/main" id="{688C6B71-A8DD-8A4F-9191-73DEE2E19809}"/>
              </a:ext>
            </a:extLst>
          </p:cNvPr>
          <p:cNvCxnSpPr>
            <a:cxnSpLocks/>
            <a:endCxn id="65" idx="0"/>
          </p:cNvCxnSpPr>
          <p:nvPr/>
        </p:nvCxnSpPr>
        <p:spPr>
          <a:xfrm flipH="1" flipV="1">
            <a:off x="6247990" y="5211749"/>
            <a:ext cx="29613" cy="1047314"/>
          </a:xfrm>
          <a:prstGeom prst="line">
            <a:avLst/>
          </a:prstGeom>
        </p:spPr>
        <p:style>
          <a:lnRef idx="2">
            <a:schemeClr val="accent1"/>
          </a:lnRef>
          <a:fillRef idx="0">
            <a:schemeClr val="accent1"/>
          </a:fillRef>
          <a:effectRef idx="1">
            <a:schemeClr val="accent1"/>
          </a:effectRef>
          <a:fontRef idx="minor">
            <a:schemeClr val="tx1"/>
          </a:fontRef>
        </p:style>
      </p:cxnSp>
      <p:sp>
        <p:nvSpPr>
          <p:cNvPr id="65" name="三角形 64">
            <a:extLst>
              <a:ext uri="{FF2B5EF4-FFF2-40B4-BE49-F238E27FC236}">
                <a16:creationId xmlns:a16="http://schemas.microsoft.com/office/drawing/2014/main" id="{B10A7AAB-53CF-9843-97EB-CB8572A2D3FC}"/>
              </a:ext>
            </a:extLst>
          </p:cNvPr>
          <p:cNvSpPr/>
          <p:nvPr/>
        </p:nvSpPr>
        <p:spPr>
          <a:xfrm>
            <a:off x="6147197" y="5211749"/>
            <a:ext cx="201585" cy="202019"/>
          </a:xfrm>
          <a:prstGeom prst="triangl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6" name="直線矢印コネクタ 65">
            <a:extLst>
              <a:ext uri="{FF2B5EF4-FFF2-40B4-BE49-F238E27FC236}">
                <a16:creationId xmlns:a16="http://schemas.microsoft.com/office/drawing/2014/main" id="{6E6EBE31-F18B-3C43-AC45-2C03E893A82B}"/>
              </a:ext>
            </a:extLst>
          </p:cNvPr>
          <p:cNvCxnSpPr>
            <a:cxnSpLocks/>
            <a:stCxn id="61" idx="2"/>
          </p:cNvCxnSpPr>
          <p:nvPr/>
        </p:nvCxnSpPr>
        <p:spPr>
          <a:xfrm flipH="1">
            <a:off x="5287869" y="5706527"/>
            <a:ext cx="765950" cy="2762"/>
          </a:xfrm>
          <a:prstGeom prst="straightConnector1">
            <a:avLst/>
          </a:prstGeom>
          <a:ln>
            <a:solidFill>
              <a:srgbClr val="FF0000"/>
            </a:solidFill>
            <a:tailEnd type="triangle"/>
          </a:ln>
          <a:effectLst>
            <a:glow rad="63500">
              <a:schemeClr val="accent1">
                <a:alpha val="45000"/>
                <a:satMod val="110000"/>
              </a:schemeClr>
            </a:glow>
          </a:effectLst>
        </p:spPr>
        <p:style>
          <a:lnRef idx="2">
            <a:schemeClr val="accent1"/>
          </a:lnRef>
          <a:fillRef idx="0">
            <a:schemeClr val="accent1"/>
          </a:fillRef>
          <a:effectRef idx="1">
            <a:schemeClr val="accent1"/>
          </a:effectRef>
          <a:fontRef idx="minor">
            <a:schemeClr val="tx1"/>
          </a:fontRef>
        </p:style>
      </p:cxnSp>
      <p:cxnSp>
        <p:nvCxnSpPr>
          <p:cNvPr id="67" name="直線矢印コネクタ 66">
            <a:extLst>
              <a:ext uri="{FF2B5EF4-FFF2-40B4-BE49-F238E27FC236}">
                <a16:creationId xmlns:a16="http://schemas.microsoft.com/office/drawing/2014/main" id="{D3588C9B-506F-9B44-87EB-75B5EE48B6F5}"/>
              </a:ext>
            </a:extLst>
          </p:cNvPr>
          <p:cNvCxnSpPr>
            <a:cxnSpLocks/>
          </p:cNvCxnSpPr>
          <p:nvPr/>
        </p:nvCxnSpPr>
        <p:spPr>
          <a:xfrm flipH="1" flipV="1">
            <a:off x="5774539" y="5336759"/>
            <a:ext cx="498388" cy="10087"/>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1879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24FEEC-EA56-F14F-B5A8-0A78B19118D7}"/>
              </a:ext>
            </a:extLst>
          </p:cNvPr>
          <p:cNvSpPr>
            <a:spLocks noGrp="1"/>
          </p:cNvSpPr>
          <p:nvPr>
            <p:ph type="title"/>
          </p:nvPr>
        </p:nvSpPr>
        <p:spPr/>
        <p:txBody>
          <a:bodyPr/>
          <a:lstStyle/>
          <a:p>
            <a:r>
              <a:rPr kumimoji="1" lang="en-US" altLang="ja-JP" dirty="0"/>
              <a:t>PROBLEMS</a:t>
            </a:r>
            <a:endParaRPr kumimoji="1" lang="ja-JP" altLang="en-US"/>
          </a:p>
        </p:txBody>
      </p:sp>
      <p:sp>
        <p:nvSpPr>
          <p:cNvPr id="3" name="コンテンツ プレースホルダー 2">
            <a:extLst>
              <a:ext uri="{FF2B5EF4-FFF2-40B4-BE49-F238E27FC236}">
                <a16:creationId xmlns:a16="http://schemas.microsoft.com/office/drawing/2014/main" id="{88D7BCD7-EF99-AA4E-981E-BA48ABE46A2E}"/>
              </a:ext>
            </a:extLst>
          </p:cNvPr>
          <p:cNvSpPr>
            <a:spLocks noGrp="1"/>
          </p:cNvSpPr>
          <p:nvPr>
            <p:ph idx="1"/>
          </p:nvPr>
        </p:nvSpPr>
        <p:spPr/>
        <p:txBody>
          <a:bodyPr/>
          <a:lstStyle/>
          <a:p>
            <a:pPr marL="0" indent="0" algn="ctr">
              <a:buNone/>
            </a:pPr>
            <a:r>
              <a:rPr lang="en-US" altLang="ja-JP" dirty="0"/>
              <a:t>Let me count the answers of you to the following problems.</a:t>
            </a:r>
            <a:endParaRPr kumimoji="1" lang="ja-JP" altLang="en-US"/>
          </a:p>
        </p:txBody>
      </p:sp>
    </p:spTree>
    <p:extLst>
      <p:ext uri="{BB962C8B-B14F-4D97-AF65-F5344CB8AC3E}">
        <p14:creationId xmlns:p14="http://schemas.microsoft.com/office/powerpoint/2010/main" val="216438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ー 2"/>
          <p:cNvSpPr>
            <a:spLocks noGrp="1"/>
          </p:cNvSpPr>
          <p:nvPr>
            <p:ph idx="1"/>
          </p:nvPr>
        </p:nvSpPr>
        <p:spPr>
          <a:xfrm>
            <a:off x="233258" y="1600200"/>
            <a:ext cx="8605942" cy="4686320"/>
          </a:xfrm>
        </p:spPr>
        <p:txBody>
          <a:bodyPr>
            <a:normAutofit/>
          </a:bodyPr>
          <a:lstStyle/>
          <a:p>
            <a:pPr marL="0" indent="0">
              <a:buNone/>
            </a:pPr>
            <a:r>
              <a:rPr lang="ja-JP" altLang="en-US" dirty="0"/>
              <a:t>問題</a:t>
            </a:r>
            <a:r>
              <a:rPr lang="en-US" altLang="ja-JP" dirty="0"/>
              <a:t>2.2(a)</a:t>
            </a:r>
          </a:p>
          <a:p>
            <a:pPr marL="0" indent="0">
              <a:buNone/>
            </a:pPr>
            <a:r>
              <a:rPr lang="ja-JP" altLang="en-US" dirty="0"/>
              <a:t>あなたは確実に</a:t>
            </a:r>
            <a:r>
              <a:rPr lang="en-US" altLang="ja-JP" dirty="0"/>
              <a:t>10</a:t>
            </a:r>
            <a:r>
              <a:rPr lang="ja-JP" altLang="en-US" dirty="0"/>
              <a:t>万円もらえるとしよう。次の</a:t>
            </a:r>
            <a:r>
              <a:rPr lang="en-US" altLang="ja-JP" dirty="0"/>
              <a:t>2</a:t>
            </a:r>
            <a:r>
              <a:rPr lang="ja-JP" altLang="en-US" dirty="0"/>
              <a:t>つの選択肢のうち，どちらを選ぶだろうか？</a:t>
            </a:r>
            <a:endParaRPr lang="en-US" altLang="ja-JP" dirty="0"/>
          </a:p>
          <a:p>
            <a:pPr marL="0" indent="0">
              <a:buNone/>
            </a:pPr>
            <a:r>
              <a:rPr kumimoji="1" lang="en-US" altLang="ja-JP" dirty="0"/>
              <a:t>a</a:t>
            </a:r>
            <a:r>
              <a:rPr kumimoji="1" lang="ja-JP" altLang="en-US" dirty="0"/>
              <a:t>．確実に</a:t>
            </a:r>
            <a:r>
              <a:rPr kumimoji="1" lang="en-US" altLang="ja-JP" dirty="0"/>
              <a:t>5</a:t>
            </a:r>
            <a:r>
              <a:rPr kumimoji="1" lang="ja-JP" altLang="en-US" dirty="0"/>
              <a:t>万円を追加でもらえる</a:t>
            </a:r>
            <a:endParaRPr kumimoji="1" lang="en-US" altLang="ja-JP" dirty="0"/>
          </a:p>
          <a:p>
            <a:pPr marL="0" indent="0">
              <a:buNone/>
            </a:pPr>
            <a:r>
              <a:rPr lang="en-US" altLang="ja-JP" dirty="0"/>
              <a:t>b.</a:t>
            </a:r>
            <a:r>
              <a:rPr lang="ja-JP" altLang="en-US"/>
              <a:t> </a:t>
            </a:r>
            <a:r>
              <a:rPr lang="en-US" altLang="ja-JP" dirty="0"/>
              <a:t>50</a:t>
            </a:r>
            <a:r>
              <a:rPr lang="ja-JP" altLang="en-US" dirty="0"/>
              <a:t>％の確率で</a:t>
            </a:r>
            <a:r>
              <a:rPr lang="en-US" altLang="ja-JP" dirty="0"/>
              <a:t>10</a:t>
            </a:r>
            <a:r>
              <a:rPr lang="ja-JP" altLang="en-US" dirty="0"/>
              <a:t>万円を追加的</a:t>
            </a:r>
            <a:r>
              <a:rPr lang="ja-JP" altLang="en-US"/>
              <a:t>にもらえるか，　</a:t>
            </a:r>
            <a:r>
              <a:rPr lang="en-US" altLang="ja-JP" dirty="0"/>
              <a:t>	50</a:t>
            </a:r>
            <a:r>
              <a:rPr lang="ja-JP" altLang="en-US" dirty="0"/>
              <a:t>％の確率で追加的に何</a:t>
            </a:r>
            <a:r>
              <a:rPr lang="ja-JP" altLang="en-US"/>
              <a:t>ももらえない</a:t>
            </a:r>
            <a:r>
              <a:rPr lang="en-US" altLang="ja-JP" dirty="0"/>
              <a:t>	</a:t>
            </a:r>
            <a:r>
              <a:rPr lang="ja-JP" altLang="en-US"/>
              <a:t>（</a:t>
            </a:r>
            <a:r>
              <a:rPr lang="ja-JP" altLang="en-US" sz="2800" dirty="0"/>
              <a:t>始めの</a:t>
            </a:r>
            <a:r>
              <a:rPr lang="en-US" altLang="ja-JP" sz="2800" dirty="0"/>
              <a:t>10</a:t>
            </a:r>
            <a:r>
              <a:rPr lang="ja-JP" altLang="en-US" sz="2800" dirty="0"/>
              <a:t>万円はそのままもらえる）</a:t>
            </a:r>
            <a:endParaRPr kumimoji="1" lang="en-US" altLang="ja-JP" dirty="0"/>
          </a:p>
          <a:p>
            <a:endParaRPr lang="en-US" altLang="ja-JP" dirty="0"/>
          </a:p>
          <a:p>
            <a:endParaRPr lang="ja-JP" altLang="en-US" dirty="0"/>
          </a:p>
        </p:txBody>
      </p:sp>
    </p:spTree>
    <p:extLst>
      <p:ext uri="{BB962C8B-B14F-4D97-AF65-F5344CB8AC3E}">
        <p14:creationId xmlns:p14="http://schemas.microsoft.com/office/powerpoint/2010/main" val="689415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33258" y="1600200"/>
            <a:ext cx="8605942" cy="4686320"/>
          </a:xfrm>
        </p:spPr>
        <p:txBody>
          <a:bodyPr>
            <a:normAutofit/>
          </a:bodyPr>
          <a:lstStyle/>
          <a:p>
            <a:pPr marL="0" indent="0">
              <a:buNone/>
            </a:pPr>
            <a:r>
              <a:rPr lang="en-US" altLang="ja-JP" dirty="0"/>
              <a:t>Problem 2.2(a)</a:t>
            </a:r>
          </a:p>
          <a:p>
            <a:pPr marL="0" indent="0">
              <a:buNone/>
            </a:pPr>
            <a:r>
              <a:rPr lang="en-US" altLang="ja-JP" dirty="0"/>
              <a:t>You are given $1,000 for sure. Which of the following two options would you prefer?</a:t>
            </a:r>
            <a:r>
              <a:rPr lang="ja-JP" altLang="en-US"/>
              <a:t> </a:t>
            </a:r>
            <a:endParaRPr lang="en-US" altLang="ja-JP" dirty="0"/>
          </a:p>
          <a:p>
            <a:pPr marL="406400" indent="-406400">
              <a:buNone/>
            </a:pPr>
            <a:r>
              <a:rPr kumimoji="1" lang="en-US" altLang="ja-JP" dirty="0"/>
              <a:t>a. To get an additional $500 for sure.</a:t>
            </a:r>
          </a:p>
          <a:p>
            <a:pPr marL="406400" indent="-406400">
              <a:buNone/>
            </a:pPr>
            <a:r>
              <a:rPr lang="en-US" altLang="ja-JP" dirty="0"/>
              <a:t>b.</a:t>
            </a:r>
            <a:r>
              <a:rPr lang="ja-JP" altLang="en-US"/>
              <a:t> </a:t>
            </a:r>
            <a:r>
              <a:rPr lang="en-US" altLang="ja-JP" dirty="0"/>
              <a:t>To get another $1,000 with probability 50%, and otherwise nothing (and be left with the first $1,000)</a:t>
            </a:r>
            <a:endParaRPr kumimoji="1" lang="en-US" altLang="ja-JP" dirty="0"/>
          </a:p>
          <a:p>
            <a:endParaRPr lang="en-US" altLang="ja-JP" dirty="0"/>
          </a:p>
          <a:p>
            <a:endParaRPr lang="ja-JP" altLang="en-US" dirty="0"/>
          </a:p>
        </p:txBody>
      </p:sp>
    </p:spTree>
    <p:extLst>
      <p:ext uri="{BB962C8B-B14F-4D97-AF65-F5344CB8AC3E}">
        <p14:creationId xmlns:p14="http://schemas.microsoft.com/office/powerpoint/2010/main" val="15913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ー 2"/>
          <p:cNvSpPr>
            <a:spLocks noGrp="1"/>
          </p:cNvSpPr>
          <p:nvPr>
            <p:ph idx="1"/>
          </p:nvPr>
        </p:nvSpPr>
        <p:spPr>
          <a:xfrm>
            <a:off x="233258" y="1600200"/>
            <a:ext cx="8166656" cy="4686320"/>
          </a:xfrm>
        </p:spPr>
        <p:txBody>
          <a:bodyPr>
            <a:normAutofit/>
          </a:bodyPr>
          <a:lstStyle/>
          <a:p>
            <a:pPr marL="0" indent="0">
              <a:buNone/>
            </a:pPr>
            <a:r>
              <a:rPr lang="ja-JP" altLang="en-US" dirty="0"/>
              <a:t>問題</a:t>
            </a:r>
            <a:r>
              <a:rPr lang="en-US" altLang="ja-JP" dirty="0"/>
              <a:t>2.13(b)</a:t>
            </a:r>
          </a:p>
          <a:p>
            <a:pPr marL="0" indent="0">
              <a:buNone/>
            </a:pPr>
            <a:r>
              <a:rPr lang="ja-JP" altLang="en-US" dirty="0"/>
              <a:t>あなたは確実に</a:t>
            </a:r>
            <a:r>
              <a:rPr lang="en-US" altLang="ja-JP" dirty="0"/>
              <a:t>20</a:t>
            </a:r>
            <a:r>
              <a:rPr lang="ja-JP" altLang="en-US" dirty="0"/>
              <a:t>万円もらえるとしよう。次の</a:t>
            </a:r>
            <a:r>
              <a:rPr lang="en-US" altLang="ja-JP" dirty="0"/>
              <a:t>2</a:t>
            </a:r>
            <a:r>
              <a:rPr lang="ja-JP" altLang="en-US" dirty="0"/>
              <a:t>つの選択肢のうち，どちらを選ぶだろうか？</a:t>
            </a:r>
            <a:endParaRPr lang="en-US" altLang="ja-JP" dirty="0"/>
          </a:p>
          <a:p>
            <a:pPr marL="0" indent="0">
              <a:buNone/>
            </a:pPr>
            <a:r>
              <a:rPr kumimoji="1" lang="en-US" altLang="ja-JP" dirty="0"/>
              <a:t>a</a:t>
            </a:r>
            <a:r>
              <a:rPr kumimoji="1" lang="ja-JP" altLang="en-US" dirty="0"/>
              <a:t>．確実に</a:t>
            </a:r>
            <a:r>
              <a:rPr kumimoji="1" lang="en-US" altLang="ja-JP" dirty="0"/>
              <a:t>5</a:t>
            </a:r>
            <a:r>
              <a:rPr kumimoji="1" lang="ja-JP" altLang="en-US" dirty="0"/>
              <a:t>万円を失う</a:t>
            </a:r>
            <a:endParaRPr kumimoji="1" lang="en-US" altLang="ja-JP" dirty="0"/>
          </a:p>
          <a:p>
            <a:pPr marL="0" indent="0">
              <a:buNone/>
            </a:pPr>
            <a:r>
              <a:rPr lang="en-US" altLang="ja-JP" dirty="0"/>
              <a:t>b.</a:t>
            </a:r>
            <a:r>
              <a:rPr lang="ja-JP" altLang="en-US" dirty="0"/>
              <a:t>　</a:t>
            </a:r>
            <a:r>
              <a:rPr lang="en-US" altLang="ja-JP" dirty="0"/>
              <a:t>50</a:t>
            </a:r>
            <a:r>
              <a:rPr lang="ja-JP" altLang="en-US" dirty="0"/>
              <a:t>％の確率で</a:t>
            </a:r>
            <a:r>
              <a:rPr lang="en-US" altLang="ja-JP" dirty="0"/>
              <a:t>10</a:t>
            </a:r>
            <a:r>
              <a:rPr lang="ja-JP" altLang="en-US" dirty="0"/>
              <a:t>万円を失うか，</a:t>
            </a:r>
            <a:r>
              <a:rPr lang="en-US" altLang="ja-JP" dirty="0"/>
              <a:t>50</a:t>
            </a:r>
            <a:r>
              <a:rPr lang="ja-JP" altLang="en-US" dirty="0"/>
              <a:t>％の</a:t>
            </a:r>
            <a:r>
              <a:rPr lang="en-US" altLang="ja-JP" dirty="0"/>
              <a:t>	</a:t>
            </a:r>
            <a:r>
              <a:rPr lang="ja-JP" altLang="en-US" dirty="0"/>
              <a:t>確率で何も失わない</a:t>
            </a:r>
            <a:endParaRPr kumimoji="1" lang="en-US" altLang="ja-JP" dirty="0"/>
          </a:p>
          <a:p>
            <a:endParaRPr lang="en-US" altLang="ja-JP" dirty="0"/>
          </a:p>
          <a:p>
            <a:endParaRPr lang="ja-JP" altLang="en-US" dirty="0"/>
          </a:p>
        </p:txBody>
      </p:sp>
    </p:spTree>
    <p:extLst>
      <p:ext uri="{BB962C8B-B14F-4D97-AF65-F5344CB8AC3E}">
        <p14:creationId xmlns:p14="http://schemas.microsoft.com/office/powerpoint/2010/main" val="205373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ー 2"/>
          <p:cNvSpPr>
            <a:spLocks noGrp="1"/>
          </p:cNvSpPr>
          <p:nvPr>
            <p:ph idx="1"/>
          </p:nvPr>
        </p:nvSpPr>
        <p:spPr>
          <a:xfrm>
            <a:off x="233258" y="1600200"/>
            <a:ext cx="8166656" cy="4686320"/>
          </a:xfrm>
        </p:spPr>
        <p:txBody>
          <a:bodyPr>
            <a:normAutofit/>
          </a:bodyPr>
          <a:lstStyle/>
          <a:p>
            <a:pPr marL="0" indent="0">
              <a:buNone/>
            </a:pPr>
            <a:r>
              <a:rPr lang="en-US" altLang="ja-JP" dirty="0"/>
              <a:t>Problem 2.13(b)</a:t>
            </a:r>
          </a:p>
          <a:p>
            <a:pPr marL="0" indent="0">
              <a:buNone/>
            </a:pPr>
            <a:r>
              <a:rPr lang="en-US" altLang="ja-JP" dirty="0"/>
              <a:t>You are given $2,000 for sure. Which of the following two options would you prefer?</a:t>
            </a:r>
            <a:r>
              <a:rPr lang="ja-JP" altLang="en-US"/>
              <a:t> </a:t>
            </a:r>
            <a:endParaRPr lang="en-US" altLang="ja-JP" dirty="0"/>
          </a:p>
          <a:p>
            <a:pPr marL="406400" indent="-406400">
              <a:buNone/>
            </a:pPr>
            <a:r>
              <a:rPr lang="en-US" altLang="ja-JP" dirty="0"/>
              <a:t>a. To lose $500 for sure.</a:t>
            </a:r>
          </a:p>
          <a:p>
            <a:pPr marL="406400" indent="-406400">
              <a:buNone/>
            </a:pPr>
            <a:r>
              <a:rPr lang="en-US" altLang="ja-JP" dirty="0"/>
              <a:t>b.</a:t>
            </a:r>
            <a:r>
              <a:rPr lang="ja-JP" altLang="en-US"/>
              <a:t> </a:t>
            </a:r>
            <a:r>
              <a:rPr lang="en-US" altLang="ja-JP" dirty="0"/>
              <a:t>To lose $1,000 with probability 50%, and otherwise to lose nothing.</a:t>
            </a:r>
          </a:p>
          <a:p>
            <a:endParaRPr lang="ja-JP" altLang="en-US" dirty="0"/>
          </a:p>
        </p:txBody>
      </p:sp>
    </p:spTree>
    <p:extLst>
      <p:ext uri="{BB962C8B-B14F-4D97-AF65-F5344CB8AC3E}">
        <p14:creationId xmlns:p14="http://schemas.microsoft.com/office/powerpoint/2010/main" val="32050409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扇">
  <a:themeElements>
    <a:clrScheme name="扇">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扇">
      <a:majorFont>
        <a:latin typeface="Franklin Gothic Medium"/>
        <a:ea typeface=""/>
        <a:cs typeface=""/>
        <a:font script="Jpan" typeface="ヒラギノ角ゴ Pro W6"/>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ヒラギノ角ゴ Pro W6"/>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扇">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扇.thmx</Template>
  <TotalTime>716</TotalTime>
  <Words>3578</Words>
  <Application>Microsoft Macintosh PowerPoint</Application>
  <PresentationFormat>画面に合わせる (4:3)</PresentationFormat>
  <Paragraphs>317</Paragraphs>
  <Slides>45</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45</vt:i4>
      </vt:variant>
    </vt:vector>
  </HeadingPairs>
  <TitlesOfParts>
    <vt:vector size="54" baseType="lpstr">
      <vt:lpstr>黑体</vt:lpstr>
      <vt:lpstr>ヒラギノ角ゴ Pro W6</vt:lpstr>
      <vt:lpstr>游ゴシック</vt:lpstr>
      <vt:lpstr>Arial</vt:lpstr>
      <vt:lpstr>Cambria Math</vt:lpstr>
      <vt:lpstr>Franklin Gothic Book</vt:lpstr>
      <vt:lpstr>Franklin Gothic Medium</vt:lpstr>
      <vt:lpstr>Wingdings 2</vt:lpstr>
      <vt:lpstr>扇</vt:lpstr>
      <vt:lpstr>意思決定理論入門 Making Better Decisions Decision Theory in Practice</vt:lpstr>
      <vt:lpstr>Decision Theory  under Risk and Uncertainty</vt:lpstr>
      <vt:lpstr>目次 Contents</vt:lpstr>
      <vt:lpstr>2． Judgement and Choice Biases        判断と選択におけるバイアス</vt:lpstr>
      <vt:lpstr>PROBLEMS</vt:lpstr>
      <vt:lpstr>PowerPoint プレゼンテーション</vt:lpstr>
      <vt:lpstr>PowerPoint プレゼンテーション</vt:lpstr>
      <vt:lpstr>PowerPoint プレゼンテーション</vt:lpstr>
      <vt:lpstr>PowerPoint プレゼンテーション</vt:lpstr>
      <vt:lpstr>Flaming Effectsフレーミング効果</vt:lpstr>
      <vt:lpstr>Endowment Effect 賦存効果</vt:lpstr>
      <vt:lpstr>PowerPoint プレゼンテーション</vt:lpstr>
      <vt:lpstr>PowerPoint プレゼンテーション</vt:lpstr>
      <vt:lpstr>PowerPoint プレゼンテーション</vt:lpstr>
      <vt:lpstr>Sunk Costs サンクコスト</vt:lpstr>
      <vt:lpstr>PowerPoint プレゼンテーション</vt:lpstr>
      <vt:lpstr>PowerPoint プレゼンテーション</vt:lpstr>
      <vt:lpstr>Representativeness Heuristic 代表性ヒューリステック</vt:lpstr>
      <vt:lpstr>PowerPoint プレゼンテーション</vt:lpstr>
      <vt:lpstr>PowerPoint プレゼンテーション</vt:lpstr>
      <vt:lpstr>利用可能性ヒューリステック Availability Heuristic by K&amp;T</vt:lpstr>
      <vt:lpstr>PowerPoint プレゼンテーション</vt:lpstr>
      <vt:lpstr>PowerPoint プレゼンテーション</vt:lpstr>
      <vt:lpstr>PowerPoint プレゼンテーション</vt:lpstr>
      <vt:lpstr>PowerPoint プレゼンテーション</vt:lpstr>
      <vt:lpstr>係留効果 Anchoring (K&amp;T)</vt:lpstr>
      <vt:lpstr>PowerPoint プレゼンテーション</vt:lpstr>
      <vt:lpstr>PowerPoint プレゼンテーション</vt:lpstr>
      <vt:lpstr>PowerPoint プレゼンテーション</vt:lpstr>
      <vt:lpstr>PowerPoint プレゼンテーション</vt:lpstr>
      <vt:lpstr>メンタル・アカウント効果 Mental Accounting</vt:lpstr>
      <vt:lpstr>メンタル・アカウント効果 Mental Accounting (Richard Thaler)</vt:lpstr>
      <vt:lpstr>PowerPoint プレゼンテーション</vt:lpstr>
      <vt:lpstr>PowerPoint プレゼンテーション</vt:lpstr>
      <vt:lpstr>動学的非整合  Dynamic Inconsistency </vt:lpstr>
      <vt:lpstr>くじの選好問題</vt:lpstr>
      <vt:lpstr>どちらのくじを選びますか？</vt:lpstr>
      <vt:lpstr>どちらのくじを選びますか？</vt:lpstr>
      <vt:lpstr>PowerPoint プレゼンテーション</vt:lpstr>
      <vt:lpstr>PowerPoint プレゼンテーション</vt:lpstr>
      <vt:lpstr>主観的確率 Subjective Probability</vt:lpstr>
      <vt:lpstr>Decision Theory  under Risk and Uncertainty</vt:lpstr>
      <vt:lpstr>Expected Value and Risk</vt:lpstr>
      <vt:lpstr>Utility function and Risk Premium</vt:lpstr>
      <vt:lpstr>Utility function and Disaster Preventing Behavior</vt:lpstr>
    </vt:vector>
  </TitlesOfParts>
  <Company>東北大学災害研</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意思決定理論入門</dc:title>
  <dc:creator>奥村 誠</dc:creator>
  <cp:lastModifiedBy>被災地支援研究室奥村</cp:lastModifiedBy>
  <cp:revision>45</cp:revision>
  <dcterms:created xsi:type="dcterms:W3CDTF">2015-01-15T15:01:34Z</dcterms:created>
  <dcterms:modified xsi:type="dcterms:W3CDTF">2020-12-04T03:15:58Z</dcterms:modified>
</cp:coreProperties>
</file>