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83" r:id="rId2"/>
    <p:sldId id="314" r:id="rId3"/>
    <p:sldId id="295" r:id="rId4"/>
    <p:sldId id="296" r:id="rId5"/>
    <p:sldId id="316" r:id="rId6"/>
    <p:sldId id="317" r:id="rId7"/>
    <p:sldId id="297" r:id="rId8"/>
    <p:sldId id="258" r:id="rId9"/>
    <p:sldId id="298" r:id="rId10"/>
    <p:sldId id="299" r:id="rId11"/>
    <p:sldId id="300" r:id="rId12"/>
    <p:sldId id="301" r:id="rId13"/>
    <p:sldId id="302" r:id="rId14"/>
    <p:sldId id="262" r:id="rId15"/>
    <p:sldId id="303" r:id="rId16"/>
    <p:sldId id="263" r:id="rId17"/>
    <p:sldId id="304" r:id="rId18"/>
    <p:sldId id="264" r:id="rId19"/>
    <p:sldId id="265" r:id="rId20"/>
    <p:sldId id="268" r:id="rId21"/>
    <p:sldId id="305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18" r:id="rId32"/>
    <p:sldId id="285" r:id="rId33"/>
    <p:sldId id="278" r:id="rId34"/>
    <p:sldId id="286" r:id="rId35"/>
    <p:sldId id="257" r:id="rId36"/>
    <p:sldId id="279" r:id="rId37"/>
    <p:sldId id="280" r:id="rId38"/>
    <p:sldId id="281" r:id="rId39"/>
    <p:sldId id="282" r:id="rId40"/>
    <p:sldId id="259" r:id="rId41"/>
    <p:sldId id="294" r:id="rId42"/>
    <p:sldId id="260" r:id="rId43"/>
    <p:sldId id="261" r:id="rId44"/>
    <p:sldId id="288" r:id="rId45"/>
    <p:sldId id="306" r:id="rId46"/>
    <p:sldId id="307" r:id="rId47"/>
    <p:sldId id="313" r:id="rId48"/>
    <p:sldId id="308" r:id="rId49"/>
    <p:sldId id="309" r:id="rId50"/>
    <p:sldId id="310" r:id="rId51"/>
    <p:sldId id="311" r:id="rId52"/>
    <p:sldId id="312" r:id="rId53"/>
    <p:sldId id="315" r:id="rId54"/>
    <p:sldId id="287" r:id="rId55"/>
    <p:sldId id="289" r:id="rId56"/>
    <p:sldId id="290" r:id="rId57"/>
    <p:sldId id="291" r:id="rId58"/>
    <p:sldId id="292" r:id="rId59"/>
  </p:sldIdLst>
  <p:sldSz cx="9144000" cy="6858000" type="screen4x3"/>
  <p:notesSz cx="6742113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0887"/>
  </p:normalViewPr>
  <p:slideViewPr>
    <p:cSldViewPr>
      <p:cViewPr varScale="1">
        <p:scale>
          <a:sx n="129" d="100"/>
          <a:sy n="129" d="100"/>
        </p:scale>
        <p:origin x="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C66371-50D5-374A-9E22-4D63195FC5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2976D85-796B-FF4E-A2BD-961A1F489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9914432-EE5E-9446-AF9F-BB3075C128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529843B-DBCC-974F-B945-4196EDED91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0F22037-5A27-C643-AA68-551C2A9E9C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AFFF4337-1083-EA4B-B43F-83194DA9DF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BF4A0-4388-EF42-92BF-FD4DA255815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910164F-C9D4-A24E-BF6D-3567C6040C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AA5110-9BC7-A240-92E7-E46466FDEABC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602C2506-788E-FA4C-8E19-548586F106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9487C2C-BBFD-A84B-BBC2-E5ADE645A294}" type="slidenum">
              <a:rPr lang="en-US" altLang="ja-JP" sz="1200"/>
              <a:pPr algn="r" eaLnBrk="1" hangingPunct="1"/>
              <a:t>1</a:t>
            </a:fld>
            <a:endParaRPr lang="en-US" altLang="ja-JP" sz="12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C6FD780-6969-0341-BD31-6F9B0E9F6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6BB482F-B79B-EC48-A21F-7F195B1E5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C51EFF5-9B19-DD49-B18D-2395F14FB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DC2D21-FE35-1945-A39E-DCDC128ACC66}" type="slidenum">
              <a:rPr lang="en-US" altLang="ja-JP" sz="1200"/>
              <a:pPr eaLnBrk="1" hangingPunct="1"/>
              <a:t>16</a:t>
            </a:fld>
            <a:endParaRPr lang="en-US" altLang="ja-JP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5F44196-B22F-9B4C-AEEA-139E609AA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45EE1A7-1DC1-4648-9FDE-F3AFDA6C3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31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E60C2D9-0F55-0B43-BB51-A755D0E9C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E1E5C1-9DB4-E541-8BA2-0FEEF8A97724}" type="slidenum">
              <a:rPr lang="en-US" altLang="ja-JP" sz="1200"/>
              <a:pPr eaLnBrk="1" hangingPunct="1"/>
              <a:t>18</a:t>
            </a:fld>
            <a:endParaRPr lang="en-US" altLang="ja-JP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2E42DA9-CBFF-CD49-8F06-57E9D121A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09C9AE7-8F08-6146-AB87-5BAF2D67C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7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17D5835-983B-1145-97D8-E871A8C68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EEE40B-C845-9641-85A7-4BBB25DC825D}" type="slidenum">
              <a:rPr lang="en-US" altLang="ja-JP" sz="1200"/>
              <a:pPr eaLnBrk="1" hangingPunct="1"/>
              <a:t>19</a:t>
            </a:fld>
            <a:endParaRPr lang="en-US" altLang="ja-JP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7680AC1-D64C-B64E-B46A-F87414047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98938FE-8FF5-BC43-BB6D-661A13D6E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73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9F461BE-89F7-D245-AEB9-329593DD3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4231F-E1AF-A44C-8946-DEF3863FB433}" type="slidenum">
              <a:rPr lang="en-US" altLang="ja-JP" sz="1200"/>
              <a:pPr eaLnBrk="1" hangingPunct="1"/>
              <a:t>20</a:t>
            </a:fld>
            <a:endParaRPr lang="en-US" altLang="ja-JP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BAFEA66-75B4-1D4B-8418-14B3E8ACB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E6D5AD7-DAE6-F54B-BAA8-124F17C5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62C6337-9760-6746-8A1F-AE190C7DF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64E96-3924-CC44-A0BA-A02D37ED6E59}" type="slidenum">
              <a:rPr lang="en-US" altLang="ja-JP" sz="1200"/>
              <a:pPr eaLnBrk="1" hangingPunct="1"/>
              <a:t>21</a:t>
            </a:fld>
            <a:endParaRPr lang="en-US" altLang="ja-JP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03C251A-4AA9-5F4B-B5B4-D0666C53C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7CEDCE2-9AFA-C44F-9749-864BAFCB2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4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71EC4D8-C574-7541-A4F9-717A6E226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DC22FC-BE36-6341-85B5-837E6210D397}" type="slidenum">
              <a:rPr lang="en-US" altLang="ja-JP" sz="1200"/>
              <a:pPr eaLnBrk="1" hangingPunct="1"/>
              <a:t>22</a:t>
            </a:fld>
            <a:endParaRPr lang="en-US" altLang="ja-JP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5DA6764-6A38-5549-97FA-48ECA8C6E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6373342-89E3-CA40-8210-F8416A7EB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B8D64A2-8A36-8049-A785-992051F1D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117766-4F85-E14E-BE41-8AA4251149E5}" type="slidenum">
              <a:rPr lang="en-US" altLang="ja-JP" sz="1200"/>
              <a:pPr eaLnBrk="1" hangingPunct="1"/>
              <a:t>23</a:t>
            </a:fld>
            <a:endParaRPr lang="en-US" altLang="ja-JP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0CB94EF-7191-F042-B9B5-BBC6A5A45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C8F4C03-0158-EA42-A11E-3E4A4ABA4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6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82CB832-6774-0347-8BB9-3072416F1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F4921E-A28F-C245-8493-04967E54C420}" type="slidenum">
              <a:rPr lang="en-US" altLang="ja-JP" sz="1200"/>
              <a:pPr eaLnBrk="1" hangingPunct="1"/>
              <a:t>24</a:t>
            </a:fld>
            <a:endParaRPr lang="en-US" altLang="ja-JP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8EE4C22-D98E-3541-BB3D-74192B80A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63847E7-6070-D44B-8C06-6FE748E14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34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5EB4DB2-C4EC-114A-A5E6-E608EA7A5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54CFD0-E6F2-B44B-BA6D-758AF2943CDD}" type="slidenum">
              <a:rPr lang="en-US" altLang="ja-JP" sz="1200"/>
              <a:pPr eaLnBrk="1" hangingPunct="1"/>
              <a:t>25</a:t>
            </a:fld>
            <a:endParaRPr lang="en-US" altLang="ja-JP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D0EFCF0-3230-3F4B-A38D-A03A03170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18119E1-BC17-114F-9BB1-C8A5E55EC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57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60BD349-21D4-AB44-A19C-F65920B34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DC76E7-6430-074F-91EA-B04629C8999A}" type="slidenum">
              <a:rPr lang="en-US" altLang="ja-JP" sz="1200"/>
              <a:pPr eaLnBrk="1" hangingPunct="1"/>
              <a:t>26</a:t>
            </a:fld>
            <a:endParaRPr lang="en-US" altLang="ja-JP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87575DA-E405-5945-90EB-9D9642E5A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A871E15-2801-D04F-947A-FB13B1237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8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D9F461BE-89F7-D245-AEB9-329593DD3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4231F-E1AF-A44C-8946-DEF3863FB433}" type="slidenum">
              <a:rPr lang="en-US" altLang="ja-JP" sz="1200"/>
              <a:pPr eaLnBrk="1" hangingPunct="1"/>
              <a:t>5</a:t>
            </a:fld>
            <a:endParaRPr lang="en-US" altLang="ja-JP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BAFEA66-75B4-1D4B-8418-14B3E8ACB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E6D5AD7-DAE6-F54B-BAA8-124F17C5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F98B21E-C804-BD47-A63C-91B0DA4BE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DEB949-7388-D342-BE24-1B5FC1C34B71}" type="slidenum">
              <a:rPr lang="en-US" altLang="ja-JP" sz="1200"/>
              <a:pPr eaLnBrk="1" hangingPunct="1"/>
              <a:t>27</a:t>
            </a:fld>
            <a:endParaRPr lang="en-US" altLang="ja-JP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6995BF7-19CF-5842-81C8-21AB36BAD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20D2A14-F405-DF4A-B588-00CDDDB36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3572ABB-7E1D-CF49-901A-3E35A7F641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21F0D6-6506-1247-85C0-27BD6E4B1EC2}" type="slidenum">
              <a:rPr lang="en-US" altLang="ja-JP" sz="1200"/>
              <a:pPr eaLnBrk="1" hangingPunct="1"/>
              <a:t>28</a:t>
            </a:fld>
            <a:endParaRPr lang="en-US" altLang="ja-JP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6ADBE1B-D439-A349-9F8C-A9104804F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2A13A8D-0ACC-C945-BDDC-92D1D3034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49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748A122-FEEF-654E-B23C-98F82D2A1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31DA36-C36B-0A44-8E54-9B11A586AF4D}" type="slidenum">
              <a:rPr lang="en-US" altLang="ja-JP" sz="1200"/>
              <a:pPr eaLnBrk="1" hangingPunct="1"/>
              <a:t>29</a:t>
            </a:fld>
            <a:endParaRPr lang="en-US" altLang="ja-JP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B525F70-70A8-014B-8F65-707F5A679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E672D71-5C4F-BD4D-99AA-378CD8501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BDA3F13-548F-4B47-AEEB-13D24224A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67E2DB-4BAC-AF47-81D3-03D91CC50405}" type="slidenum">
              <a:rPr lang="en-US" altLang="ja-JP" sz="1200"/>
              <a:pPr eaLnBrk="1" hangingPunct="1"/>
              <a:t>30</a:t>
            </a:fld>
            <a:endParaRPr lang="en-US" altLang="ja-JP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E085F0A-A13B-9549-9BF8-D9F003FB2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8772BAB-3FA1-4545-B7BC-7785EFECD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37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62C6337-9760-6746-8A1F-AE190C7DF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64E96-3924-CC44-A0BA-A02D37ED6E59}" type="slidenum">
              <a:rPr lang="en-US" altLang="ja-JP" sz="1200"/>
              <a:pPr eaLnBrk="1" hangingPunct="1"/>
              <a:t>31</a:t>
            </a:fld>
            <a:endParaRPr lang="en-US" altLang="ja-JP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03C251A-4AA9-5F4B-B5B4-D0666C53C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7CEDCE2-9AFA-C44F-9749-864BAFCB2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65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43572F8-12CF-E747-A60A-08A02E23C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41B2C6-E33B-1B4E-904E-E39614F6715B}" type="slidenum">
              <a:rPr lang="en-US" altLang="ja-JP" sz="1200"/>
              <a:pPr eaLnBrk="1" hangingPunct="1"/>
              <a:t>32</a:t>
            </a:fld>
            <a:endParaRPr lang="en-US" altLang="ja-JP" sz="1200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8E0E4613-F216-5449-BA26-8E437C7C80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000" y="93726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613BA2B-72A8-CC46-A840-9101FEEA1470}" type="slidenum">
              <a:rPr lang="en-US" altLang="ja-JP" sz="1200"/>
              <a:pPr algn="r" eaLnBrk="1" hangingPunct="1"/>
              <a:t>32</a:t>
            </a:fld>
            <a:endParaRPr lang="en-US" altLang="ja-JP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4A3B3CF-2ABC-8D45-B980-40023C048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5D1FE08-88FB-E441-A5E8-9A6DEDCD2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59CDCA5-2A2D-774F-ACFC-A258ACDF1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71A89E-B54E-C448-9C59-A71E60757DCC}" type="slidenum">
              <a:rPr lang="en-US" altLang="ja-JP" sz="1200"/>
              <a:pPr eaLnBrk="1" hangingPunct="1"/>
              <a:t>33</a:t>
            </a:fld>
            <a:endParaRPr lang="en-US" altLang="ja-JP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99FA3C1-D689-D54C-ABDE-FC1CD5EE0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2E52874-F336-0241-BAF2-927941661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129FB8D-855D-3242-B363-4DE5B59A8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9424A6-F3D5-1849-AC7B-F04C458807C1}" type="slidenum">
              <a:rPr lang="en-US" altLang="ja-JP" sz="1200"/>
              <a:pPr eaLnBrk="1" hangingPunct="1"/>
              <a:t>35</a:t>
            </a:fld>
            <a:endParaRPr lang="en-US" altLang="ja-JP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C4BE970-FD6A-AD44-9D50-0A44111DF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EBF1908-D906-6641-ACEC-9DD86B286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90DA7E5-0903-CA4C-9266-634F9F694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2261E2-DF71-5244-9635-3295941B65F5}" type="slidenum">
              <a:rPr lang="en-US" altLang="ja-JP" sz="1200"/>
              <a:pPr eaLnBrk="1" hangingPunct="1"/>
              <a:t>36</a:t>
            </a:fld>
            <a:endParaRPr lang="en-US" altLang="ja-JP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EB574FB-F85B-184F-9B12-E2D952E1F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B2E3E48-07DF-4540-96C2-E81A216B6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1653B0C-9931-6647-9F37-8763F9BC7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1ABCB7-7AF7-CD4A-B4E6-B9D9A0D8604C}" type="slidenum">
              <a:rPr lang="en-US" altLang="ja-JP" sz="1200"/>
              <a:pPr eaLnBrk="1" hangingPunct="1"/>
              <a:t>37</a:t>
            </a:fld>
            <a:endParaRPr lang="en-US" altLang="ja-JP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6362604-2D75-D54A-9CFB-399C10F3A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E9817D2-8A7C-F348-9A59-3AEF849D3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62C6337-9760-6746-8A1F-AE190C7DF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64E96-3924-CC44-A0BA-A02D37ED6E59}" type="slidenum">
              <a:rPr lang="en-US" altLang="ja-JP" sz="1200"/>
              <a:pPr eaLnBrk="1" hangingPunct="1"/>
              <a:t>6</a:t>
            </a:fld>
            <a:endParaRPr lang="en-US" altLang="ja-JP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03C251A-4AA9-5F4B-B5B4-D0666C53C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7CEDCE2-9AFA-C44F-9749-864BAFCB2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9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D6FD86A-D534-9B44-AA53-93B54C004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09E7BA-591F-684B-8179-B2C4FAFFE141}" type="slidenum">
              <a:rPr lang="en-US" altLang="ja-JP" sz="1200"/>
              <a:pPr eaLnBrk="1" hangingPunct="1"/>
              <a:t>38</a:t>
            </a:fld>
            <a:endParaRPr lang="en-US" altLang="ja-JP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E1DB0CD-5F7A-F644-A1EC-0BFBDDCC94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5A150B3-F761-B940-9251-198B81B38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B6CA628-03D0-F947-B015-435B58610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B56A9A-6F0F-CF47-B9A3-76660243ECCE}" type="slidenum">
              <a:rPr lang="en-US" altLang="ja-JP" sz="1200"/>
              <a:pPr eaLnBrk="1" hangingPunct="1"/>
              <a:t>39</a:t>
            </a:fld>
            <a:endParaRPr lang="en-US" altLang="ja-JP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8636F2F-84A9-FC4A-9523-3D719E4DD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AEA70DA-5F1F-0C49-9877-4D3FC4EDD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B87AFE4-FE27-4C42-9B46-E1A7C7B12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652F9-E2AA-D942-9648-E27D3316E842}" type="slidenum">
              <a:rPr lang="en-US" altLang="ja-JP" sz="1200"/>
              <a:pPr eaLnBrk="1" hangingPunct="1"/>
              <a:t>40</a:t>
            </a:fld>
            <a:endParaRPr lang="en-US" altLang="ja-JP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4B4330A-6E73-2845-AAFF-79EC7318A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0E5D1DA-0F03-F24D-B999-D94B924A9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5C0EA80-066B-2D42-962D-0BDF700EA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D2C90E-9F33-7B44-B63A-5D33B04C9B43}" type="slidenum">
              <a:rPr lang="en-US" altLang="ja-JP" sz="1200"/>
              <a:pPr eaLnBrk="1" hangingPunct="1"/>
              <a:t>42</a:t>
            </a:fld>
            <a:endParaRPr lang="en-US" altLang="ja-JP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8DA5E31-9FFA-8F44-84CF-902314CF1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CDB6479-C74F-AA48-BABF-98C9BA0CF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D4F05C1-DA8D-0649-A285-49FC44EED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43CD6E-DB24-C643-B10A-C960C76E5CB4}" type="slidenum">
              <a:rPr lang="en-US" altLang="ja-JP" sz="1200"/>
              <a:pPr eaLnBrk="1" hangingPunct="1"/>
              <a:t>43</a:t>
            </a:fld>
            <a:endParaRPr lang="en-US" altLang="ja-JP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CD1EF60-6C56-0940-B59B-CF3FDBBD2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D8D98EE-A182-5B4C-8AB1-2C0177ABF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F4A0-4388-EF42-92BF-FD4DA2558152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9518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BF4A0-4388-EF42-92BF-FD4DA2558152}" type="slidenum">
              <a:rPr lang="en-US" altLang="ja-JP" smtClean="0"/>
              <a:pPr/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9687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B033EEB-BDBB-5D46-BF4F-92904E976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72B0FC-0C24-5840-A00D-D8F6EA57FAB7}" type="slidenum">
              <a:rPr lang="en-US" altLang="ja-JP" sz="1200"/>
              <a:pPr eaLnBrk="1" hangingPunct="1"/>
              <a:t>55</a:t>
            </a:fld>
            <a:endParaRPr lang="en-US" altLang="ja-JP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F84283B-AD24-3B48-8BBD-05842DAE7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69DFFCD-6ED2-9F4B-9D81-2EAAA94C7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DCCB683-7B4C-9546-B2F6-0DCD3D028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E60E8E9-B292-2544-8793-D04AE8DCB12B}" type="slidenum">
              <a:rPr lang="en-US" altLang="ja-JP" sz="1200"/>
              <a:pPr eaLnBrk="1" hangingPunct="1"/>
              <a:t>7</a:t>
            </a:fld>
            <a:endParaRPr lang="en-US" altLang="ja-JP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676A8AE-6695-014E-A707-C87A95ADF8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C001522-1CAB-934C-8053-EDA29D0ED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31FF369-2B58-3B42-8991-04C520481A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6E287A-C532-EA4F-B751-84670E5ABBA7}" type="slidenum">
              <a:rPr lang="en-US" altLang="ja-JP" sz="1200"/>
              <a:pPr eaLnBrk="1" hangingPunct="1"/>
              <a:t>8</a:t>
            </a:fld>
            <a:endParaRPr lang="en-US" altLang="ja-JP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FD4AC48-F3F8-CA44-8891-CFF5BE89B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7492F95-C0F4-F94C-89E3-880156F3C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7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622BDFB-5548-1F40-B983-FA9912E88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38FF09-C69F-4C4B-8A75-B3751480BA33}" type="slidenum">
              <a:rPr lang="en-US" altLang="ja-JP" sz="1200"/>
              <a:pPr eaLnBrk="1" hangingPunct="1"/>
              <a:t>9</a:t>
            </a:fld>
            <a:endParaRPr lang="en-US" altLang="ja-JP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2A5DF74-2160-2B4F-8FA0-BF6422B81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B47A12F-0E70-4C41-92EB-E842833E4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4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8179AA1-6884-B741-B76A-179DB9DC0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7B8052-1E08-6E49-96C3-19EA3D235D53}" type="slidenum">
              <a:rPr lang="en-US" altLang="ja-JP" sz="1200"/>
              <a:pPr eaLnBrk="1" hangingPunct="1"/>
              <a:t>10</a:t>
            </a:fld>
            <a:endParaRPr lang="en-US" altLang="ja-JP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0267AD2-F8DE-1E4C-89E7-EBAC5557C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E5F14B3-EB5A-8540-9F07-DF853C10B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8F76173-8E5F-4F47-93CC-D431A8ED0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D3003-E01F-6D44-89AB-17DD4DF7A3F9}" type="slidenum">
              <a:rPr lang="en-US" altLang="ja-JP" sz="1200"/>
              <a:pPr eaLnBrk="1" hangingPunct="1"/>
              <a:t>11</a:t>
            </a:fld>
            <a:endParaRPr lang="en-US" altLang="ja-JP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CE8E0BD-2785-854D-9EE8-CEDE88060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B91B132-11CC-B940-98EE-0E743A17F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49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C2D66C7-3B8F-D849-9A2D-173A9598C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28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0FD101-A0E0-E643-BE98-E72DBD9D9E79}" type="slidenum">
              <a:rPr lang="en-US" altLang="ja-JP" sz="1200"/>
              <a:pPr eaLnBrk="1" hangingPunct="1"/>
              <a:t>14</a:t>
            </a:fld>
            <a:endParaRPr lang="en-US" altLang="ja-JP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4A60DAC-83D4-0245-A868-C2779471E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E3C24AE-7552-E84C-B0D9-522B9E66D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B9ECA-F9E7-B54A-BBB1-A434224DD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4B8707-2137-1F41-9547-6F207FAEA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E220F-EFA7-7E4A-ACD0-9763309A0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CC662-CA03-ED4D-ADA8-8E7AC370D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661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2C223-CE35-064F-B5DA-E49D734AD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C08F2-9EAE-5C46-8A2E-3F4E6B6EC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4C9CC4-45F3-2044-8105-3DA13791E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3FF01-0D94-7346-A4A0-103C9CDF0F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875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70F671-AC67-2E46-B607-1A19C1877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E0DED-896B-6147-89BC-C22F19298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09CD8F-8547-F946-9E51-BE24D923D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E4E9B-0A27-2D4E-A4F8-C9E1AEA0DEA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345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60200-F695-8D49-9A1D-6ED9288C8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DA70EB-489A-4B4B-9B54-B6808013B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3FE61-C024-DC40-B91A-26D2EBC75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117D4-BBBA-9C4D-8FB1-859B1D0612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64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9C8CB-78AC-2B4D-A55E-7E2274A24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6E6AF7-51F3-754C-BA15-F5B8B8B4E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7F90C8-3C71-A848-9242-E027C7588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19D61-F236-FC4C-8FFE-21FE9DE7ED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9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FFEFC-88E1-ED44-B742-6E89FDA6D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A0A6B-00E1-AB4F-BE3B-55EB9F474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6C298-6455-2042-9457-24612F865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FFED7-1299-DB46-93DB-F9CD4B88A4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054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C0E8AB-59CD-6049-9283-67887BC62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36DDE6-03D9-9A42-94F0-1785C1573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04D395-5570-564A-979B-69204DB03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8391F-732E-F74A-93AA-27F95A7E2F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87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7F2727-41B5-8B44-B5D1-7A5E487BF3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AE2C77-B779-4C48-9651-FAA9E2C23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5408C1-4B79-3B48-9064-AA1E6CA92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9DEF1-A7C2-4246-BF80-8B2F544798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357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1272DC-5E0B-764E-8BEA-2FDCA0155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4C47E1-A233-F243-B736-30F92C342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4C94E-4AE6-214D-A6A4-39990DA24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062A7-F888-414D-BFE5-9EA8B6D7F9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369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73D91-775F-7248-92A0-0B98F7841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F0424-FDEE-E54D-95F0-9293698E8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76688-E8F3-7742-A793-ABAD456C1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149-A348-E545-96AE-C4EE43982E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4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441CF-57F1-194B-8F65-98E94E29F4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0C9D2-B7CB-3E4B-BCBF-E1174940F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72100-8555-1E4D-AB62-3B47EE15D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AC5A1-E93A-5C4C-8BAF-EE7213EB2CD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85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CE9386-307C-FB4A-9EE0-E627AA86F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5FAB4B-1441-4F4F-AF2F-C11C7130F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283F55-E056-C443-84DE-033B40FD5E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2A93BF-E51C-5E4A-9C4A-106D3C469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31405C-513A-084E-B661-235CFE714D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11328-A8EA-704D-832A-B8544E09E1A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vidakenny.net/cm/fit.ht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hyperlink" Target="http://openmx.psyc.virginia.edu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F9B7594-4160-904C-9572-1845DCB0DB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696200" cy="1828800"/>
          </a:xfrm>
        </p:spPr>
        <p:txBody>
          <a:bodyPr/>
          <a:lstStyle/>
          <a:p>
            <a:pPr eaLnBrk="1" hangingPunct="1"/>
            <a:r>
              <a:rPr lang="ja-JP" altLang="en-US"/>
              <a:t>因子分析，共分散構造分析</a:t>
            </a:r>
            <a:br>
              <a:rPr lang="ja-JP" altLang="en-US"/>
            </a:br>
            <a:r>
              <a:rPr lang="en-US" altLang="ja-JP"/>
              <a:t>Factor Analysis</a:t>
            </a:r>
            <a:br>
              <a:rPr lang="en-US" altLang="ja-JP"/>
            </a:br>
            <a:r>
              <a:rPr lang="en-US" altLang="ja-JP"/>
              <a:t>Structural Equations Model</a:t>
            </a:r>
            <a:br>
              <a:rPr lang="en-US" altLang="ja-JP"/>
            </a:br>
            <a:endParaRPr lang="en-US" altLang="ja-JP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58DC14D-C5B1-2147-8795-C16463BF1C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971800"/>
            <a:ext cx="77724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/>
              <a:t>第</a:t>
            </a:r>
            <a:r>
              <a:rPr lang="en-US" altLang="ja-JP"/>
              <a:t>16</a:t>
            </a:r>
            <a:r>
              <a:rPr lang="ja-JP" altLang="en-US"/>
              <a:t>章　因子分析 </a:t>
            </a:r>
            <a:r>
              <a:rPr lang="en-US" altLang="ja-JP"/>
              <a:t>Factor Analysis</a:t>
            </a:r>
          </a:p>
          <a:p>
            <a:pPr eaLnBrk="1" hangingPunct="1">
              <a:buFontTx/>
              <a:buNone/>
            </a:pPr>
            <a:r>
              <a:rPr lang="ja-JP" altLang="en-US"/>
              <a:t>　　　　　主成分分析 </a:t>
            </a:r>
            <a:r>
              <a:rPr lang="en-US" altLang="ja-JP"/>
              <a:t>Principal Components </a:t>
            </a:r>
          </a:p>
          <a:p>
            <a:pPr eaLnBrk="1" hangingPunct="1">
              <a:buFontTx/>
              <a:buNone/>
            </a:pPr>
            <a:r>
              <a:rPr lang="ja-JP" altLang="en-US"/>
              <a:t>第</a:t>
            </a:r>
            <a:r>
              <a:rPr lang="en-US" altLang="ja-JP"/>
              <a:t>17</a:t>
            </a:r>
            <a:r>
              <a:rPr lang="ja-JP" altLang="en-US"/>
              <a:t>章　共分散構造分析</a:t>
            </a:r>
          </a:p>
          <a:p>
            <a:pPr eaLnBrk="1" hangingPunct="1">
              <a:buFontTx/>
              <a:buNone/>
            </a:pPr>
            <a:r>
              <a:rPr lang="ja-JP" altLang="en-US"/>
              <a:t>               </a:t>
            </a:r>
            <a:r>
              <a:rPr lang="en-US" altLang="ja-JP"/>
              <a:t>Structural Equations Model (SEM)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6FE0AC-5B70-AC42-8EBB-D4F81C9EB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因子数の決定</a:t>
            </a:r>
            <a:r>
              <a:rPr lang="en-US" altLang="ja-JP" sz="3600"/>
              <a:t>(</a:t>
            </a:r>
            <a:r>
              <a:rPr lang="ja-JP" altLang="en-US" sz="3600"/>
              <a:t>相関係数の固有値</a:t>
            </a:r>
            <a:r>
              <a:rPr lang="en-US" altLang="ja-JP" sz="3600"/>
              <a:t>)</a:t>
            </a:r>
            <a:br>
              <a:rPr lang="en-US" altLang="ja-JP" sz="3600"/>
            </a:br>
            <a:r>
              <a:rPr lang="en-US" altLang="ja-JP" sz="3600"/>
              <a:t>Eigen Value of Correlation Coef. Matrix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61DE040-681F-E842-A9C5-A99CE72A5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eigen(</a:t>
            </a:r>
            <a:r>
              <a:rPr lang="en-US" altLang="ja-JP" sz="2400" dirty="0" err="1"/>
              <a:t>corrcoef</a:t>
            </a:r>
            <a:r>
              <a:rPr lang="en-US" altLang="ja-JP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$values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[1] </a:t>
            </a:r>
            <a:r>
              <a:rPr lang="en-US" altLang="ja-JP" sz="2400" dirty="0">
                <a:solidFill>
                  <a:schemeClr val="accent2"/>
                </a:solidFill>
              </a:rPr>
              <a:t>2.5577515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accent2"/>
                </a:solidFill>
              </a:rPr>
              <a:t>1.0654064</a:t>
            </a:r>
            <a:r>
              <a:rPr lang="en-US" altLang="ja-JP" sz="2400" dirty="0"/>
              <a:t> 0.5057871 0.4462341 0.4248208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$vectors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           </a:t>
            </a:r>
            <a:r>
              <a:rPr lang="en-US" altLang="ja-JP" sz="2000" dirty="0"/>
              <a:t>[,1]      	  [,2]     	 	 [,3]      	 [,4]       		 [,5]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[1,] -0.4041725  0.57887716 -0.3519510 -0.3105217  0.53033259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[2,] -0.4791143  0.36327064 -0.1060289  0.0743595 -0.78848747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[3,] -0.4380351 -0.48389701  0.2494864 -0.7130299 -0.05756589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[4,] -0.4064104 -0.54428764 -0.6058969  0.3977507  0.11517295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[5,] -0.5000499  0.05030239  0.6599499  0.4810715  0.28364804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1FD607-8956-E343-A788-259053B1DBD0}"/>
              </a:ext>
            </a:extLst>
          </p:cNvPr>
          <p:cNvSpPr txBox="1"/>
          <p:nvPr/>
        </p:nvSpPr>
        <p:spPr>
          <a:xfrm>
            <a:off x="1606252" y="3198167"/>
            <a:ext cx="6515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Number of eigen values larger than 1.  </a:t>
            </a:r>
            <a:r>
              <a:rPr kumimoji="1" lang="ja-JP" altLang="en-US"/>
              <a:t>→ </a:t>
            </a:r>
            <a:r>
              <a:rPr kumimoji="1" lang="en-US" altLang="ja-JP" dirty="0">
                <a:solidFill>
                  <a:schemeClr val="accent2"/>
                </a:solidFill>
              </a:rPr>
              <a:t>2</a:t>
            </a:r>
            <a:r>
              <a:rPr kumimoji="1" lang="ja-JP" altLang="en-US">
                <a:solidFill>
                  <a:schemeClr val="accent2"/>
                </a:solidFill>
              </a:rPr>
              <a:t> </a:t>
            </a:r>
            <a:r>
              <a:rPr kumimoji="1" lang="en-US" altLang="ja-JP" dirty="0">
                <a:solidFill>
                  <a:schemeClr val="accent2"/>
                </a:solidFill>
              </a:rPr>
              <a:t>factors </a:t>
            </a:r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BA946D1-547A-1243-9AFF-C22FF859D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ja-JP" altLang="en-US"/>
              <a:t>因子分析の実行</a:t>
            </a:r>
            <a:r>
              <a:rPr lang="en-US" altLang="ja-JP"/>
              <a:t>(</a:t>
            </a:r>
            <a:r>
              <a:rPr lang="ja-JP" altLang="en-US"/>
              <a:t>直交回転</a:t>
            </a:r>
            <a:r>
              <a:rPr lang="en-US" altLang="ja-JP"/>
              <a:t>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0983865-8015-144A-B4F2-38326C98B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113712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err="1"/>
              <a:t>fvarimax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factanal</a:t>
            </a:r>
            <a:r>
              <a:rPr lang="en-US" altLang="ja-JP" sz="2400" dirty="0"/>
              <a:t>(</a:t>
            </a:r>
            <a:r>
              <a:rPr lang="en-US" altLang="ja-JP" sz="2400" dirty="0">
                <a:solidFill>
                  <a:srgbClr val="FF33CC"/>
                </a:solidFill>
              </a:rPr>
              <a:t>subjects</a:t>
            </a:r>
            <a:r>
              <a:rPr lang="en-US" altLang="ja-JP" sz="2400" dirty="0"/>
              <a:t>,</a:t>
            </a:r>
            <a:r>
              <a:rPr lang="ja-JP" altLang="en-US" sz="2400"/>
              <a:t> 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accent2"/>
                </a:solidFill>
              </a:rPr>
              <a:t>factors=2</a:t>
            </a:r>
            <a:r>
              <a:rPr lang="en-US" altLang="ja-JP" sz="2400" dirty="0"/>
              <a:t>, scores="regression")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fvarimax,cutoff</a:t>
            </a:r>
            <a:r>
              <a:rPr lang="en-US" altLang="ja-JP" sz="2400" dirty="0"/>
              <a:t>=0)</a:t>
            </a:r>
            <a:endParaRPr lang="en-US" altLang="ja-JP" sz="2800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15ACBC7-2263-2E4A-9858-D4074E34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60" y="1844824"/>
            <a:ext cx="8305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ja-JP" sz="1800" dirty="0" err="1">
                <a:solidFill>
                  <a:schemeClr val="accent2"/>
                </a:solidFill>
              </a:rPr>
              <a:t>Uniquenesses</a:t>
            </a:r>
            <a:r>
              <a:rPr lang="en-US" altLang="ja-JP" sz="18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 </a:t>
            </a:r>
            <a:r>
              <a:rPr lang="ja-JP" altLang="en-US" sz="1800"/>
              <a:t>国語  社会  数学  理科  英語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0.471 0.395 0.379 0.547 0.491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Loadings: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     Factor1 Factor2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国語 </a:t>
            </a:r>
            <a:r>
              <a:rPr lang="en-US" altLang="ja-JP" sz="1800" dirty="0"/>
              <a:t>0.722   0.085  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社会 </a:t>
            </a:r>
            <a:r>
              <a:rPr lang="en-US" altLang="ja-JP" sz="1800" dirty="0"/>
              <a:t>0.730   0.268  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数学 </a:t>
            </a:r>
            <a:r>
              <a:rPr lang="en-US" altLang="ja-JP" sz="1800" dirty="0"/>
              <a:t>0.177   0.768  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理科 </a:t>
            </a:r>
            <a:r>
              <a:rPr lang="en-US" altLang="ja-JP" sz="1800" dirty="0"/>
              <a:t>0.156   0.655  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英語 </a:t>
            </a:r>
            <a:r>
              <a:rPr lang="en-US" altLang="ja-JP" sz="1800" dirty="0"/>
              <a:t>0.537   0.469  </a:t>
            </a:r>
          </a:p>
          <a:p>
            <a:pPr eaLnBrk="1" hangingPunct="1">
              <a:lnSpc>
                <a:spcPct val="95000"/>
              </a:lnSpc>
            </a:pPr>
            <a:r>
              <a:rPr lang="ja-JP" altLang="en-US" sz="1800"/>
              <a:t>　　　　　　　　　　</a:t>
            </a:r>
            <a:r>
              <a:rPr lang="en-US" altLang="ja-JP" sz="1800" dirty="0"/>
              <a:t>Factor1 Factor2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SS loadings     </a:t>
            </a:r>
            <a:r>
              <a:rPr lang="ja-JP" altLang="en-US" sz="1800"/>
              <a:t>　 </a:t>
            </a:r>
            <a:r>
              <a:rPr lang="en-US" altLang="ja-JP" sz="1800" dirty="0"/>
              <a:t>1.399   1.317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Proportion Var   0.280   0.263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Cumulative Var   0.280   0.543</a:t>
            </a:r>
          </a:p>
          <a:p>
            <a:pPr eaLnBrk="1" hangingPunct="1">
              <a:lnSpc>
                <a:spcPct val="95000"/>
              </a:lnSpc>
            </a:pPr>
            <a:endParaRPr lang="en-US" altLang="ja-JP" sz="1800" dirty="0"/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Test of the hypothesis that 2 factors are sufficient.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The chi square statistic is 0.08 on 1 degree of freedom.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/>
              <a:t>The p-value is 0.779 </a:t>
            </a:r>
          </a:p>
        </p:txBody>
      </p:sp>
      <p:graphicFrame>
        <p:nvGraphicFramePr>
          <p:cNvPr id="7252" name="Group 84">
            <a:extLst>
              <a:ext uri="{FF2B5EF4-FFF2-40B4-BE49-F238E27FC236}">
                <a16:creationId xmlns:a16="http://schemas.microsoft.com/office/drawing/2014/main" id="{275E69BC-D5C5-024C-966D-9C07DB933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6552"/>
              </p:ext>
            </p:extLst>
          </p:nvPr>
        </p:nvGraphicFramePr>
        <p:xfrm>
          <a:off x="4355976" y="1905001"/>
          <a:ext cx="4254625" cy="3829687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科目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独自性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jap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0.085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0.471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soc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0.730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0.268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0.395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eng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0.537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0.469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0.491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math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0.177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0.768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0.379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Sci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0.156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0.655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loadings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1.399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1.317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94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id="{AD00EBA6-74AB-0348-9D46-C562C408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18301"/>
            <a:ext cx="4876155" cy="48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コンテンツ プレースホルダ 2">
            <a:extLst>
              <a:ext uri="{FF2B5EF4-FFF2-40B4-BE49-F238E27FC236}">
                <a16:creationId xmlns:a16="http://schemas.microsoft.com/office/drawing/2014/main" id="{879F79D9-6D34-3241-8AE0-D4B9114C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 err="1"/>
              <a:t>fvarimax$loadings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fvarimax$loadings</a:t>
            </a:r>
            <a:r>
              <a:rPr lang="en-US" altLang="ja-JP" sz="2400" dirty="0"/>
              <a:t>[,2], asp=1)</a:t>
            </a:r>
          </a:p>
          <a:p>
            <a:pPr>
              <a:buFontTx/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(h=0, v=0)</a:t>
            </a:r>
          </a:p>
          <a:p>
            <a:pPr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(h=0.5, v=0.5)</a:t>
            </a:r>
          </a:p>
          <a:p>
            <a:pPr>
              <a:buFontTx/>
              <a:buNone/>
            </a:pPr>
            <a:r>
              <a:rPr lang="en-US" altLang="ja-JP" sz="2400" dirty="0"/>
              <a:t>text(</a:t>
            </a:r>
            <a:r>
              <a:rPr lang="en-US" altLang="ja-JP" sz="2400" dirty="0" err="1"/>
              <a:t>fvarimax$loadings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fvarimax$loadings</a:t>
            </a:r>
            <a:r>
              <a:rPr lang="en-US" altLang="ja-JP" sz="2400" dirty="0"/>
              <a:t>[,2], </a:t>
            </a:r>
          </a:p>
          <a:p>
            <a:pPr>
              <a:buFontTx/>
              <a:buNone/>
            </a:pPr>
            <a:r>
              <a:rPr lang="en-US" altLang="ja-JP" sz="2400" dirty="0"/>
              <a:t>labels=c("jap","soc","math","sci","</a:t>
            </a:r>
            <a:r>
              <a:rPr lang="en-US" altLang="ja-JP" sz="2400" dirty="0" err="1"/>
              <a:t>eng</a:t>
            </a:r>
            <a:r>
              <a:rPr lang="en-US" altLang="ja-JP" sz="2400" dirty="0"/>
              <a:t>"), pos=3)</a:t>
            </a:r>
          </a:p>
        </p:txBody>
      </p:sp>
    </p:spTree>
    <p:extLst>
      <p:ext uri="{BB962C8B-B14F-4D97-AF65-F5344CB8AC3E}">
        <p14:creationId xmlns:p14="http://schemas.microsoft.com/office/powerpoint/2010/main" val="386527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 2">
            <a:extLst>
              <a:ext uri="{FF2B5EF4-FFF2-40B4-BE49-F238E27FC236}">
                <a16:creationId xmlns:a16="http://schemas.microsoft.com/office/drawing/2014/main" id="{8E9876DD-C982-F549-9339-300A5946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800" dirty="0"/>
              <a:t>#</a:t>
            </a:r>
          </a:p>
          <a:p>
            <a:pPr>
              <a:buFontTx/>
              <a:buNone/>
            </a:pPr>
            <a:r>
              <a:rPr lang="en-US" altLang="ja-JP" sz="2800" dirty="0" err="1"/>
              <a:t>fvarimax</a:t>
            </a:r>
            <a:r>
              <a:rPr lang="en-US" altLang="ja-JP" sz="2800" dirty="0"/>
              <a:t> &lt;- </a:t>
            </a:r>
            <a:r>
              <a:rPr lang="en-US" altLang="ja-JP" sz="2800" dirty="0" err="1"/>
              <a:t>factanal</a:t>
            </a:r>
            <a:r>
              <a:rPr lang="en-US" altLang="ja-JP" sz="2800" dirty="0"/>
              <a:t>(</a:t>
            </a:r>
            <a:r>
              <a:rPr lang="en-US" altLang="ja-JP" sz="2800" dirty="0" err="1">
                <a:solidFill>
                  <a:srgbClr val="FF33CC"/>
                </a:solidFill>
              </a:rPr>
              <a:t>subjects</a:t>
            </a:r>
            <a:r>
              <a:rPr lang="en-US" altLang="ja-JP" sz="2800" dirty="0" err="1"/>
              <a:t>,factors</a:t>
            </a:r>
            <a:r>
              <a:rPr lang="en-US" altLang="ja-JP" sz="2800" dirty="0"/>
              <a:t>=2,</a:t>
            </a:r>
            <a:r>
              <a:rPr lang="ja-JP" altLang="en-US" sz="2800"/>
              <a:t> </a:t>
            </a:r>
            <a:r>
              <a:rPr lang="en-US" altLang="ja-JP" sz="2800" dirty="0"/>
              <a:t>scores="regression")</a:t>
            </a:r>
          </a:p>
          <a:p>
            <a:pPr>
              <a:buFontTx/>
              <a:buNone/>
            </a:pPr>
            <a:r>
              <a:rPr lang="en-US" altLang="ja-JP" sz="2800" dirty="0"/>
              <a:t>plot(</a:t>
            </a:r>
            <a:r>
              <a:rPr lang="en-US" altLang="ja-JP" sz="2800" dirty="0" err="1"/>
              <a:t>fvarimax$score</a:t>
            </a:r>
            <a:r>
              <a:rPr lang="en-US" altLang="ja-JP" sz="2800" dirty="0"/>
              <a:t>[,1], </a:t>
            </a:r>
            <a:r>
              <a:rPr lang="en-US" altLang="ja-JP" sz="2800" dirty="0" err="1"/>
              <a:t>fvarimax$score</a:t>
            </a:r>
            <a:r>
              <a:rPr lang="en-US" altLang="ja-JP" sz="2800" dirty="0"/>
              <a:t>[,2], asp=1)</a:t>
            </a:r>
          </a:p>
          <a:p>
            <a:pPr>
              <a:buFontTx/>
              <a:buNone/>
            </a:pPr>
            <a:r>
              <a:rPr lang="en-US" altLang="ja-JP" sz="2800" dirty="0" err="1"/>
              <a:t>abline</a:t>
            </a:r>
            <a:r>
              <a:rPr lang="en-US" altLang="ja-JP" sz="2800" dirty="0"/>
              <a:t>(h=0, v=0)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849252B0-0570-274B-92FC-B1980A26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6512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0910E19E-0F94-7941-9B74-5AA97C36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54375"/>
            <a:ext cx="36099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5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B2580C7-1873-F243-960B-3CE93E02A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ja-JP" altLang="en-US"/>
              <a:t>因子分析の実行</a:t>
            </a:r>
            <a:r>
              <a:rPr lang="en-US" altLang="ja-JP"/>
              <a:t>(</a:t>
            </a:r>
            <a:r>
              <a:rPr lang="ja-JP" altLang="en-US"/>
              <a:t>斜交回転</a:t>
            </a:r>
            <a:r>
              <a:rPr lang="en-US" altLang="ja-JP"/>
              <a:t>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65B5ED8-A98D-994B-B5A7-9B7CCBD12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305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000" dirty="0" err="1">
                <a:ea typeface="ＭＳ ゴシック" panose="020B0609070205080204" pitchFamily="49" charset="-128"/>
              </a:rPr>
              <a:t>fpromax</a:t>
            </a:r>
            <a:r>
              <a:rPr lang="en-US" altLang="ja-JP" sz="2000" dirty="0">
                <a:ea typeface="ＭＳ ゴシック" panose="020B0609070205080204" pitchFamily="49" charset="-128"/>
              </a:rPr>
              <a:t> &lt;- </a:t>
            </a:r>
            <a:r>
              <a:rPr lang="en-US" altLang="ja-JP" sz="2000" dirty="0" err="1">
                <a:ea typeface="ＭＳ ゴシック" panose="020B0609070205080204" pitchFamily="49" charset="-128"/>
              </a:rPr>
              <a:t>factanal</a:t>
            </a:r>
            <a:r>
              <a:rPr lang="en-US" altLang="ja-JP" sz="2000" dirty="0">
                <a:ea typeface="ＭＳ ゴシック" panose="020B0609070205080204" pitchFamily="49" charset="-128"/>
              </a:rPr>
              <a:t>(</a:t>
            </a:r>
            <a:r>
              <a:rPr lang="en-US" altLang="ja-JP" sz="2000" dirty="0" err="1">
                <a:solidFill>
                  <a:srgbClr val="FF33CC"/>
                </a:solidFill>
                <a:ea typeface="ＭＳ ゴシック" panose="020B0609070205080204" pitchFamily="49" charset="-128"/>
              </a:rPr>
              <a:t>subjects</a:t>
            </a:r>
            <a:r>
              <a:rPr lang="en-US" altLang="ja-JP" sz="2000" dirty="0" err="1">
                <a:ea typeface="ＭＳ ゴシック" panose="020B0609070205080204" pitchFamily="49" charset="-128"/>
              </a:rPr>
              <a:t>,factors</a:t>
            </a:r>
            <a:r>
              <a:rPr lang="en-US" altLang="ja-JP" sz="2000" dirty="0">
                <a:ea typeface="ＭＳ ゴシック" panose="020B0609070205080204" pitchFamily="49" charset="-128"/>
              </a:rPr>
              <a:t>=2,rotation="</a:t>
            </a:r>
            <a:r>
              <a:rPr lang="en-US" altLang="ja-JP" sz="2000" dirty="0" err="1">
                <a:ea typeface="ＭＳ ゴシック" panose="020B0609070205080204" pitchFamily="49" charset="-128"/>
              </a:rPr>
              <a:t>promax</a:t>
            </a:r>
            <a:r>
              <a:rPr lang="en-US" altLang="ja-JP" sz="2000" dirty="0">
                <a:ea typeface="ＭＳ ゴシック" panose="020B0609070205080204" pitchFamily="49" charset="-128"/>
              </a:rPr>
              <a:t>", </a:t>
            </a:r>
            <a:r>
              <a:rPr lang="en-US" altLang="ja-JP" sz="2000" dirty="0"/>
              <a:t>scores="regression")</a:t>
            </a:r>
            <a:endParaRPr lang="en-US" altLang="ja-JP" sz="2000" dirty="0">
              <a:ea typeface="ＭＳ ゴシック" panose="020B0609070205080204" pitchFamily="49" charset="-128"/>
            </a:endParaRPr>
          </a:p>
          <a:p>
            <a:pPr eaLnBrk="1" hangingPunct="1">
              <a:buFontTx/>
              <a:buNone/>
            </a:pPr>
            <a:r>
              <a:rPr lang="en-US" altLang="ja-JP" sz="2000" dirty="0"/>
              <a:t>print(</a:t>
            </a:r>
            <a:r>
              <a:rPr lang="en-US" altLang="ja-JP" sz="2000" dirty="0" err="1"/>
              <a:t>fpromax,cutoff</a:t>
            </a:r>
            <a:r>
              <a:rPr lang="en-US" altLang="ja-JP" sz="2000" dirty="0"/>
              <a:t>=0,sort=TRUE)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B3FA2B0-565B-F445-88E9-0D653669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079625"/>
            <a:ext cx="8305800" cy="456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ja-JP" sz="1800" dirty="0" err="1">
                <a:solidFill>
                  <a:schemeClr val="accent2"/>
                </a:solidFill>
              </a:rPr>
              <a:t>Uniquenesses</a:t>
            </a:r>
            <a:r>
              <a:rPr lang="en-US" altLang="ja-JP" sz="18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 jap   soc  math   sci   </a:t>
            </a:r>
            <a:r>
              <a:rPr lang="en-US" altLang="ja-JP" sz="1800" dirty="0" err="1">
                <a:solidFill>
                  <a:schemeClr val="accent2"/>
                </a:solidFill>
              </a:rPr>
              <a:t>eng</a:t>
            </a:r>
            <a:r>
              <a:rPr lang="en-US" altLang="ja-JP" sz="18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0.471 0.395 0.379 0.547 0.491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Loadings: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     Factor1 Factor2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jap   0.801  -0.156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soc   0.749   0.050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math -0.050   0.814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sci  -0.038   0.693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 err="1">
                <a:solidFill>
                  <a:schemeClr val="accent2"/>
                </a:solidFill>
              </a:rPr>
              <a:t>eng</a:t>
            </a:r>
            <a:r>
              <a:rPr lang="en-US" altLang="ja-JP" sz="1800" dirty="0">
                <a:solidFill>
                  <a:schemeClr val="accent2"/>
                </a:solidFill>
              </a:rPr>
              <a:t>   0.461   0.348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                          Factor1 Factor2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SS loadings         1.419   1.291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Proportion Var    0.284   0.258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Cumulative Var   0.284   0.542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Test of the hypothesis that 2 factors are sufficient.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The chi square statistic is 0.08 on 1 degree of freedom.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The p-value is 0.779 </a:t>
            </a:r>
          </a:p>
        </p:txBody>
      </p:sp>
      <p:graphicFrame>
        <p:nvGraphicFramePr>
          <p:cNvPr id="8249" name="Group 57">
            <a:extLst>
              <a:ext uri="{FF2B5EF4-FFF2-40B4-BE49-F238E27FC236}">
                <a16:creationId xmlns:a16="http://schemas.microsoft.com/office/drawing/2014/main" id="{19A1271E-9EC8-B242-BB9A-8CF5B2D2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35175"/>
              </p:ext>
            </p:extLst>
          </p:nvPr>
        </p:nvGraphicFramePr>
        <p:xfrm>
          <a:off x="4932040" y="1628775"/>
          <a:ext cx="4211960" cy="3932239"/>
        </p:xfrm>
        <a:graphic>
          <a:graphicData uri="http://schemas.openxmlformats.org/drawingml/2006/table">
            <a:tbl>
              <a:tblPr/>
              <a:tblGrid>
                <a:gridCol w="105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科目</a:t>
                      </a:r>
                    </a:p>
                  </a:txBody>
                  <a:tcPr marL="91423" marR="91423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独自性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jap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0.801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-0.156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0.471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soc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0.749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0.050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0.395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eng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0.461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0.348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0.491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math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-0.050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0.814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0.379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sci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-0.038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0.693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0.547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loadings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1.419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1.291</a:t>
                      </a: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91423" marR="91423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66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 2">
            <a:extLst>
              <a:ext uri="{FF2B5EF4-FFF2-40B4-BE49-F238E27FC236}">
                <a16:creationId xmlns:a16="http://schemas.microsoft.com/office/drawing/2014/main" id="{D3D2E7AC-D229-1942-B63B-DF719601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3333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 err="1"/>
              <a:t>fpromax$loadings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fpromax$loadings</a:t>
            </a:r>
            <a:r>
              <a:rPr lang="en-US" altLang="ja-JP" sz="2400" dirty="0"/>
              <a:t>[,2], asp=1)</a:t>
            </a:r>
          </a:p>
          <a:p>
            <a:pPr>
              <a:buFontTx/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(h=0, v=0)</a:t>
            </a:r>
          </a:p>
          <a:p>
            <a:pPr>
              <a:buFontTx/>
              <a:buNone/>
            </a:pPr>
            <a:r>
              <a:rPr lang="en-US" altLang="ja-JP" sz="2400" dirty="0"/>
              <a:t>text(</a:t>
            </a:r>
            <a:r>
              <a:rPr lang="en-US" altLang="ja-JP" sz="2400" dirty="0" err="1"/>
              <a:t>fpromax$loadings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fpromax$loadings</a:t>
            </a:r>
            <a:r>
              <a:rPr lang="en-US" altLang="ja-JP" sz="2400" dirty="0"/>
              <a:t>[,2], </a:t>
            </a:r>
          </a:p>
          <a:p>
            <a:pPr>
              <a:buFontTx/>
              <a:buNone/>
            </a:pPr>
            <a:r>
              <a:rPr lang="en-US" altLang="ja-JP" sz="2400" dirty="0"/>
              <a:t>labels=c("jap","soc","math","sci","</a:t>
            </a:r>
            <a:r>
              <a:rPr lang="en-US" altLang="ja-JP" sz="2400" dirty="0" err="1"/>
              <a:t>eng</a:t>
            </a:r>
            <a:r>
              <a:rPr lang="en-US" altLang="ja-JP" sz="2400" dirty="0"/>
              <a:t>"), pos=3)</a:t>
            </a:r>
          </a:p>
          <a:p>
            <a:pPr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 err="1"/>
              <a:t>fpromax$score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fpromax$score</a:t>
            </a:r>
            <a:r>
              <a:rPr lang="en-US" altLang="ja-JP" sz="2400" dirty="0"/>
              <a:t>[,2], asp=1)</a:t>
            </a:r>
          </a:p>
          <a:p>
            <a:pPr>
              <a:buFontTx/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(h=0, v=0)</a:t>
            </a:r>
          </a:p>
          <a:p>
            <a:pPr>
              <a:buFontTx/>
              <a:buNone/>
            </a:pPr>
            <a:endParaRPr lang="en-US" altLang="ja-JP" sz="2400" dirty="0"/>
          </a:p>
          <a:p>
            <a:pPr>
              <a:buFontTx/>
              <a:buNone/>
            </a:pPr>
            <a:endParaRPr lang="en-US" altLang="ja-JP" sz="2400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CE52E20-2C61-764F-AA97-878DCE05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95600"/>
            <a:ext cx="39703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20614CE5-548B-E34E-966E-F1B6CFC0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96081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7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D411819-90B2-DD4D-86C4-D4B852D3A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ja-JP" altLang="en-US"/>
              <a:t>因子分析の実行</a:t>
            </a:r>
            <a:r>
              <a:rPr lang="en-US" altLang="ja-JP"/>
              <a:t>(</a:t>
            </a:r>
            <a:r>
              <a:rPr lang="ja-JP" altLang="en-US"/>
              <a:t>無回転</a:t>
            </a:r>
            <a:r>
              <a:rPr lang="en-US" altLang="ja-JP"/>
              <a:t>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9C5E31D-B4A6-A742-8EB5-3E6B2C4FA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99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000" dirty="0" err="1">
                <a:latin typeface="+mj-lt"/>
                <a:ea typeface="ＭＳ ゴシック" pitchFamily="49" charset="-128"/>
              </a:rPr>
              <a:t>factnorot</a:t>
            </a:r>
            <a:r>
              <a:rPr lang="en-US" altLang="ja-JP" sz="2000" dirty="0">
                <a:latin typeface="+mj-lt"/>
                <a:ea typeface="ＭＳ ゴシック" pitchFamily="49" charset="-128"/>
              </a:rPr>
              <a:t> &lt;- </a:t>
            </a:r>
            <a:r>
              <a:rPr lang="en-US" altLang="ja-JP" sz="2000" dirty="0" err="1">
                <a:latin typeface="+mj-lt"/>
                <a:ea typeface="ＭＳ ゴシック" pitchFamily="49" charset="-128"/>
              </a:rPr>
              <a:t>factanal</a:t>
            </a:r>
            <a:r>
              <a:rPr lang="en-US" altLang="ja-JP" sz="2000" dirty="0">
                <a:latin typeface="+mj-lt"/>
                <a:ea typeface="ＭＳ ゴシック" pitchFamily="49" charset="-128"/>
              </a:rPr>
              <a:t>(</a:t>
            </a:r>
            <a:r>
              <a:rPr lang="en-US" altLang="ja-JP" sz="2000" dirty="0">
                <a:solidFill>
                  <a:srgbClr val="FF33CC"/>
                </a:solidFill>
                <a:latin typeface="+mj-lt"/>
                <a:ea typeface="ＭＳ ゴシック" pitchFamily="49" charset="-128"/>
              </a:rPr>
              <a:t>subjects</a:t>
            </a:r>
            <a:r>
              <a:rPr lang="en-US" altLang="ja-JP" sz="2000" dirty="0">
                <a:latin typeface="+mj-lt"/>
                <a:ea typeface="ＭＳ ゴシック" pitchFamily="49" charset="-128"/>
              </a:rPr>
              <a:t>, factors=2, rotation="none", </a:t>
            </a:r>
            <a:r>
              <a:rPr lang="en-US" altLang="ja-JP" sz="2000" dirty="0">
                <a:latin typeface="+mj-lt"/>
              </a:rPr>
              <a:t>scores="regression")</a:t>
            </a:r>
            <a:endParaRPr lang="en-US" altLang="ja-JP" sz="2000" dirty="0">
              <a:latin typeface="+mj-lt"/>
              <a:ea typeface="ＭＳ ゴシック" pitchFamily="49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000" dirty="0"/>
              <a:t>print(</a:t>
            </a:r>
            <a:r>
              <a:rPr lang="en-US" altLang="ja-JP" sz="2000" dirty="0" err="1"/>
              <a:t>factnorot,cutoff</a:t>
            </a:r>
            <a:r>
              <a:rPr lang="en-US" altLang="ja-JP" sz="2000" dirty="0"/>
              <a:t>=0)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691454A-725B-8949-8000-D2387E23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079625"/>
            <a:ext cx="8305800" cy="50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ja-JP" sz="1800" dirty="0" err="1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Uniquenesses</a:t>
            </a: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jap   soc  math   sci   </a:t>
            </a:r>
            <a:r>
              <a:rPr lang="en" altLang="ja-JP" sz="1800" dirty="0" err="1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eng</a:t>
            </a:r>
            <a:r>
              <a:rPr lang="en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</a:p>
          <a:p>
            <a:pPr eaLnBrk="1" hangingPunct="1">
              <a:lnSpc>
                <a:spcPct val="95000"/>
              </a:lnSpc>
            </a:pPr>
            <a:r>
              <a:rPr lang="en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0.471 0.395 0.379 0.547 0.491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Loadings: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  Factor1 Factor2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jap   0.583  -0.435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soc   0.715  -0.307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math  0.656   0.436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sci   0.563   0.369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 err="1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eng</a:t>
            </a: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0.713  -0.028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                       Factor1 Factor2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SS loadings      2.106   0.610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Proportion Var   0.421   0.122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Cumulative Var   0.421   0.543</a:t>
            </a:r>
          </a:p>
          <a:p>
            <a:pPr eaLnBrk="1" hangingPunct="1">
              <a:lnSpc>
                <a:spcPct val="95000"/>
              </a:lnSpc>
            </a:pPr>
            <a:endParaRPr lang="en-US" altLang="ja-JP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Test of the hypothesis that 2 factors are sufficient.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The chi square statistic is 0.08 on 1 degree of freedom.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The p-value is 0.779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dirty="0">
                <a:solidFill>
                  <a:schemeClr val="accent2"/>
                </a:solidFill>
              </a:rPr>
              <a:t>&gt; </a:t>
            </a:r>
          </a:p>
        </p:txBody>
      </p:sp>
      <p:graphicFrame>
        <p:nvGraphicFramePr>
          <p:cNvPr id="9269" name="Group 53">
            <a:extLst>
              <a:ext uri="{FF2B5EF4-FFF2-40B4-BE49-F238E27FC236}">
                <a16:creationId xmlns:a16="http://schemas.microsoft.com/office/drawing/2014/main" id="{45BDBBC4-B04C-0E4F-9904-AB8DA6AFD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6631"/>
              </p:ext>
            </p:extLst>
          </p:nvPr>
        </p:nvGraphicFramePr>
        <p:xfrm>
          <a:off x="5148064" y="1600200"/>
          <a:ext cx="3767336" cy="3842655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3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科目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第</a:t>
                      </a:r>
                      <a:r>
                        <a:rPr kumimoji="1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因子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独自性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jap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0.583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-0.435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0.471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soc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-0.307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0.395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eng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0.656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0.436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0.379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math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0.563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0.369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0.547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Sci</a:t>
                      </a:r>
                      <a:endParaRPr kumimoji="1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0.713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-0.028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0.491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loadings</a:t>
                      </a:r>
                      <a:endParaRPr kumimoji="1" lang="ja-JP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2.106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0.610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83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コンテンツ プレースホルダ 2">
            <a:extLst>
              <a:ext uri="{FF2B5EF4-FFF2-40B4-BE49-F238E27FC236}">
                <a16:creationId xmlns:a16="http://schemas.microsoft.com/office/drawing/2014/main" id="{FA6A8F38-65E5-D54B-893B-C0451ADD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603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 err="1"/>
              <a:t>factnorot$loadings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factnorot$loadings</a:t>
            </a:r>
            <a:r>
              <a:rPr lang="en-US" altLang="ja-JP" sz="2400" dirty="0"/>
              <a:t>[,2], asp=1)</a:t>
            </a:r>
          </a:p>
          <a:p>
            <a:pPr>
              <a:buFontTx/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(h=0, v=0)</a:t>
            </a:r>
          </a:p>
          <a:p>
            <a:pPr>
              <a:buFontTx/>
              <a:buNone/>
            </a:pPr>
            <a:r>
              <a:rPr lang="en-US" altLang="ja-JP" sz="2400" dirty="0"/>
              <a:t>text(</a:t>
            </a:r>
            <a:r>
              <a:rPr lang="en-US" altLang="ja-JP" sz="2400" dirty="0" err="1"/>
              <a:t>factnorot$loadings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factnorot$loadings</a:t>
            </a:r>
            <a:r>
              <a:rPr lang="en-US" altLang="ja-JP" sz="2400" dirty="0"/>
              <a:t>[,2], </a:t>
            </a:r>
          </a:p>
          <a:p>
            <a:pPr>
              <a:buFontTx/>
              <a:buNone/>
            </a:pPr>
            <a:r>
              <a:rPr lang="en-US" altLang="ja-JP" sz="2400" dirty="0"/>
              <a:t>labels=c("jap","soc","math","sci","</a:t>
            </a:r>
            <a:r>
              <a:rPr lang="en-US" altLang="ja-JP" sz="2400" dirty="0" err="1"/>
              <a:t>eng</a:t>
            </a:r>
            <a:r>
              <a:rPr lang="en-US" altLang="ja-JP" sz="2400" dirty="0"/>
              <a:t>"), pos=3)</a:t>
            </a:r>
          </a:p>
          <a:p>
            <a:pPr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 err="1"/>
              <a:t>factnorot$score</a:t>
            </a:r>
            <a:r>
              <a:rPr lang="en-US" altLang="ja-JP" sz="2400" dirty="0"/>
              <a:t>[,1], </a:t>
            </a:r>
            <a:r>
              <a:rPr lang="en-US" altLang="ja-JP" sz="2400" dirty="0" err="1"/>
              <a:t>factnorot$score</a:t>
            </a:r>
            <a:r>
              <a:rPr lang="en-US" altLang="ja-JP" sz="2400" dirty="0"/>
              <a:t>[,2], asp=1)</a:t>
            </a:r>
          </a:p>
          <a:p>
            <a:pPr>
              <a:buFontTx/>
              <a:buNone/>
            </a:pPr>
            <a:r>
              <a:rPr lang="en-US" altLang="ja-JP" sz="2400" dirty="0" err="1"/>
              <a:t>abline</a:t>
            </a:r>
            <a:r>
              <a:rPr lang="en-US" altLang="ja-JP" sz="2400" dirty="0"/>
              <a:t>(h=0, v=0)</a:t>
            </a:r>
          </a:p>
          <a:p>
            <a:pPr>
              <a:buFontTx/>
              <a:buNone/>
            </a:pPr>
            <a:endParaRPr lang="en-US" altLang="ja-JP" sz="2400" dirty="0"/>
          </a:p>
          <a:p>
            <a:pPr>
              <a:buFontTx/>
              <a:buNone/>
            </a:pPr>
            <a:endParaRPr lang="en-US" altLang="ja-JP" sz="2400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69C82B7-5E8B-E84D-8468-E5712B70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82746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66563F65-9D38-A340-AACD-B6DF47A1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36838"/>
            <a:ext cx="38973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0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69D6BC4-D358-5547-8DAF-30DAF6201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/>
              <a:t>因子得点の算出</a:t>
            </a:r>
            <a:br>
              <a:rPr lang="ja-JP" altLang="en-US"/>
            </a:br>
            <a:r>
              <a:rPr lang="en-US" altLang="ja-JP"/>
              <a:t>Factor Score for each sample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AA13488-2A2D-E04E-946B-2B109C2E1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97888" cy="411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/>
              <a:t>因子負荷量と各個体のデータから算出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/>
              <a:t>不確定性があり，複数の方法がある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2000"/>
              <a:t>バートレットの重み付き最小二乗法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z="2000"/>
              <a:t>トムソンの回帰推定法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err="1"/>
              <a:t>factoanal</a:t>
            </a:r>
            <a:r>
              <a:rPr lang="en-US" altLang="ja-JP" sz="2400" dirty="0"/>
              <a:t>(df, factors=n, scores</a:t>
            </a:r>
            <a:r>
              <a:rPr lang="en-US" altLang="ja-JP" sz="2400" dirty="0">
                <a:solidFill>
                  <a:schemeClr val="accent2"/>
                </a:solidFill>
              </a:rPr>
              <a:t>="Bartlett", "regression", "none"</a:t>
            </a:r>
            <a:r>
              <a:rPr lang="en-US" altLang="ja-JP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 err="1"/>
              <a:t>ffive</a:t>
            </a:r>
            <a:r>
              <a:rPr lang="en-US" altLang="ja-JP" sz="2400" dirty="0"/>
              <a:t> &lt;-  </a:t>
            </a:r>
            <a:r>
              <a:rPr lang="en-US" altLang="ja-JP" sz="2400" dirty="0" err="1"/>
              <a:t>factanal</a:t>
            </a:r>
            <a:r>
              <a:rPr lang="en-US" altLang="ja-JP" sz="2400" dirty="0"/>
              <a:t>(</a:t>
            </a:r>
            <a:r>
              <a:rPr lang="en-US" altLang="ja-JP" sz="2400" dirty="0" err="1">
                <a:solidFill>
                  <a:srgbClr val="FF33CC"/>
                </a:solidFill>
              </a:rPr>
              <a:t>subjects</a:t>
            </a:r>
            <a:r>
              <a:rPr lang="en-US" altLang="ja-JP" sz="2400" dirty="0" err="1"/>
              <a:t>,factors</a:t>
            </a:r>
            <a:r>
              <a:rPr lang="en-US" altLang="ja-JP" sz="2400" dirty="0"/>
              <a:t>=2,scores="Bartlett")</a:t>
            </a:r>
            <a:endParaRPr lang="ja-JP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>
                <a:solidFill>
                  <a:srgbClr val="FF33CC"/>
                </a:solidFill>
              </a:rPr>
              <a:t>score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data.frame</a:t>
            </a:r>
            <a:r>
              <a:rPr lang="en-US" altLang="ja-JP" sz="2400" dirty="0"/>
              <a:t>(</a:t>
            </a:r>
            <a:r>
              <a:rPr lang="en-US" altLang="ja-JP" sz="2400" dirty="0" err="1"/>
              <a:t>cbind</a:t>
            </a:r>
            <a:r>
              <a:rPr lang="en-US" altLang="ja-JP" sz="2400" dirty="0"/>
              <a:t>(</a:t>
            </a:r>
            <a:r>
              <a:rPr lang="en-US" altLang="ja-JP" sz="2400" dirty="0" err="1">
                <a:solidFill>
                  <a:srgbClr val="FF33CC"/>
                </a:solidFill>
              </a:rPr>
              <a:t>subjects</a:t>
            </a:r>
            <a:r>
              <a:rPr lang="en-US" altLang="ja-JP" sz="2400" dirty="0" err="1"/>
              <a:t>,ffive$scores</a:t>
            </a:r>
            <a:r>
              <a:rPr lang="en-US" altLang="ja-JP" sz="2400" dirty="0"/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400" dirty="0"/>
              <a:t>plot(</a:t>
            </a:r>
            <a:r>
              <a:rPr lang="en-US" altLang="ja-JP" sz="2400" dirty="0">
                <a:solidFill>
                  <a:srgbClr val="FF33CC"/>
                </a:solidFill>
              </a:rPr>
              <a:t>score</a:t>
            </a:r>
            <a:r>
              <a:rPr lang="en-US" altLang="ja-JP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97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7BD9E734-D4BF-D34D-A907-B367BE83A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/>
              <a:t>因子と各変数との散布図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E8EBD9-F02B-314F-B340-3367F59E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3" y="57951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タイトル 1">
            <a:extLst>
              <a:ext uri="{FF2B5EF4-FFF2-40B4-BE49-F238E27FC236}">
                <a16:creationId xmlns:a16="http://schemas.microsoft.com/office/drawing/2014/main" id="{5C567E86-BC99-FD4F-BDDB-8FF5F9E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r>
              <a:rPr lang="en-US" altLang="ja-JP" sz="3600" dirty="0"/>
              <a:t>Artificial data generation</a:t>
            </a:r>
            <a:r>
              <a:rPr lang="ja-JP" altLang="en-US" sz="3600"/>
              <a:t>（ｐ３２０）</a:t>
            </a:r>
            <a:endParaRPr lang="ja-JP" altLang="en-US" sz="4000"/>
          </a:p>
        </p:txBody>
      </p:sp>
      <p:sp>
        <p:nvSpPr>
          <p:cNvPr id="1029" name="コンテンツ プレースホルダ 2">
            <a:extLst>
              <a:ext uri="{FF2B5EF4-FFF2-40B4-BE49-F238E27FC236}">
                <a16:creationId xmlns:a16="http://schemas.microsoft.com/office/drawing/2014/main" id="{A0D25FE5-F7ED-5744-BACF-04FCA260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639175" cy="2590800"/>
          </a:xfrm>
        </p:spPr>
        <p:txBody>
          <a:bodyPr/>
          <a:lstStyle/>
          <a:p>
            <a:r>
              <a:rPr lang="en-US" altLang="ja-JP" sz="2800" dirty="0"/>
              <a:t>Generate one variable</a:t>
            </a:r>
          </a:p>
          <a:p>
            <a:pPr lvl="1"/>
            <a:r>
              <a:rPr lang="ja-JP" altLang="en-US" sz="2000"/>
              <a:t>乱数関数で</a:t>
            </a:r>
            <a:r>
              <a:rPr lang="en-US" altLang="ja-JP" sz="2000" dirty="0"/>
              <a:t>,</a:t>
            </a:r>
            <a:r>
              <a:rPr lang="ja-JP" altLang="en-US" sz="2000"/>
              <a:t>必要な個数の乱数を発生させる</a:t>
            </a:r>
            <a:r>
              <a:rPr lang="en-US" altLang="ja-JP" sz="2000" dirty="0"/>
              <a:t> </a:t>
            </a:r>
          </a:p>
          <a:p>
            <a:pPr lvl="1"/>
            <a:r>
              <a:rPr lang="en-US" altLang="ja-JP" sz="2000" dirty="0"/>
              <a:t>Use R** function</a:t>
            </a:r>
            <a:endParaRPr lang="en-US" altLang="ja-JP" dirty="0"/>
          </a:p>
          <a:p>
            <a:pPr lvl="2">
              <a:buFontTx/>
              <a:buNone/>
            </a:pPr>
            <a:r>
              <a:rPr lang="en-US" altLang="ja-JP" sz="2000" dirty="0"/>
              <a:t>x &lt;- </a:t>
            </a:r>
            <a:r>
              <a:rPr lang="en-US" altLang="ja-JP" sz="2000" dirty="0" err="1"/>
              <a:t>runif</a:t>
            </a:r>
            <a:r>
              <a:rPr lang="en-US" altLang="ja-JP" sz="2000" dirty="0"/>
              <a:t>(n=100, -3, 3)  # </a:t>
            </a:r>
            <a:r>
              <a:rPr lang="ja-JP" altLang="en-US" sz="1800"/>
              <a:t>一様乱数</a:t>
            </a:r>
            <a:r>
              <a:rPr lang="en-US" altLang="ja-JP" sz="1800" dirty="0"/>
              <a:t>(</a:t>
            </a:r>
            <a:r>
              <a:rPr lang="ja-JP" altLang="en-US" sz="1800"/>
              <a:t>個数</a:t>
            </a:r>
            <a:r>
              <a:rPr lang="en-US" altLang="ja-JP" sz="1800" dirty="0"/>
              <a:t>,</a:t>
            </a:r>
            <a:r>
              <a:rPr lang="ja-JP" altLang="en-US" sz="1800"/>
              <a:t>区間）</a:t>
            </a:r>
            <a:endParaRPr lang="en-US" altLang="ja-JP" sz="2000" dirty="0"/>
          </a:p>
          <a:p>
            <a:pPr lvl="2">
              <a:buFontTx/>
              <a:buNone/>
            </a:pPr>
            <a:r>
              <a:rPr lang="en-US" altLang="ja-JP" sz="2000" dirty="0"/>
              <a:t>y &lt;-  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(n=100, 50, 10) #</a:t>
            </a:r>
            <a:r>
              <a:rPr lang="ja-JP" altLang="en-US" sz="1800"/>
              <a:t>正規分布</a:t>
            </a:r>
            <a:r>
              <a:rPr lang="en-US" altLang="ja-JP" sz="1800" dirty="0"/>
              <a:t>(</a:t>
            </a:r>
            <a:r>
              <a:rPr lang="ja-JP" altLang="en-US" sz="1800"/>
              <a:t>個数</a:t>
            </a:r>
            <a:r>
              <a:rPr lang="en-US" altLang="ja-JP" sz="1800" dirty="0"/>
              <a:t>,</a:t>
            </a:r>
            <a:r>
              <a:rPr lang="ja-JP" altLang="en-US" sz="1800"/>
              <a:t>平均</a:t>
            </a:r>
            <a:r>
              <a:rPr lang="en-US" altLang="ja-JP" sz="1800" dirty="0"/>
              <a:t>,</a:t>
            </a:r>
            <a:r>
              <a:rPr lang="ja-JP" altLang="en-US" sz="1800"/>
              <a:t>標準偏差</a:t>
            </a:r>
            <a:r>
              <a:rPr lang="en-US" altLang="ja-JP" sz="1800" dirty="0"/>
              <a:t>)</a:t>
            </a:r>
          </a:p>
          <a:p>
            <a:pPr lvl="2">
              <a:buFontTx/>
              <a:buNone/>
            </a:pPr>
            <a:endParaRPr lang="en-US" altLang="ja-JP" sz="2000" dirty="0"/>
          </a:p>
          <a:p>
            <a:pPr lvl="2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254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832DB73-8377-A049-B82C-DFA0CDEF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ja-JP" altLang="en-US"/>
              <a:t>主成分分析</a:t>
            </a:r>
            <a:br>
              <a:rPr lang="ja-JP" altLang="en-US"/>
            </a:br>
            <a:r>
              <a:rPr lang="en-US" altLang="ja-JP"/>
              <a:t>Principal Components Analysis</a:t>
            </a:r>
            <a:endParaRPr lang="ja-JP" altLang="en-US"/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A8E163A6-D0E7-1348-8553-2705FD3D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" y="1844824"/>
            <a:ext cx="75596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先の五教科の成績において，国語と社会は互いに相関が強いため，国語の点数が高ければ社会も高い可能性が高い．そこで，国語と社会の２つのデータを把握しなくても，「文系総合点」のような</a:t>
            </a:r>
            <a:r>
              <a:rPr lang="en-US" altLang="ja-JP" dirty="0"/>
              <a:t>1</a:t>
            </a:r>
            <a:r>
              <a:rPr lang="ja-JP" altLang="en-US"/>
              <a:t>つのデータで個人の状況を把握できる．</a:t>
            </a:r>
          </a:p>
          <a:p>
            <a:pPr eaLnBrk="1" hangingPunct="1"/>
            <a:endParaRPr lang="ja-JP" altLang="en-US"/>
          </a:p>
          <a:p>
            <a:pPr eaLnBrk="1" hangingPunct="1"/>
            <a:r>
              <a:rPr lang="ja-JP" altLang="en-US"/>
              <a:t>同様に，</a:t>
            </a:r>
            <a:r>
              <a:rPr lang="en-US" altLang="ja-JP" dirty="0"/>
              <a:t>5</a:t>
            </a:r>
            <a:r>
              <a:rPr lang="ja-JP" altLang="en-US"/>
              <a:t>つの教科のデータを知らなくても，例えば文系総合点，理系総合点という２つのデータで，各個人の状況を把握することができる．</a:t>
            </a:r>
          </a:p>
          <a:p>
            <a:pPr eaLnBrk="1" hangingPunct="1"/>
            <a:endParaRPr lang="ja-JP" altLang="en-US"/>
          </a:p>
          <a:p>
            <a:pPr eaLnBrk="1" hangingPunct="1"/>
            <a:r>
              <a:rPr lang="ja-JP" altLang="en-US"/>
              <a:t>このように，もとのデータをうまく使って，できるだけ少ない数の総合得点（評価軸）を定義し，各個人の分布のばらつきを把握したい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955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DA6D6F-8E23-C043-A1EA-E7FFFDA86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pPr eaLnBrk="1" hangingPunct="1"/>
            <a:r>
              <a:rPr lang="ja-JP" altLang="en-US"/>
              <a:t>線形構造の図式（ｐ</a:t>
            </a:r>
            <a:r>
              <a:rPr lang="en-US" altLang="ja-JP"/>
              <a:t>310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Linear Structure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951DBE6-8A4E-AD48-B13D-0A245A2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84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0" name="Oval 5">
            <a:extLst>
              <a:ext uri="{FF2B5EF4-FFF2-40B4-BE49-F238E27FC236}">
                <a16:creationId xmlns:a16="http://schemas.microsoft.com/office/drawing/2014/main" id="{08545C38-CAC2-E84A-98AE-F4EF17EB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19697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1" name="Oval 6">
            <a:extLst>
              <a:ext uri="{FF2B5EF4-FFF2-40B4-BE49-F238E27FC236}">
                <a16:creationId xmlns:a16="http://schemas.microsoft.com/office/drawing/2014/main" id="{28297A65-C11F-1646-8079-11DF6395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2" name="Text Box 7">
            <a:extLst>
              <a:ext uri="{FF2B5EF4-FFF2-40B4-BE49-F238E27FC236}">
                <a16:creationId xmlns:a16="http://schemas.microsoft.com/office/drawing/2014/main" id="{05E1F637-EDD9-2D4B-BC6C-5F7DA29D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1196975"/>
            <a:ext cx="1725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観測変数</a:t>
            </a:r>
          </a:p>
          <a:p>
            <a:pPr eaLnBrk="1" hangingPunct="1"/>
            <a:r>
              <a:rPr lang="en-US" altLang="ja-JP"/>
              <a:t>Observed V.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2BEF5B9E-81A4-DD44-8DFF-9A15129D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19697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潜在変数</a:t>
            </a:r>
          </a:p>
          <a:p>
            <a:pPr eaLnBrk="1" hangingPunct="1"/>
            <a:r>
              <a:rPr lang="en-US" altLang="ja-JP"/>
              <a:t>Latent V.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E52A27B2-DA90-ED4E-9E70-8BE20FDD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268413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誤差項</a:t>
            </a:r>
          </a:p>
          <a:p>
            <a:pPr eaLnBrk="1" hangingPunct="1"/>
            <a:r>
              <a:rPr lang="en-US" altLang="ja-JP"/>
              <a:t>Error term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4C77ABBB-ED4E-AD48-80E7-7C384752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664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重回帰分析 </a:t>
            </a:r>
            <a:r>
              <a:rPr lang="en-US" altLang="ja-JP"/>
              <a:t>Multiple Linear Regression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複数の観測変数と誤差で目的の観測変数を表現</a:t>
            </a:r>
            <a:r>
              <a:rPr lang="en-US" altLang="ja-JP"/>
              <a:t>)</a:t>
            </a: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8B749F2B-BBA3-8641-B72D-E16C583B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1750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6272C1E7-5AAB-254C-BA7A-71D1A8FE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</a:t>
            </a:r>
            <a:r>
              <a:rPr lang="ja-JP" altLang="en-US"/>
              <a:t>１</a:t>
            </a:r>
          </a:p>
        </p:txBody>
      </p:sp>
      <p:sp>
        <p:nvSpPr>
          <p:cNvPr id="4108" name="Rectangle 13">
            <a:extLst>
              <a:ext uri="{FF2B5EF4-FFF2-40B4-BE49-F238E27FC236}">
                <a16:creationId xmlns:a16="http://schemas.microsoft.com/office/drawing/2014/main" id="{F93D2E9E-A643-F84D-94B8-935A11E1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068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09" name="Oval 14">
            <a:extLst>
              <a:ext uri="{FF2B5EF4-FFF2-40B4-BE49-F238E27FC236}">
                <a16:creationId xmlns:a16="http://schemas.microsoft.com/office/drawing/2014/main" id="{9F3C7C68-9512-974B-8775-AC76FBFA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248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13BB148E-A0C9-4247-BE6D-3CBA1669F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057525"/>
            <a:ext cx="52705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1" name="Line 16">
            <a:extLst>
              <a:ext uri="{FF2B5EF4-FFF2-40B4-BE49-F238E27FC236}">
                <a16:creationId xmlns:a16="http://schemas.microsoft.com/office/drawing/2014/main" id="{55C88833-4FBE-014A-A9AD-A9BFAC3D1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8325" y="3535363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7">
            <a:extLst>
              <a:ext uri="{FF2B5EF4-FFF2-40B4-BE49-F238E27FC236}">
                <a16:creationId xmlns:a16="http://schemas.microsoft.com/office/drawing/2014/main" id="{7802203C-D383-3F4A-B823-E5085BE17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3390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Text Box 18">
            <a:extLst>
              <a:ext uri="{FF2B5EF4-FFF2-40B4-BE49-F238E27FC236}">
                <a16:creationId xmlns:a16="http://schemas.microsoft.com/office/drawing/2014/main" id="{ACFD85C1-279D-7047-AFA1-85DE115D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340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因子分析 </a:t>
            </a:r>
            <a:r>
              <a:rPr lang="en-US" altLang="ja-JP"/>
              <a:t>Factor Analysis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複数の観測変数を</a:t>
            </a:r>
          </a:p>
          <a:p>
            <a:pPr eaLnBrk="1" hangingPunct="1"/>
            <a:r>
              <a:rPr lang="ja-JP" altLang="en-US"/>
              <a:t>共通の潜在変数で表現</a:t>
            </a:r>
            <a:r>
              <a:rPr lang="en-US" altLang="ja-JP"/>
              <a:t>)</a:t>
            </a:r>
          </a:p>
        </p:txBody>
      </p:sp>
      <p:sp>
        <p:nvSpPr>
          <p:cNvPr id="4114" name="Rectangle 19">
            <a:extLst>
              <a:ext uri="{FF2B5EF4-FFF2-40B4-BE49-F238E27FC236}">
                <a16:creationId xmlns:a16="http://schemas.microsoft.com/office/drawing/2014/main" id="{C3932331-C451-0049-B2BF-8155F6531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y1</a:t>
            </a:r>
          </a:p>
        </p:txBody>
      </p:sp>
      <p:sp>
        <p:nvSpPr>
          <p:cNvPr id="4115" name="Rectangle 20">
            <a:extLst>
              <a:ext uri="{FF2B5EF4-FFF2-40B4-BE49-F238E27FC236}">
                <a16:creationId xmlns:a16="http://schemas.microsoft.com/office/drawing/2014/main" id="{8170ED8B-46A0-BF40-BD55-C43A2D45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y2</a:t>
            </a:r>
          </a:p>
        </p:txBody>
      </p:sp>
      <p:sp>
        <p:nvSpPr>
          <p:cNvPr id="4116" name="Rectangle 21">
            <a:extLst>
              <a:ext uri="{FF2B5EF4-FFF2-40B4-BE49-F238E27FC236}">
                <a16:creationId xmlns:a16="http://schemas.microsoft.com/office/drawing/2014/main" id="{AB8B2EA2-93C6-874C-B580-078B9342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y3</a:t>
            </a:r>
          </a:p>
        </p:txBody>
      </p:sp>
      <p:sp>
        <p:nvSpPr>
          <p:cNvPr id="4117" name="Oval 22">
            <a:extLst>
              <a:ext uri="{FF2B5EF4-FFF2-40B4-BE49-F238E27FC236}">
                <a16:creationId xmlns:a16="http://schemas.microsoft.com/office/drawing/2014/main" id="{286944E5-E2F3-974B-A8D8-11A3924A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44512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f1</a:t>
            </a:r>
          </a:p>
        </p:txBody>
      </p:sp>
      <p:sp>
        <p:nvSpPr>
          <p:cNvPr id="4118" name="Oval 23">
            <a:extLst>
              <a:ext uri="{FF2B5EF4-FFF2-40B4-BE49-F238E27FC236}">
                <a16:creationId xmlns:a16="http://schemas.microsoft.com/office/drawing/2014/main" id="{C38BAF8E-CFD2-9C4E-B78B-3A374A8B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353175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f2</a:t>
            </a:r>
          </a:p>
        </p:txBody>
      </p:sp>
      <p:sp>
        <p:nvSpPr>
          <p:cNvPr id="4119" name="Oval 24">
            <a:extLst>
              <a:ext uri="{FF2B5EF4-FFF2-40B4-BE49-F238E27FC236}">
                <a16:creationId xmlns:a16="http://schemas.microsoft.com/office/drawing/2014/main" id="{A01B8DF6-B9B0-C44D-B896-1261BAC2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00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20" name="Line 25">
            <a:extLst>
              <a:ext uri="{FF2B5EF4-FFF2-40B4-BE49-F238E27FC236}">
                <a16:creationId xmlns:a16="http://schemas.microsoft.com/office/drawing/2014/main" id="{3C28CCDA-1FD9-DB4B-B3CD-B0D5BA8796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5443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1" name="Oval 26">
            <a:extLst>
              <a:ext uri="{FF2B5EF4-FFF2-40B4-BE49-F238E27FC236}">
                <a16:creationId xmlns:a16="http://schemas.microsoft.com/office/drawing/2014/main" id="{AFBCA5EE-F049-1D43-98BA-58947129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22" name="Line 27">
            <a:extLst>
              <a:ext uri="{FF2B5EF4-FFF2-40B4-BE49-F238E27FC236}">
                <a16:creationId xmlns:a16="http://schemas.microsoft.com/office/drawing/2014/main" id="{98C8EED8-9A54-834F-BE41-1C071F1EB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092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Oval 28">
            <a:extLst>
              <a:ext uri="{FF2B5EF4-FFF2-40B4-BE49-F238E27FC236}">
                <a16:creationId xmlns:a16="http://schemas.microsoft.com/office/drawing/2014/main" id="{A78A6F88-42D3-FC4C-99ED-7704CE90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49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e3</a:t>
            </a:r>
          </a:p>
        </p:txBody>
      </p:sp>
      <p:sp>
        <p:nvSpPr>
          <p:cNvPr id="4124" name="Line 29">
            <a:extLst>
              <a:ext uri="{FF2B5EF4-FFF2-40B4-BE49-F238E27FC236}">
                <a16:creationId xmlns:a16="http://schemas.microsoft.com/office/drawing/2014/main" id="{99FCA239-BCDC-9547-B515-71AE5D8FA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6405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30">
            <a:extLst>
              <a:ext uri="{FF2B5EF4-FFF2-40B4-BE49-F238E27FC236}">
                <a16:creationId xmlns:a16="http://schemas.microsoft.com/office/drawing/2014/main" id="{E6FEB136-BF77-B244-95D2-12F5D6B3D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5589588"/>
            <a:ext cx="7207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1">
            <a:extLst>
              <a:ext uri="{FF2B5EF4-FFF2-40B4-BE49-F238E27FC236}">
                <a16:creationId xmlns:a16="http://schemas.microsoft.com/office/drawing/2014/main" id="{39130FB8-232B-AC4F-9FBB-49F7BD83F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7" y="5821364"/>
            <a:ext cx="7508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Line 32">
            <a:extLst>
              <a:ext uri="{FF2B5EF4-FFF2-40B4-BE49-F238E27FC236}">
                <a16:creationId xmlns:a16="http://schemas.microsoft.com/office/drawing/2014/main" id="{06D9868A-7EA5-EB4D-978D-60FEE4FFA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6165850"/>
            <a:ext cx="720725" cy="36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8" name="Line 33">
            <a:extLst>
              <a:ext uri="{FF2B5EF4-FFF2-40B4-BE49-F238E27FC236}">
                <a16:creationId xmlns:a16="http://schemas.microsoft.com/office/drawing/2014/main" id="{109763C3-A861-D84C-AE10-D6E133B2C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49" y="6664324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9" name="Text Box 34">
            <a:extLst>
              <a:ext uri="{FF2B5EF4-FFF2-40B4-BE49-F238E27FC236}">
                <a16:creationId xmlns:a16="http://schemas.microsoft.com/office/drawing/2014/main" id="{ECD8EA29-2783-7A47-8DEE-C417911F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962400"/>
            <a:ext cx="4498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主成分分析 </a:t>
            </a:r>
            <a:r>
              <a:rPr lang="en-US" altLang="ja-JP"/>
              <a:t>Principal Components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複数の観測変数を統合し</a:t>
            </a:r>
          </a:p>
          <a:p>
            <a:pPr eaLnBrk="1" hangingPunct="1"/>
            <a:r>
              <a:rPr lang="ja-JP" altLang="en-US"/>
              <a:t>集約した潜在変数で表現</a:t>
            </a:r>
            <a:r>
              <a:rPr lang="en-US" altLang="ja-JP"/>
              <a:t>)</a:t>
            </a:r>
          </a:p>
        </p:txBody>
      </p:sp>
      <p:sp>
        <p:nvSpPr>
          <p:cNvPr id="4130" name="Rectangle 35">
            <a:extLst>
              <a:ext uri="{FF2B5EF4-FFF2-40B4-BE49-F238E27FC236}">
                <a16:creationId xmlns:a16="http://schemas.microsoft.com/office/drawing/2014/main" id="{42DB50D5-F905-9D4A-85CE-5677DE72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dirty="0"/>
              <a:t>x1</a:t>
            </a:r>
          </a:p>
        </p:txBody>
      </p:sp>
      <p:sp>
        <p:nvSpPr>
          <p:cNvPr id="4131" name="Rectangle 36">
            <a:extLst>
              <a:ext uri="{FF2B5EF4-FFF2-40B4-BE49-F238E27FC236}">
                <a16:creationId xmlns:a16="http://schemas.microsoft.com/office/drawing/2014/main" id="{A6E16896-73F1-8E44-9D7E-E92F671A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32" name="Rectangle 37">
            <a:extLst>
              <a:ext uri="{FF2B5EF4-FFF2-40B4-BE49-F238E27FC236}">
                <a16:creationId xmlns:a16="http://schemas.microsoft.com/office/drawing/2014/main" id="{1AD8B057-415E-4541-B416-778F094A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x3</a:t>
            </a:r>
          </a:p>
        </p:txBody>
      </p:sp>
      <p:sp>
        <p:nvSpPr>
          <p:cNvPr id="4133" name="Oval 38">
            <a:extLst>
              <a:ext uri="{FF2B5EF4-FFF2-40B4-BE49-F238E27FC236}">
                <a16:creationId xmlns:a16="http://schemas.microsoft.com/office/drawing/2014/main" id="{DF5517F6-5CA6-0F45-AE84-82B1092B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411788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dirty="0"/>
              <a:t>h1</a:t>
            </a:r>
          </a:p>
        </p:txBody>
      </p:sp>
      <p:sp>
        <p:nvSpPr>
          <p:cNvPr id="4134" name="Oval 39">
            <a:extLst>
              <a:ext uri="{FF2B5EF4-FFF2-40B4-BE49-F238E27FC236}">
                <a16:creationId xmlns:a16="http://schemas.microsoft.com/office/drawing/2014/main" id="{65E197C4-165E-5740-9EB7-F1EDFB85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6203950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h2</a:t>
            </a:r>
          </a:p>
        </p:txBody>
      </p:sp>
      <p:sp>
        <p:nvSpPr>
          <p:cNvPr id="4135" name="Line 40">
            <a:extLst>
              <a:ext uri="{FF2B5EF4-FFF2-40B4-BE49-F238E27FC236}">
                <a16:creationId xmlns:a16="http://schemas.microsoft.com/office/drawing/2014/main" id="{38ED5C92-0F76-B647-B334-8FDD2DA24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5499100"/>
            <a:ext cx="720725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6" name="Line 41">
            <a:extLst>
              <a:ext uri="{FF2B5EF4-FFF2-40B4-BE49-F238E27FC236}">
                <a16:creationId xmlns:a16="http://schemas.microsoft.com/office/drawing/2014/main" id="{01157B4D-7A68-514D-B4AC-2CD0B521F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2" y="5734048"/>
            <a:ext cx="720725" cy="307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7" name="Line 42">
            <a:extLst>
              <a:ext uri="{FF2B5EF4-FFF2-40B4-BE49-F238E27FC236}">
                <a16:creationId xmlns:a16="http://schemas.microsoft.com/office/drawing/2014/main" id="{7EA91012-BA39-7648-81DE-D6621DF03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20395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8" name="Line 43">
            <a:extLst>
              <a:ext uri="{FF2B5EF4-FFF2-40B4-BE49-F238E27FC236}">
                <a16:creationId xmlns:a16="http://schemas.microsoft.com/office/drawing/2014/main" id="{679CE556-A4F8-EE4E-AC7F-06CE30175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6553200"/>
            <a:ext cx="7620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9" name="Oval 44">
            <a:extLst>
              <a:ext uri="{FF2B5EF4-FFF2-40B4-BE49-F238E27FC236}">
                <a16:creationId xmlns:a16="http://schemas.microsoft.com/office/drawing/2014/main" id="{2CCCE4C7-7DA5-D846-881E-B22BD796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486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40" name="Oval 45">
            <a:extLst>
              <a:ext uri="{FF2B5EF4-FFF2-40B4-BE49-F238E27FC236}">
                <a16:creationId xmlns:a16="http://schemas.microsoft.com/office/drawing/2014/main" id="{D76DDBFD-9E06-0A49-8D11-00117DD31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248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41" name="Line 47">
            <a:extLst>
              <a:ext uri="{FF2B5EF4-FFF2-40B4-BE49-F238E27FC236}">
                <a16:creationId xmlns:a16="http://schemas.microsoft.com/office/drawing/2014/main" id="{23A54B4D-5F6B-A948-8695-BE3133041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2" name="Line 48">
            <a:extLst>
              <a:ext uri="{FF2B5EF4-FFF2-40B4-BE49-F238E27FC236}">
                <a16:creationId xmlns:a16="http://schemas.microsoft.com/office/drawing/2014/main" id="{6A8D4C04-A4F0-E54E-A49E-A7F323568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647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68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5BBACEF-3E8E-0146-ACBA-8DC91D6C8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/>
              <a:t>主成分分析の考え方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8CBB779-7FC9-A040-B6DB-265032986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066800"/>
            <a:ext cx="8784976" cy="2286000"/>
          </a:xfrm>
        </p:spPr>
        <p:txBody>
          <a:bodyPr/>
          <a:lstStyle/>
          <a:p>
            <a:pPr eaLnBrk="1" hangingPunct="1"/>
            <a:r>
              <a:rPr lang="ja-JP" altLang="en-US"/>
              <a:t>複数観測変数の加重和で，新しい指標を作る．</a:t>
            </a:r>
          </a:p>
          <a:p>
            <a:pPr eaLnBrk="1" hangingPunct="1"/>
            <a:r>
              <a:rPr lang="en-US" altLang="ja-JP" dirty="0"/>
              <a:t>Define a new weighting sum of variables　in order to explain much of the variances. </a:t>
            </a:r>
          </a:p>
          <a:p>
            <a:pPr lvl="1" eaLnBrk="1" hangingPunct="1"/>
            <a:r>
              <a:rPr lang="ja-JP" altLang="en-US"/>
              <a:t>その指標で，多くのばらつきを説明したい．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94F41F3-616F-E346-8223-E802A223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352800"/>
            <a:ext cx="3752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>
            <a:extLst>
              <a:ext uri="{FF2B5EF4-FFF2-40B4-BE49-F238E27FC236}">
                <a16:creationId xmlns:a16="http://schemas.microsoft.com/office/drawing/2014/main" id="{50078C16-2C42-4748-9A5C-7928C5914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8184" y="4244727"/>
            <a:ext cx="2514600" cy="1752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68B4AFE7-9FBD-E748-B589-28B3C2CC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533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chemeClr val="accent2"/>
                </a:solidFill>
              </a:rPr>
              <a:t>データが最も大きく散らばる方向</a:t>
            </a:r>
            <a:r>
              <a:rPr lang="ja-JP" altLang="en-US"/>
              <a:t>を探る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/>
              <a:t>「分散共分散行列」の固有ベクトル</a:t>
            </a:r>
            <a:r>
              <a:rPr lang="en-US" altLang="ja-JP" dirty="0"/>
              <a:t>Eigen vectors of </a:t>
            </a:r>
            <a:r>
              <a:rPr lang="en-US" altLang="ja-JP" dirty="0" err="1"/>
              <a:t>Vaiance</a:t>
            </a:r>
            <a:r>
              <a:rPr lang="en-US" altLang="ja-JP" dirty="0"/>
              <a:t>-covariance matrix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/>
              <a:t>各変数のスケールが異なる場合は標準偏差で基準化して計算する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/>
              <a:t>「相関係数行列」の固有ベクトル </a:t>
            </a:r>
            <a:r>
              <a:rPr lang="en-US" altLang="ja-JP" dirty="0"/>
              <a:t>Eigen vectors of Correlation coefficients matrix</a:t>
            </a:r>
          </a:p>
        </p:txBody>
      </p:sp>
    </p:spTree>
    <p:extLst>
      <p:ext uri="{BB962C8B-B14F-4D97-AF65-F5344CB8AC3E}">
        <p14:creationId xmlns:p14="http://schemas.microsoft.com/office/powerpoint/2010/main" val="169893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5FF25D-AA9A-AD43-BF0C-B23C35310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/>
              <a:t>R</a:t>
            </a:r>
            <a:r>
              <a:rPr lang="ja-JP" altLang="en-US" sz="4000"/>
              <a:t>による主成分分析</a:t>
            </a:r>
            <a:br>
              <a:rPr lang="en-US" altLang="ja-JP" sz="4000"/>
            </a:br>
            <a:r>
              <a:rPr lang="ja-JP" altLang="en-US" sz="3600"/>
              <a:t>（分散共分散行列からはじめる）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5F2F9FC-C3F4-6A41-B646-4169987F9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 err="1"/>
              <a:t>pca.gaku</a:t>
            </a:r>
            <a:r>
              <a:rPr lang="en-US" altLang="ja-JP" sz="2400" dirty="0"/>
              <a:t> &lt;- </a:t>
            </a:r>
            <a:r>
              <a:rPr lang="en-US" altLang="ja-JP" sz="2400" dirty="0" err="1"/>
              <a:t>prcomp</a:t>
            </a:r>
            <a:r>
              <a:rPr lang="en-US" altLang="ja-JP" sz="2400" dirty="0"/>
              <a:t>(</a:t>
            </a:r>
            <a:r>
              <a:rPr lang="en-US" altLang="ja-JP" sz="2400" dirty="0">
                <a:solidFill>
                  <a:srgbClr val="FF33CC"/>
                </a:solidFill>
              </a:rPr>
              <a:t>subjects</a:t>
            </a:r>
            <a:r>
              <a:rPr lang="en-US" altLang="ja-JP" sz="2400" dirty="0"/>
              <a:t>) 	#</a:t>
            </a:r>
            <a:r>
              <a:rPr lang="ja-JP" altLang="en-US" sz="2400"/>
              <a:t>分析の実行</a:t>
            </a:r>
          </a:p>
          <a:p>
            <a:pPr eaLnBrk="1" hangingPunct="1">
              <a:buFontTx/>
              <a:buNone/>
            </a:pPr>
            <a:r>
              <a:rPr lang="en-US" altLang="ja-JP" sz="2400" dirty="0"/>
              <a:t>names(</a:t>
            </a:r>
            <a:r>
              <a:rPr lang="en-US" altLang="ja-JP" sz="2400" dirty="0" err="1"/>
              <a:t>pca.gaku</a:t>
            </a:r>
            <a:r>
              <a:rPr lang="en-US" altLang="ja-JP" sz="2400" dirty="0"/>
              <a:t>)			#</a:t>
            </a:r>
            <a:r>
              <a:rPr lang="ja-JP" altLang="en-US" sz="2400"/>
              <a:t>名前属性のチェック</a:t>
            </a:r>
          </a:p>
          <a:p>
            <a:pPr eaLnBrk="1" hangingPunct="1">
              <a:buFontTx/>
              <a:buNone/>
            </a:pPr>
            <a:r>
              <a:rPr lang="en-US" altLang="ja-JP" sz="2400" dirty="0" err="1"/>
              <a:t>pca.gaku</a:t>
            </a:r>
            <a:r>
              <a:rPr lang="en-US" altLang="ja-JP" sz="2400" dirty="0"/>
              <a:t>  </a:t>
            </a:r>
            <a:r>
              <a:rPr lang="ja-JP" altLang="en-US" sz="2400"/>
              <a:t>　		</a:t>
            </a:r>
            <a:r>
              <a:rPr lang="en-US" altLang="ja-JP" sz="2400" dirty="0"/>
              <a:t>#</a:t>
            </a:r>
            <a:r>
              <a:rPr lang="ja-JP" altLang="en-US" sz="2400"/>
              <a:t>固有値の平方根と固有ベクトルの表示</a:t>
            </a:r>
          </a:p>
          <a:p>
            <a:pPr eaLnBrk="1" hangingPunct="1">
              <a:buFontTx/>
              <a:buNone/>
            </a:pPr>
            <a:r>
              <a:rPr lang="en-US" altLang="ja-JP" sz="2400" dirty="0"/>
              <a:t>summary(</a:t>
            </a:r>
            <a:r>
              <a:rPr lang="en-US" altLang="ja-JP" sz="2400" dirty="0" err="1"/>
              <a:t>pca.gaku</a:t>
            </a:r>
            <a:r>
              <a:rPr lang="en-US" altLang="ja-JP" sz="2400" dirty="0"/>
              <a:t>)  #</a:t>
            </a:r>
            <a:r>
              <a:rPr lang="ja-JP" altLang="en-US" sz="2400"/>
              <a:t>固有値平方根，寄与率，累積寄与率</a:t>
            </a:r>
            <a:endParaRPr lang="en-US" altLang="ja-JP" sz="2400" dirty="0"/>
          </a:p>
          <a:p>
            <a:pPr eaLnBrk="1" hangingPunct="1">
              <a:buFontTx/>
              <a:buNone/>
            </a:pPr>
            <a:r>
              <a:rPr lang="en-US" altLang="ja-JP" sz="2400" dirty="0" err="1"/>
              <a:t>screeplot</a:t>
            </a:r>
            <a:r>
              <a:rPr lang="en-US" altLang="ja-JP" sz="2400" dirty="0"/>
              <a:t>(</a:t>
            </a:r>
            <a:r>
              <a:rPr lang="en-US" altLang="ja-JP" sz="2400" dirty="0" err="1"/>
              <a:t>pca.gaku</a:t>
            </a:r>
            <a:r>
              <a:rPr lang="en-US" altLang="ja-JP" sz="2400" dirty="0"/>
              <a:t>)                #</a:t>
            </a:r>
            <a:r>
              <a:rPr lang="ja-JP" altLang="en-US" sz="2400"/>
              <a:t>スクリープロット</a:t>
            </a:r>
            <a:r>
              <a:rPr lang="en-US" altLang="ja-JP" sz="2400" dirty="0"/>
              <a:t>(</a:t>
            </a:r>
            <a:r>
              <a:rPr lang="ja-JP" altLang="en-US" sz="2400"/>
              <a:t>固有値のグラフ</a:t>
            </a:r>
            <a:r>
              <a:rPr lang="en-US" altLang="ja-JP" sz="2400" dirty="0"/>
              <a:t>)</a:t>
            </a:r>
            <a:endParaRPr lang="ja-JP" altLang="en-US" sz="2400"/>
          </a:p>
          <a:p>
            <a:pPr eaLnBrk="1" hangingPunct="1">
              <a:buFontTx/>
              <a:buNone/>
            </a:pPr>
            <a:r>
              <a:rPr lang="en-US" altLang="ja-JP" sz="2400" dirty="0" err="1"/>
              <a:t>pca.gaku$center</a:t>
            </a:r>
            <a:r>
              <a:rPr lang="en-US" altLang="ja-JP" sz="2400" dirty="0"/>
              <a:t>		#</a:t>
            </a:r>
            <a:r>
              <a:rPr lang="ja-JP" altLang="en-US" sz="2400"/>
              <a:t>元の変数の平均値の表示</a:t>
            </a:r>
          </a:p>
          <a:p>
            <a:pPr eaLnBrk="1" hangingPunct="1">
              <a:buFontTx/>
              <a:buNone/>
            </a:pPr>
            <a:r>
              <a:rPr lang="en-US" altLang="ja-JP" sz="2400" dirty="0" err="1"/>
              <a:t>pca.gaku$scale</a:t>
            </a:r>
            <a:r>
              <a:rPr lang="en-US" altLang="ja-JP" sz="2400" dirty="0"/>
              <a:t>		#</a:t>
            </a:r>
            <a:r>
              <a:rPr lang="ja-JP" altLang="en-US" sz="2400"/>
              <a:t>スケーリングの有無の確認</a:t>
            </a:r>
          </a:p>
          <a:p>
            <a:pPr eaLnBrk="1" hangingPunct="1">
              <a:buFontTx/>
              <a:buNone/>
            </a:pPr>
            <a:r>
              <a:rPr lang="en-US" altLang="ja-JP" sz="2400" dirty="0" err="1"/>
              <a:t>pca.gaku$loadings</a:t>
            </a:r>
            <a:r>
              <a:rPr lang="en-US" altLang="ja-JP" sz="2400" dirty="0"/>
              <a:t>		#</a:t>
            </a:r>
            <a:r>
              <a:rPr lang="ja-JP" altLang="en-US" sz="2000"/>
              <a:t>主成分負荷量</a:t>
            </a:r>
            <a:r>
              <a:rPr lang="en-US" altLang="ja-JP" sz="2000" dirty="0"/>
              <a:t>(</a:t>
            </a:r>
            <a:r>
              <a:rPr lang="ja-JP" altLang="en-US" sz="2000"/>
              <a:t>元の変数との相関）</a:t>
            </a:r>
            <a:endParaRPr lang="en-US" altLang="ja-JP" sz="2400" dirty="0"/>
          </a:p>
          <a:p>
            <a:pPr eaLnBrk="1" hangingPunct="1">
              <a:buFontTx/>
              <a:buNone/>
            </a:pPr>
            <a:r>
              <a:rPr lang="en-US" altLang="ja-JP" sz="2400" dirty="0" err="1"/>
              <a:t>cor</a:t>
            </a:r>
            <a:r>
              <a:rPr lang="en-US" altLang="ja-JP" sz="2400" dirty="0"/>
              <a:t>(</a:t>
            </a:r>
            <a:r>
              <a:rPr lang="en-US" altLang="ja-JP" sz="2400" dirty="0" err="1"/>
              <a:t>pca.gaku$x,</a:t>
            </a:r>
            <a:r>
              <a:rPr lang="en-US" altLang="ja-JP" sz="2400" dirty="0" err="1">
                <a:solidFill>
                  <a:srgbClr val="FF33CC"/>
                </a:solidFill>
              </a:rPr>
              <a:t>subjects</a:t>
            </a:r>
            <a:r>
              <a:rPr lang="en-US" altLang="ja-JP" sz="2400" dirty="0"/>
              <a:t>)	#</a:t>
            </a:r>
            <a:r>
              <a:rPr lang="ja-JP" altLang="en-US" sz="2400"/>
              <a:t>主成分得点と変数の相関</a:t>
            </a:r>
          </a:p>
          <a:p>
            <a:pPr eaLnBrk="1" hangingPunct="1">
              <a:buFontTx/>
              <a:buNone/>
            </a:pPr>
            <a:r>
              <a:rPr lang="en-US" altLang="ja-JP" sz="2400" dirty="0" err="1"/>
              <a:t>cor</a:t>
            </a:r>
            <a:r>
              <a:rPr lang="en-US" altLang="ja-JP" sz="2400" dirty="0"/>
              <a:t>(</a:t>
            </a:r>
            <a:r>
              <a:rPr lang="en-US" altLang="ja-JP" sz="2400" dirty="0" err="1"/>
              <a:t>pca.gaku$x</a:t>
            </a:r>
            <a:r>
              <a:rPr lang="en-US" altLang="ja-JP" sz="2400" dirty="0"/>
              <a:t>)		#</a:t>
            </a:r>
            <a:r>
              <a:rPr lang="ja-JP" altLang="en-US" sz="2400"/>
              <a:t>主成分得点同士の相関</a:t>
            </a:r>
            <a:r>
              <a:rPr lang="en-US" altLang="ja-JP" sz="2400" dirty="0"/>
              <a:t>(0)</a:t>
            </a:r>
          </a:p>
          <a:p>
            <a:pPr eaLnBrk="1" hangingPunct="1">
              <a:buFontTx/>
              <a:buNone/>
            </a:pPr>
            <a:r>
              <a:rPr lang="en-US" altLang="ja-JP" sz="2400" dirty="0"/>
              <a:t>biplot(</a:t>
            </a:r>
            <a:r>
              <a:rPr lang="en-US" altLang="ja-JP" sz="2400" dirty="0" err="1"/>
              <a:t>pca.gaku</a:t>
            </a:r>
            <a:r>
              <a:rPr lang="en-US" altLang="ja-JP" sz="2400" dirty="0"/>
              <a:t>, choices=c(1,2))	#</a:t>
            </a:r>
            <a:r>
              <a:rPr lang="ja-JP" altLang="en-US" sz="2400"/>
              <a:t>バイプロット</a:t>
            </a:r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56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B751D09-577B-BD42-8862-374FE3633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/>
              <a:t>R</a:t>
            </a:r>
            <a:r>
              <a:rPr lang="ja-JP" altLang="en-US" sz="4000"/>
              <a:t>による主成分分析</a:t>
            </a:r>
            <a:br>
              <a:rPr lang="en-US" altLang="ja-JP" sz="4000"/>
            </a:br>
            <a:r>
              <a:rPr lang="ja-JP" altLang="en-US" sz="3600"/>
              <a:t>（分散共分散行列からはじめる）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64EDCDC-12E8-4B44-89B2-86A60090D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 err="1"/>
              <a:t>pca.gaku</a:t>
            </a:r>
            <a:r>
              <a:rPr lang="en-US" altLang="ja-JP" sz="2400" dirty="0"/>
              <a:t>  </a:t>
            </a:r>
            <a:r>
              <a:rPr lang="ja-JP" altLang="en-US" sz="2400"/>
              <a:t>　		</a:t>
            </a:r>
            <a:r>
              <a:rPr lang="en-US" altLang="ja-JP" sz="2000" dirty="0"/>
              <a:t>#</a:t>
            </a:r>
            <a:r>
              <a:rPr lang="ja-JP" altLang="en-US" sz="2000"/>
              <a:t>固有値の平方根と固有ベクトルの表示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Standard deviations: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[1] 13.971074  9.674429  6.556847  5.395683  5.088521</a:t>
            </a:r>
          </a:p>
          <a:p>
            <a:pPr eaLnBrk="1" hangingPunct="1">
              <a:buFontTx/>
              <a:buNone/>
            </a:pPr>
            <a:endParaRPr lang="en-US" altLang="ja-JP" sz="2000" dirty="0"/>
          </a:p>
          <a:p>
            <a:pPr eaLnBrk="1" hangingPunct="1">
              <a:buFontTx/>
              <a:buNone/>
            </a:pPr>
            <a:r>
              <a:rPr lang="en-US" altLang="ja-JP" sz="2000" dirty="0"/>
              <a:t>Rotation: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            PC1        </a:t>
            </a:r>
            <a:r>
              <a:rPr lang="ja-JP" altLang="en-US" sz="2000"/>
              <a:t>　</a:t>
            </a:r>
            <a:r>
              <a:rPr lang="en-US" altLang="ja-JP" sz="2000" dirty="0"/>
              <a:t>PC2        </a:t>
            </a:r>
            <a:r>
              <a:rPr lang="ja-JP" altLang="en-US" sz="2000"/>
              <a:t>　　 </a:t>
            </a:r>
            <a:r>
              <a:rPr lang="en-US" altLang="ja-JP" sz="2000" dirty="0"/>
              <a:t>PC3         </a:t>
            </a:r>
            <a:r>
              <a:rPr lang="ja-JP" altLang="en-US" sz="2000"/>
              <a:t>　</a:t>
            </a:r>
            <a:r>
              <a:rPr lang="en-US" altLang="ja-JP" sz="2000" dirty="0"/>
              <a:t>PC4         </a:t>
            </a:r>
            <a:r>
              <a:rPr lang="ja-JP" altLang="en-US" sz="2000"/>
              <a:t>　　</a:t>
            </a:r>
            <a:r>
              <a:rPr lang="en-US" altLang="ja-JP" sz="2000" dirty="0"/>
              <a:t>PC5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国語 </a:t>
            </a:r>
            <a:r>
              <a:rPr lang="en-US" altLang="ja-JP" sz="2000" dirty="0"/>
              <a:t>-0.4545261  0.6634739 -0.47289752  0.14516839  0.32939713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社会 </a:t>
            </a:r>
            <a:r>
              <a:rPr lang="en-US" altLang="ja-JP" sz="2000" dirty="0"/>
              <a:t>-0.3667710  0.2531514  0.07138947 -0.05134978 -0.89087609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数学 </a:t>
            </a:r>
            <a:r>
              <a:rPr lang="en-US" altLang="ja-JP" sz="2000" dirty="0"/>
              <a:t>-0.3561308 -0.2524045  0.28362861  0.85244739  0.04848823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理科 </a:t>
            </a:r>
            <a:r>
              <a:rPr lang="en-US" altLang="ja-JP" sz="2000" dirty="0"/>
              <a:t>-0.5479742 -0.6486996 -0.45243098 -0.27164715  0.02066735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英語 </a:t>
            </a:r>
            <a:r>
              <a:rPr lang="en-US" altLang="ja-JP" sz="2000" dirty="0"/>
              <a:t>-0.4814356  0.1058187  0.69723203 -0.41932160  0.30831653</a:t>
            </a:r>
          </a:p>
        </p:txBody>
      </p:sp>
    </p:spTree>
    <p:extLst>
      <p:ext uri="{BB962C8B-B14F-4D97-AF65-F5344CB8AC3E}">
        <p14:creationId xmlns:p14="http://schemas.microsoft.com/office/powerpoint/2010/main" val="321926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CA88212-3B17-F542-8248-5CA0CE9F0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 dirty="0"/>
              <a:t>R</a:t>
            </a:r>
            <a:r>
              <a:rPr lang="ja-JP" altLang="en-US" sz="4000"/>
              <a:t>による主成分分析</a:t>
            </a:r>
            <a:br>
              <a:rPr lang="en-US" altLang="ja-JP" sz="3200" dirty="0"/>
            </a:br>
            <a:r>
              <a:rPr lang="ja-JP" altLang="en-US" sz="3600"/>
              <a:t>（分散共分散行列からはじめる）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D5EE8D1-D9BD-1F45-8278-AE9220CE0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/>
              <a:t>summary(</a:t>
            </a:r>
            <a:r>
              <a:rPr lang="en-US" altLang="ja-JP" sz="2000" dirty="0" err="1"/>
              <a:t>pca.gaku</a:t>
            </a:r>
            <a:r>
              <a:rPr lang="en-US" altLang="ja-JP" sz="2000" dirty="0"/>
              <a:t>)  #</a:t>
            </a:r>
            <a:r>
              <a:rPr lang="ja-JP" altLang="en-US" sz="2000"/>
              <a:t>固有値平方根，寄与率，累積寄与率</a:t>
            </a:r>
            <a:r>
              <a:rPr lang="en-US" altLang="ja-JP" sz="2000" dirty="0" err="1"/>
              <a:t>cor</a:t>
            </a:r>
            <a:r>
              <a:rPr lang="en-US" altLang="ja-JP" sz="2000" dirty="0"/>
              <a:t>(</a:t>
            </a:r>
            <a:r>
              <a:rPr lang="en-US" altLang="ja-JP" sz="2000" dirty="0" err="1"/>
              <a:t>pca.gaku$x,subjects</a:t>
            </a:r>
            <a:r>
              <a:rPr lang="en-US" altLang="ja-JP" sz="2000" dirty="0"/>
              <a:t>) #</a:t>
            </a:r>
            <a:r>
              <a:rPr lang="ja-JP" altLang="en-US" sz="2000"/>
              <a:t>主成分負荷量：得点と原変数の相関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" altLang="ja-JP" sz="2000" dirty="0" err="1"/>
              <a:t>pca.add</a:t>
            </a:r>
            <a:r>
              <a:rPr lang="en" altLang="ja-JP" sz="2000" dirty="0"/>
              <a:t> &lt;-</a:t>
            </a:r>
            <a:r>
              <a:rPr lang="en" altLang="ja-JP" sz="2000" dirty="0" err="1"/>
              <a:t>data.frame</a:t>
            </a:r>
            <a:r>
              <a:rPr lang="en" altLang="ja-JP" sz="2000" dirty="0"/>
              <a:t>(</a:t>
            </a:r>
            <a:r>
              <a:rPr lang="en" altLang="ja-JP" sz="2000" dirty="0" err="1"/>
              <a:t>cbind</a:t>
            </a:r>
            <a:r>
              <a:rPr lang="en" altLang="ja-JP" sz="2000" dirty="0"/>
              <a:t>(</a:t>
            </a:r>
            <a:r>
              <a:rPr lang="en" altLang="ja-JP" sz="2000" dirty="0" err="1"/>
              <a:t>subjects,pca.gaku$x</a:t>
            </a:r>
            <a:r>
              <a:rPr lang="en" altLang="ja-JP" sz="2000" dirty="0"/>
              <a:t>)) #</a:t>
            </a:r>
            <a:r>
              <a:rPr lang="ja-JP" altLang="en-US" sz="2000"/>
              <a:t>元データ＋主成分得点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" altLang="ja-JP" sz="2000" dirty="0"/>
              <a:t>plot(</a:t>
            </a:r>
            <a:r>
              <a:rPr lang="en" altLang="ja-JP" sz="2000" dirty="0" err="1"/>
              <a:t>pca.add</a:t>
            </a:r>
            <a:r>
              <a:rPr lang="en" altLang="ja-JP" sz="2000" dirty="0"/>
              <a:t>) #</a:t>
            </a:r>
            <a:r>
              <a:rPr lang="ja-JP" altLang="en-US" sz="2000"/>
              <a:t>総合散布図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ja-JP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Importance of components: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                          </a:t>
            </a: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ja-JP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　	</a:t>
            </a: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PC1   	PC2   	PC3   	PC4   	PC5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deviation     	13.971 	9.674 	6.557 	5.3957 	5.089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Proportion of Variance 	0.505 	0.242 	0.111 	0.0753 	0.067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Cumulative Proportion 	0.505 	0.747 	0.858 	0.9331 	1.000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/>
              <a:t>		国語        社会        	数学        理科       	英語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PC1  -0.65302293 -0.70318791 -0.66851161 -0.73343826 -0.7778664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PC2   0.66006849  0.33608746 -0.32808926 -0.60123277  0.1183926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PC3  -0.31886138  0.06423561  0.24987036 -0.28419803  0.5287002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PC4   0.08054865 -0.03802171  0.61799311 -0.14041879 -0.2616560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PC5   0.17236584 -0.62209333  0.03315107  0.01007511  0.1814368</a:t>
            </a:r>
            <a:endParaRPr lang="en-US" altLang="ja-JP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86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>
            <a:extLst>
              <a:ext uri="{FF2B5EF4-FFF2-40B4-BE49-F238E27FC236}">
                <a16:creationId xmlns:a16="http://schemas.microsoft.com/office/drawing/2014/main" id="{BCCD1299-2679-1845-B6DE-1B8A19F4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895600" cy="5334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9A5779DF-8043-BA44-99A3-7D1DB304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038600"/>
            <a:ext cx="11430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287C210C-1CAA-B04F-A569-CF94BF2D5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38600"/>
            <a:ext cx="533400" cy="4572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06" name="Rectangle 8">
            <a:extLst>
              <a:ext uri="{FF2B5EF4-FFF2-40B4-BE49-F238E27FC236}">
                <a16:creationId xmlns:a16="http://schemas.microsoft.com/office/drawing/2014/main" id="{D6C02EAA-2A66-D64D-8726-BCDF5F9E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07" name="Rectangle 9">
            <a:extLst>
              <a:ext uri="{FF2B5EF4-FFF2-40B4-BE49-F238E27FC236}">
                <a16:creationId xmlns:a16="http://schemas.microsoft.com/office/drawing/2014/main" id="{E53D39A6-9AF3-204E-9977-1E50F8C3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08" name="Rectangle 10">
            <a:extLst>
              <a:ext uri="{FF2B5EF4-FFF2-40B4-BE49-F238E27FC236}">
                <a16:creationId xmlns:a16="http://schemas.microsoft.com/office/drawing/2014/main" id="{E68B5075-DB4D-1745-8193-C987DD41A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15000"/>
            <a:ext cx="533400" cy="4572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8D282F-9F12-3D4A-B258-69430092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61BBAC-CFB0-F34D-A558-91F9C7FB2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/>
              <a:t>R</a:t>
            </a:r>
            <a:r>
              <a:rPr lang="ja-JP" altLang="en-US" sz="4000"/>
              <a:t>による主成分分析</a:t>
            </a:r>
            <a:br>
              <a:rPr lang="en-US" altLang="ja-JP" sz="3200"/>
            </a:br>
            <a:r>
              <a:rPr lang="ja-JP" altLang="en-US" sz="3600"/>
              <a:t>（相関係数行列からはじめる）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F1CC339-4971-C544-A6AF-399E6568B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dirty="0"/>
              <a:t>pca.gaku2 &lt;- </a:t>
            </a:r>
            <a:r>
              <a:rPr lang="en-US" altLang="ja-JP" sz="2800" dirty="0" err="1"/>
              <a:t>prcomp</a:t>
            </a:r>
            <a:r>
              <a:rPr lang="en-US" altLang="ja-JP" sz="2800" dirty="0"/>
              <a:t>(</a:t>
            </a:r>
            <a:r>
              <a:rPr lang="en-US" altLang="ja-JP" sz="2800" dirty="0" err="1">
                <a:solidFill>
                  <a:srgbClr val="FF33CC"/>
                </a:solidFill>
              </a:rPr>
              <a:t>subjects</a:t>
            </a:r>
            <a:r>
              <a:rPr lang="en-US" altLang="ja-JP" sz="2800" dirty="0" err="1"/>
              <a:t>,</a:t>
            </a:r>
            <a:r>
              <a:rPr lang="en-US" altLang="ja-JP" sz="2800" dirty="0" err="1">
                <a:solidFill>
                  <a:schemeClr val="accent2"/>
                </a:solidFill>
              </a:rPr>
              <a:t>scale</a:t>
            </a:r>
            <a:r>
              <a:rPr lang="en-US" altLang="ja-JP" sz="2800" dirty="0">
                <a:solidFill>
                  <a:schemeClr val="accent2"/>
                </a:solidFill>
              </a:rPr>
              <a:t>=TRUE</a:t>
            </a:r>
            <a:r>
              <a:rPr lang="en-US" altLang="ja-JP" sz="2800" dirty="0"/>
              <a:t>) </a:t>
            </a:r>
            <a:r>
              <a:rPr lang="en-US" altLang="ja-JP" sz="2400" dirty="0"/>
              <a:t>#</a:t>
            </a:r>
            <a:r>
              <a:rPr lang="ja-JP" altLang="en-US" sz="2400"/>
              <a:t>分析実行</a:t>
            </a:r>
          </a:p>
          <a:p>
            <a:pPr eaLnBrk="1" hangingPunct="1">
              <a:buFontTx/>
              <a:buNone/>
            </a:pPr>
            <a:r>
              <a:rPr lang="en-US" altLang="ja-JP" sz="2800" dirty="0"/>
              <a:t>names(pca.gaku2)			</a:t>
            </a:r>
            <a:r>
              <a:rPr lang="en-US" altLang="ja-JP" sz="2400" dirty="0"/>
              <a:t>#</a:t>
            </a:r>
            <a:r>
              <a:rPr lang="ja-JP" altLang="en-US" sz="2400"/>
              <a:t>名前属性のチェック</a:t>
            </a:r>
          </a:p>
          <a:p>
            <a:pPr eaLnBrk="1" hangingPunct="1">
              <a:buFontTx/>
              <a:buNone/>
            </a:pPr>
            <a:r>
              <a:rPr lang="en-US" altLang="ja-JP" sz="2800" dirty="0"/>
              <a:t>pca.gaku2  </a:t>
            </a:r>
            <a:r>
              <a:rPr lang="ja-JP" altLang="en-US" sz="2800"/>
              <a:t>　	</a:t>
            </a:r>
            <a:r>
              <a:rPr lang="en-US" altLang="ja-JP" sz="2800" dirty="0"/>
              <a:t>#</a:t>
            </a:r>
            <a:r>
              <a:rPr lang="ja-JP" altLang="en-US" sz="2400"/>
              <a:t>固有値の平方根と固有ベクトルの表示</a:t>
            </a:r>
          </a:p>
          <a:p>
            <a:pPr eaLnBrk="1" hangingPunct="1">
              <a:buFontTx/>
              <a:buNone/>
            </a:pPr>
            <a:r>
              <a:rPr lang="en-US" altLang="ja-JP" sz="2800" dirty="0"/>
              <a:t>summary(pca.gaku2)  </a:t>
            </a:r>
            <a:r>
              <a:rPr lang="en-US" altLang="ja-JP" sz="2400" dirty="0"/>
              <a:t>#</a:t>
            </a:r>
            <a:r>
              <a:rPr lang="ja-JP" altLang="en-US" sz="2400"/>
              <a:t>固有値平方根，寄与率累積寄与率</a:t>
            </a:r>
          </a:p>
          <a:p>
            <a:pPr eaLnBrk="1" hangingPunct="1">
              <a:buFontTx/>
              <a:buNone/>
            </a:pPr>
            <a:r>
              <a:rPr lang="en-US" altLang="ja-JP" sz="2800" dirty="0" err="1"/>
              <a:t>screeplot</a:t>
            </a:r>
            <a:r>
              <a:rPr lang="en-US" altLang="ja-JP" sz="2800" dirty="0"/>
              <a:t>(pca.gaku2) 	</a:t>
            </a:r>
            <a:r>
              <a:rPr lang="en-US" altLang="ja-JP" sz="2400" dirty="0"/>
              <a:t>#</a:t>
            </a:r>
            <a:r>
              <a:rPr lang="ja-JP" altLang="en-US" sz="2000"/>
              <a:t>スクリープロット</a:t>
            </a:r>
            <a:r>
              <a:rPr lang="en-US" altLang="ja-JP" sz="2000" dirty="0"/>
              <a:t>(</a:t>
            </a:r>
            <a:r>
              <a:rPr lang="ja-JP" altLang="en-US" sz="2000"/>
              <a:t>固有値のグラフ</a:t>
            </a:r>
            <a:r>
              <a:rPr lang="en-US" altLang="ja-JP" sz="2000" dirty="0"/>
              <a:t>)</a:t>
            </a:r>
            <a:endParaRPr lang="ja-JP" altLang="en-US" sz="2800"/>
          </a:p>
          <a:p>
            <a:pPr eaLnBrk="1" hangingPunct="1">
              <a:buFontTx/>
              <a:buNone/>
            </a:pPr>
            <a:r>
              <a:rPr lang="en-US" altLang="ja-JP" sz="2800" dirty="0"/>
              <a:t>pca.gaku2$center		</a:t>
            </a:r>
            <a:r>
              <a:rPr lang="en-US" altLang="ja-JP" sz="2400" dirty="0"/>
              <a:t>#</a:t>
            </a:r>
            <a:r>
              <a:rPr lang="ja-JP" altLang="en-US" sz="2400"/>
              <a:t>元の変数の平均値の表示</a:t>
            </a:r>
          </a:p>
          <a:p>
            <a:pPr eaLnBrk="1" hangingPunct="1">
              <a:buFontTx/>
              <a:buNone/>
            </a:pPr>
            <a:r>
              <a:rPr lang="en-US" altLang="ja-JP" sz="2800" dirty="0"/>
              <a:t>pca.gaku2$scale		</a:t>
            </a:r>
            <a:r>
              <a:rPr lang="en-US" altLang="ja-JP" sz="2400" dirty="0"/>
              <a:t>#</a:t>
            </a:r>
            <a:r>
              <a:rPr lang="ja-JP" altLang="en-US" sz="2400"/>
              <a:t>スケーリングの有無の確認</a:t>
            </a:r>
          </a:p>
          <a:p>
            <a:pPr eaLnBrk="1" hangingPunct="1">
              <a:buFontTx/>
              <a:buNone/>
            </a:pPr>
            <a:r>
              <a:rPr lang="en-US" altLang="ja-JP" sz="2800" dirty="0"/>
              <a:t>pca.gaku2$x			</a:t>
            </a:r>
            <a:r>
              <a:rPr lang="en-US" altLang="ja-JP" sz="2400" dirty="0"/>
              <a:t>#</a:t>
            </a:r>
            <a:r>
              <a:rPr lang="ja-JP" altLang="en-US" sz="2400"/>
              <a:t>主成分得点の表示</a:t>
            </a:r>
          </a:p>
          <a:p>
            <a:pPr eaLnBrk="1" hangingPunct="1">
              <a:buFontTx/>
              <a:buNone/>
            </a:pPr>
            <a:r>
              <a:rPr lang="en-US" altLang="ja-JP" sz="2400" dirty="0" err="1"/>
              <a:t>cor</a:t>
            </a:r>
            <a:r>
              <a:rPr lang="en-US" altLang="ja-JP" sz="2400" dirty="0"/>
              <a:t>(pca.gaku2$x,</a:t>
            </a:r>
            <a:r>
              <a:rPr lang="en-US" altLang="ja-JP" sz="2400" dirty="0">
                <a:solidFill>
                  <a:srgbClr val="FF33CC"/>
                </a:solidFill>
              </a:rPr>
              <a:t>subjects</a:t>
            </a:r>
            <a:r>
              <a:rPr lang="en-US" altLang="ja-JP" sz="2400" dirty="0"/>
              <a:t>)	#</a:t>
            </a:r>
            <a:r>
              <a:rPr lang="ja-JP" altLang="en-US" sz="2400"/>
              <a:t>主成分得点と変数の相関</a:t>
            </a:r>
            <a:endParaRPr lang="en-US" altLang="ja-JP" sz="2400" dirty="0"/>
          </a:p>
          <a:p>
            <a:pPr eaLnBrk="1" hangingPunct="1">
              <a:buFontTx/>
              <a:buNone/>
            </a:pPr>
            <a:r>
              <a:rPr lang="en-US" altLang="ja-JP" sz="2400" dirty="0"/>
              <a:t>biplot(pca.gaku2, choices=c(1,3))	#</a:t>
            </a:r>
            <a:r>
              <a:rPr lang="ja-JP" altLang="en-US" sz="2400"/>
              <a:t>バイプロット</a:t>
            </a:r>
          </a:p>
          <a:p>
            <a:pPr eaLnBrk="1" hangingPunct="1">
              <a:buFontTx/>
              <a:buNone/>
            </a:pPr>
            <a:endParaRPr lang="ja-JP" altLang="en-US" sz="2400"/>
          </a:p>
          <a:p>
            <a:pPr eaLnBrk="1" hangingPunct="1">
              <a:buFontTx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093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BE2811C-E023-BD46-B015-F2CB2D949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/>
              <a:t>R</a:t>
            </a:r>
            <a:r>
              <a:rPr lang="ja-JP" altLang="en-US" sz="4000"/>
              <a:t>による主成分分析</a:t>
            </a:r>
            <a:br>
              <a:rPr lang="en-US" altLang="ja-JP" sz="4000"/>
            </a:br>
            <a:r>
              <a:rPr lang="ja-JP" altLang="en-US" sz="3600"/>
              <a:t>（相関係数行列からはじめる）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1B0750A-2239-7944-B0A9-6CA8FBFEC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 dirty="0"/>
              <a:t>pca.gaku2  </a:t>
            </a:r>
            <a:r>
              <a:rPr lang="ja-JP" altLang="en-US" sz="2400"/>
              <a:t>　		</a:t>
            </a:r>
            <a:r>
              <a:rPr lang="en-US" altLang="ja-JP" sz="2000" dirty="0"/>
              <a:t>#</a:t>
            </a:r>
            <a:r>
              <a:rPr lang="ja-JP" altLang="en-US" sz="2000"/>
              <a:t>固有値の平方根と固有ベクトルの表示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Standard deviations: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[1] 1.5992972 1.0321853 0.7111871 0.6680076 0.6517828</a:t>
            </a:r>
          </a:p>
          <a:p>
            <a:pPr eaLnBrk="1" hangingPunct="1">
              <a:buFontTx/>
              <a:buNone/>
            </a:pPr>
            <a:endParaRPr lang="en-US" altLang="ja-JP" sz="2000" dirty="0"/>
          </a:p>
          <a:p>
            <a:pPr eaLnBrk="1" hangingPunct="1">
              <a:buFontTx/>
              <a:buNone/>
            </a:pPr>
            <a:r>
              <a:rPr lang="en-US" altLang="ja-JP" sz="2000" dirty="0"/>
              <a:t>Rotation:</a:t>
            </a:r>
          </a:p>
          <a:p>
            <a:pPr eaLnBrk="1" hangingPunct="1">
              <a:buFontTx/>
              <a:buNone/>
            </a:pPr>
            <a:r>
              <a:rPr lang="en-US" altLang="ja-JP" sz="2000" dirty="0"/>
              <a:t>            PC1        </a:t>
            </a:r>
            <a:r>
              <a:rPr lang="ja-JP" altLang="en-US" sz="2000"/>
              <a:t>　</a:t>
            </a:r>
            <a:r>
              <a:rPr lang="en-US" altLang="ja-JP" sz="2000" dirty="0"/>
              <a:t>PC2        </a:t>
            </a:r>
            <a:r>
              <a:rPr lang="ja-JP" altLang="en-US" sz="2000"/>
              <a:t>　　 </a:t>
            </a:r>
            <a:r>
              <a:rPr lang="en-US" altLang="ja-JP" sz="2000" dirty="0"/>
              <a:t>PC3         </a:t>
            </a:r>
            <a:r>
              <a:rPr lang="ja-JP" altLang="en-US" sz="2000"/>
              <a:t>　</a:t>
            </a:r>
            <a:r>
              <a:rPr lang="en-US" altLang="ja-JP" sz="2000" dirty="0"/>
              <a:t>PC4         </a:t>
            </a:r>
            <a:r>
              <a:rPr lang="ja-JP" altLang="en-US" sz="2000"/>
              <a:t>　　</a:t>
            </a:r>
            <a:r>
              <a:rPr lang="en-US" altLang="ja-JP" sz="2000" dirty="0"/>
              <a:t>PC5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国語 </a:t>
            </a:r>
            <a:r>
              <a:rPr lang="en-US" altLang="ja-JP" sz="2000" dirty="0"/>
              <a:t>-0.4041725  0.57887716 -0.3519510  0.3105217  0.53033259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社会 </a:t>
            </a:r>
            <a:r>
              <a:rPr lang="en-US" altLang="ja-JP" sz="2000" dirty="0"/>
              <a:t>-0.4791143  0.36327064 -0.1060289 -0.0743595 -0.78848747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数学 </a:t>
            </a:r>
            <a:r>
              <a:rPr lang="en-US" altLang="ja-JP" sz="2000" dirty="0"/>
              <a:t>-0.4380351 -0.48389701  0.2494864  0.7130299 -0.05756589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理科 </a:t>
            </a:r>
            <a:r>
              <a:rPr lang="en-US" altLang="ja-JP" sz="2000" dirty="0"/>
              <a:t>-0.4064104 -0.54428764 -0.6058969 -0.3977507  0.11517295</a:t>
            </a:r>
          </a:p>
          <a:p>
            <a:pPr eaLnBrk="1" hangingPunct="1">
              <a:buFontTx/>
              <a:buNone/>
            </a:pPr>
            <a:r>
              <a:rPr lang="ja-JP" altLang="en-US" sz="2000"/>
              <a:t>英語 </a:t>
            </a:r>
            <a:r>
              <a:rPr lang="en-US" altLang="ja-JP" sz="2000" dirty="0"/>
              <a:t>-0.5000499  0.05030239  0.6599499 -0.4810715  0.28364804</a:t>
            </a:r>
          </a:p>
        </p:txBody>
      </p:sp>
    </p:spTree>
    <p:extLst>
      <p:ext uri="{BB962C8B-B14F-4D97-AF65-F5344CB8AC3E}">
        <p14:creationId xmlns:p14="http://schemas.microsoft.com/office/powerpoint/2010/main" val="3232123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7BD27C-D6DD-134F-A108-1D4739FD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ja-JP" sz="4000"/>
              <a:t>R</a:t>
            </a:r>
            <a:r>
              <a:rPr lang="ja-JP" altLang="en-US" sz="4000"/>
              <a:t>による主成分分析</a:t>
            </a:r>
            <a:br>
              <a:rPr lang="en-US" altLang="ja-JP" sz="3200"/>
            </a:br>
            <a:r>
              <a:rPr lang="ja-JP" altLang="en-US" sz="3600"/>
              <a:t>（相関係数行列からはじめる）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2B90E58-F77C-6449-9F77-5C0AECF45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365514"/>
            <a:ext cx="846043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/>
              <a:t>summary(pca.gaku2)  #</a:t>
            </a:r>
            <a:r>
              <a:rPr lang="ja-JP" altLang="en-US" sz="2000"/>
              <a:t>固有値平方根，寄与率，累積寄与率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ja-JP" sz="2000" dirty="0" err="1"/>
              <a:t>cor</a:t>
            </a:r>
            <a:r>
              <a:rPr lang="en-US" altLang="ja-JP" sz="2000" dirty="0"/>
              <a:t>(pca.gaku2$x,subjects) #</a:t>
            </a:r>
            <a:r>
              <a:rPr lang="ja-JP" altLang="en-US" sz="2000"/>
              <a:t>主成分負荷量：得点と原変数の相関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" altLang="ja-JP" sz="2000" dirty="0" err="1"/>
              <a:t>pca</a:t>
            </a:r>
            <a:r>
              <a:rPr lang="en-US" altLang="ja-JP" sz="2000" dirty="0"/>
              <a:t>2</a:t>
            </a:r>
            <a:r>
              <a:rPr lang="en" altLang="ja-JP" sz="2000" dirty="0"/>
              <a:t>.add &lt;-</a:t>
            </a:r>
            <a:r>
              <a:rPr lang="en" altLang="ja-JP" sz="2000" dirty="0" err="1"/>
              <a:t>data.frame</a:t>
            </a:r>
            <a:r>
              <a:rPr lang="en" altLang="ja-JP" sz="2000" dirty="0"/>
              <a:t>(</a:t>
            </a:r>
            <a:r>
              <a:rPr lang="en" altLang="ja-JP" sz="2000" dirty="0" err="1"/>
              <a:t>cbind</a:t>
            </a:r>
            <a:r>
              <a:rPr lang="en" altLang="ja-JP" sz="2000" dirty="0"/>
              <a:t>(</a:t>
            </a:r>
            <a:r>
              <a:rPr lang="en" altLang="ja-JP" sz="2000" dirty="0" err="1"/>
              <a:t>subjects,pca.gaku</a:t>
            </a:r>
            <a:r>
              <a:rPr lang="en-US" altLang="ja-JP" sz="2000" dirty="0"/>
              <a:t>2</a:t>
            </a:r>
            <a:r>
              <a:rPr lang="en" altLang="ja-JP" sz="2000" dirty="0"/>
              <a:t>$x)) #</a:t>
            </a:r>
            <a:r>
              <a:rPr lang="ja-JP" altLang="en-US" sz="2000"/>
              <a:t>元データ＋主成分得点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" altLang="ja-JP" sz="2000" dirty="0"/>
              <a:t>plot(</a:t>
            </a:r>
            <a:r>
              <a:rPr lang="en" altLang="ja-JP" sz="2000" dirty="0" err="1"/>
              <a:t>pca</a:t>
            </a:r>
            <a:r>
              <a:rPr lang="en-US" altLang="ja-JP" sz="2000" dirty="0"/>
              <a:t>2</a:t>
            </a:r>
            <a:r>
              <a:rPr lang="en" altLang="ja-JP" sz="2000" dirty="0"/>
              <a:t>.add) #</a:t>
            </a:r>
            <a:r>
              <a:rPr lang="ja-JP" altLang="en-US" sz="2000"/>
              <a:t>総合散布図</a:t>
            </a:r>
            <a:endParaRPr lang="en-US" altLang="ja-JP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Importance of components: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                          </a:t>
            </a: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ja-JP" altLang="en-US"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　	</a:t>
            </a: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PC1   	PC2   	PC3   	PC4   	PC5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Standard deviation     	1.599 	1.032 	0.711 	0.6680 	0.652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Proportion of Variance 	0.512 	0.213 	0.101 	0.0892 	0.085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Cumulative Proportion  	0.512 	0.725 	0.826 	0.9150 	1.000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 err="1"/>
              <a:t>cor</a:t>
            </a:r>
            <a:r>
              <a:rPr lang="en-US" altLang="ja-JP" sz="1800" dirty="0"/>
              <a:t>(pca.gaku2$x,subjects) #</a:t>
            </a:r>
            <a:r>
              <a:rPr lang="ja-JP" altLang="en-US" sz="1800"/>
              <a:t>主成分負荷量：得点と原変数の相関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/>
              <a:t> 		国語        社会        	数学        理科       	英語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PC1 -0.6463919 -0.76624613 -0.70054837 -0.64997107 -0.79972835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PC2  0.5975085  0.37496261 -0.49947137 -0.56180569  0.05192139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PC3 -0.2503030 -0.07540635  0.17743154 -0.43090611  0.46934784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PC4  0.2074308 -0.04967271  0.47630935 -0.26570047 -0.32135939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PC5  0.3456617 -0.51392258 -0.03752046  0.07506775  0.18487692</a:t>
            </a:r>
          </a:p>
        </p:txBody>
      </p:sp>
    </p:spTree>
    <p:extLst>
      <p:ext uri="{BB962C8B-B14F-4D97-AF65-F5344CB8AC3E}">
        <p14:creationId xmlns:p14="http://schemas.microsoft.com/office/powerpoint/2010/main" val="414947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タイトル 1">
            <a:extLst>
              <a:ext uri="{FF2B5EF4-FFF2-40B4-BE49-F238E27FC236}">
                <a16:creationId xmlns:a16="http://schemas.microsoft.com/office/drawing/2014/main" id="{5C567E86-BC99-FD4F-BDDB-8FF5F9E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r>
              <a:rPr lang="en-US" altLang="ja-JP" sz="3600" dirty="0"/>
              <a:t>Artificial data generation</a:t>
            </a:r>
            <a:r>
              <a:rPr lang="ja-JP" altLang="en-US" sz="3600"/>
              <a:t>（ｐ３２０）</a:t>
            </a:r>
            <a:endParaRPr lang="ja-JP" altLang="en-US" sz="4000"/>
          </a:p>
        </p:txBody>
      </p:sp>
      <p:sp>
        <p:nvSpPr>
          <p:cNvPr id="1029" name="コンテンツ プレースホルダ 2">
            <a:extLst>
              <a:ext uri="{FF2B5EF4-FFF2-40B4-BE49-F238E27FC236}">
                <a16:creationId xmlns:a16="http://schemas.microsoft.com/office/drawing/2014/main" id="{A0D25FE5-F7ED-5744-BACF-04FCA260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639175" cy="2590800"/>
          </a:xfrm>
        </p:spPr>
        <p:txBody>
          <a:bodyPr/>
          <a:lstStyle/>
          <a:p>
            <a:r>
              <a:rPr lang="en-US" altLang="ja-JP" dirty="0"/>
              <a:t>Generate two variables correlating each other.</a:t>
            </a:r>
          </a:p>
          <a:p>
            <a:pPr lvl="1"/>
            <a:r>
              <a:rPr lang="en-US" altLang="ja-JP" sz="2400" dirty="0"/>
              <a:t>2</a:t>
            </a:r>
            <a:r>
              <a:rPr lang="ja-JP" altLang="en-US" sz="2400"/>
              <a:t>変数</a:t>
            </a:r>
            <a:r>
              <a:rPr lang="en-US" altLang="ja-JP" sz="2400" dirty="0"/>
              <a:t>(</a:t>
            </a:r>
            <a:r>
              <a:rPr lang="ja-JP" altLang="en-US" sz="2400"/>
              <a:t>相互に相関を持つ</a:t>
            </a:r>
            <a:r>
              <a:rPr lang="en-US" altLang="ja-JP" sz="2400" dirty="0"/>
              <a:t>)</a:t>
            </a:r>
            <a:r>
              <a:rPr lang="ja-JP" altLang="en-US" sz="2400"/>
              <a:t>の発生</a:t>
            </a:r>
            <a:endParaRPr lang="en-US" altLang="ja-JP" sz="2400" dirty="0"/>
          </a:p>
          <a:p>
            <a:pPr lvl="2">
              <a:buFontTx/>
              <a:buNone/>
            </a:pPr>
            <a:r>
              <a:rPr lang="en-US" altLang="ja-JP" sz="1800" dirty="0"/>
              <a:t>rho &lt;- 0.6</a:t>
            </a:r>
          </a:p>
          <a:p>
            <a:pPr lvl="2">
              <a:buFontTx/>
              <a:buNone/>
            </a:pPr>
            <a:r>
              <a:rPr lang="en-US" altLang="ja-JP" sz="1800" dirty="0"/>
              <a:t>x &lt;-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(100,50,10)</a:t>
            </a:r>
          </a:p>
          <a:p>
            <a:pPr lvl="2">
              <a:buFontTx/>
              <a:buNone/>
            </a:pPr>
            <a:r>
              <a:rPr lang="en-US" altLang="ja-JP" sz="1800" dirty="0"/>
              <a:t>e &lt;-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(100,0,5)</a:t>
            </a:r>
          </a:p>
          <a:p>
            <a:pPr lvl="2">
              <a:buFontTx/>
              <a:buNone/>
            </a:pPr>
            <a:r>
              <a:rPr lang="en-US" altLang="ja-JP" sz="1800" dirty="0"/>
              <a:t>y &lt;- rho * x + sqrt(1-rho^2)*e</a:t>
            </a:r>
          </a:p>
          <a:p>
            <a:pPr lvl="2">
              <a:buFontTx/>
              <a:buNone/>
            </a:pPr>
            <a:r>
              <a:rPr lang="en-US" altLang="ja-JP" sz="1800" dirty="0"/>
              <a:t>a1 &lt;- sqrt(0.6)</a:t>
            </a:r>
          </a:p>
          <a:p>
            <a:pPr lvl="2">
              <a:buFontTx/>
              <a:buNone/>
            </a:pPr>
            <a:r>
              <a:rPr lang="en-US" altLang="ja-JP" sz="1800" dirty="0"/>
              <a:t>a2 &lt;- sqrt(0.6)</a:t>
            </a:r>
          </a:p>
          <a:p>
            <a:pPr lvl="2">
              <a:buFontTx/>
              <a:buNone/>
            </a:pPr>
            <a:r>
              <a:rPr lang="en-US" altLang="ja-JP" sz="1800" dirty="0"/>
              <a:t>x &lt;- 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(100</a:t>
            </a:r>
            <a:r>
              <a:rPr lang="ja-JP" altLang="en-US" sz="1800"/>
              <a:t>，</a:t>
            </a:r>
            <a:r>
              <a:rPr lang="en-US" altLang="ja-JP" sz="1800" dirty="0"/>
              <a:t>50</a:t>
            </a:r>
            <a:r>
              <a:rPr lang="ja-JP" altLang="en-US" sz="1800"/>
              <a:t>，</a:t>
            </a:r>
            <a:r>
              <a:rPr lang="en-US" altLang="ja-JP" sz="1800" dirty="0"/>
              <a:t>10</a:t>
            </a:r>
            <a:r>
              <a:rPr lang="ja-JP" altLang="en-US" sz="1800"/>
              <a:t>）</a:t>
            </a:r>
            <a:endParaRPr lang="en-US" altLang="ja-JP" sz="1800" dirty="0"/>
          </a:p>
          <a:p>
            <a:pPr lvl="2">
              <a:buFontTx/>
              <a:buNone/>
            </a:pPr>
            <a:r>
              <a:rPr lang="en-US" altLang="ja-JP" sz="1800" dirty="0"/>
              <a:t>e1 &lt;-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(100,0,5)</a:t>
            </a:r>
          </a:p>
          <a:p>
            <a:pPr lvl="2">
              <a:buFontTx/>
              <a:buNone/>
            </a:pPr>
            <a:r>
              <a:rPr lang="en-US" altLang="ja-JP" sz="1800" dirty="0"/>
              <a:t>e2 &lt;-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(100,0,5)</a:t>
            </a:r>
          </a:p>
          <a:p>
            <a:pPr lvl="2">
              <a:buFontTx/>
              <a:buNone/>
            </a:pPr>
            <a:r>
              <a:rPr lang="en-US" altLang="ja-JP" sz="1800" dirty="0"/>
              <a:t>y1 &lt;- a1 *x +sqrt(1-a1^2)*e1</a:t>
            </a:r>
          </a:p>
          <a:p>
            <a:pPr lvl="2">
              <a:buFontTx/>
              <a:buNone/>
            </a:pPr>
            <a:r>
              <a:rPr lang="en-US" altLang="ja-JP" sz="1800" dirty="0"/>
              <a:t>y2 &lt;- a2 *x +sqrt(1-a2^2)*e2</a:t>
            </a:r>
          </a:p>
          <a:p>
            <a:pPr lvl="2">
              <a:buFontTx/>
              <a:buNone/>
            </a:pPr>
            <a:endParaRPr lang="en-US" altLang="ja-JP" sz="2000" dirty="0"/>
          </a:p>
          <a:p>
            <a:pPr lvl="2"/>
            <a:endParaRPr lang="ja-JP" altLang="en-US"/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BD5A3D50-55EA-0B4D-BB16-3F2F01FE1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87986"/>
              </p:ext>
            </p:extLst>
          </p:nvPr>
        </p:nvGraphicFramePr>
        <p:xfrm>
          <a:off x="5508104" y="2636912"/>
          <a:ext cx="2330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数式" r:id="rId3" imgW="26035000" imgH="6438900" progId="Equation.3">
                  <p:embed/>
                </p:oleObj>
              </mc:Choice>
              <mc:Fallback>
                <p:oleObj name="数式" r:id="rId3" imgW="26035000" imgH="6438900" progId="Equation.3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BD5A3D50-55EA-0B4D-BB16-3F2F01FE1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36912"/>
                        <a:ext cx="23304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>
            <a:extLst>
              <a:ext uri="{FF2B5EF4-FFF2-40B4-BE49-F238E27FC236}">
                <a16:creationId xmlns:a16="http://schemas.microsoft.com/office/drawing/2014/main" id="{6787833C-5233-CC46-975C-DF175FC69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79160"/>
              </p:ext>
            </p:extLst>
          </p:nvPr>
        </p:nvGraphicFramePr>
        <p:xfrm>
          <a:off x="5285060" y="4294262"/>
          <a:ext cx="277653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数式" r:id="rId5" imgW="31013400" imgH="19304000" progId="Equation.3">
                  <p:embed/>
                </p:oleObj>
              </mc:Choice>
              <mc:Fallback>
                <p:oleObj name="数式" r:id="rId5" imgW="31013400" imgH="19304000" progId="Equation.3">
                  <p:embed/>
                  <p:pic>
                    <p:nvPicPr>
                      <p:cNvPr id="1027" name="Object 4">
                        <a:extLst>
                          <a:ext uri="{FF2B5EF4-FFF2-40B4-BE49-F238E27FC236}">
                            <a16:creationId xmlns:a16="http://schemas.microsoft.com/office/drawing/2014/main" id="{6787833C-5233-CC46-975C-DF175FC696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060" y="4294262"/>
                        <a:ext cx="277653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116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4CD15EF8-758D-F647-86B1-F2D37CD95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05200"/>
            <a:ext cx="2895600" cy="5334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AA3540D-0972-2943-B69E-12C70BDA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14800"/>
            <a:ext cx="11430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57C2DC7-9D74-3044-9F62-3D9475FE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14800"/>
            <a:ext cx="1066800" cy="4572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0F97A685-34F6-8647-AAF7-3501B195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6482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F0CDD938-69BA-FB4A-8A68-5AB9526E9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81600"/>
            <a:ext cx="5334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09E1D8EA-901D-BF40-92F3-F36D5AF6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0"/>
            <a:ext cx="533400" cy="4572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5" name="Rectangle 10">
            <a:extLst>
              <a:ext uri="{FF2B5EF4-FFF2-40B4-BE49-F238E27FC236}">
                <a16:creationId xmlns:a16="http://schemas.microsoft.com/office/drawing/2014/main" id="{52DA6B70-B4B1-834C-BDC3-0831A208A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48200"/>
            <a:ext cx="533400" cy="45720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35C4C60-E5B6-7845-B4A1-BCC2E964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04800"/>
            <a:ext cx="6696744" cy="6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DA6D6F-8E23-C043-A1EA-E7FFFDA86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pPr eaLnBrk="1" hangingPunct="1"/>
            <a:r>
              <a:rPr lang="ja-JP" altLang="en-US"/>
              <a:t>線形構造の図式（ｐ</a:t>
            </a:r>
            <a:r>
              <a:rPr lang="en-US" altLang="ja-JP"/>
              <a:t>310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Linear Structure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951DBE6-8A4E-AD48-B13D-0A245A2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84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0" name="Oval 5">
            <a:extLst>
              <a:ext uri="{FF2B5EF4-FFF2-40B4-BE49-F238E27FC236}">
                <a16:creationId xmlns:a16="http://schemas.microsoft.com/office/drawing/2014/main" id="{08545C38-CAC2-E84A-98AE-F4EF17EB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19697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1" name="Oval 6">
            <a:extLst>
              <a:ext uri="{FF2B5EF4-FFF2-40B4-BE49-F238E27FC236}">
                <a16:creationId xmlns:a16="http://schemas.microsoft.com/office/drawing/2014/main" id="{28297A65-C11F-1646-8079-11DF6395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2" name="Text Box 7">
            <a:extLst>
              <a:ext uri="{FF2B5EF4-FFF2-40B4-BE49-F238E27FC236}">
                <a16:creationId xmlns:a16="http://schemas.microsoft.com/office/drawing/2014/main" id="{05E1F637-EDD9-2D4B-BC6C-5F7DA29D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1196975"/>
            <a:ext cx="1725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観測変数</a:t>
            </a:r>
          </a:p>
          <a:p>
            <a:pPr eaLnBrk="1" hangingPunct="1"/>
            <a:r>
              <a:rPr lang="en-US" altLang="ja-JP"/>
              <a:t>Observed V.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2BEF5B9E-81A4-DD44-8DFF-9A15129D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19697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潜在変数</a:t>
            </a:r>
          </a:p>
          <a:p>
            <a:pPr eaLnBrk="1" hangingPunct="1"/>
            <a:r>
              <a:rPr lang="en-US" altLang="ja-JP"/>
              <a:t>Latent V.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E52A27B2-DA90-ED4E-9E70-8BE20FDD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268413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誤差項</a:t>
            </a:r>
          </a:p>
          <a:p>
            <a:pPr eaLnBrk="1" hangingPunct="1"/>
            <a:r>
              <a:rPr lang="en-US" altLang="ja-JP"/>
              <a:t>Error term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4C77ABBB-ED4E-AD48-80E7-7C384752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664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重回帰分析 </a:t>
            </a:r>
            <a:r>
              <a:rPr lang="en-US" altLang="ja-JP"/>
              <a:t>Multiple Linear Regression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複数の観測変数と誤差で目的の観測変数を表現</a:t>
            </a:r>
            <a:r>
              <a:rPr lang="en-US" altLang="ja-JP"/>
              <a:t>)</a:t>
            </a: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8B749F2B-BBA3-8641-B72D-E16C583B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1750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6272C1E7-5AAB-254C-BA7A-71D1A8FE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</a:t>
            </a:r>
            <a:r>
              <a:rPr lang="ja-JP" altLang="en-US"/>
              <a:t>１</a:t>
            </a:r>
          </a:p>
        </p:txBody>
      </p:sp>
      <p:sp>
        <p:nvSpPr>
          <p:cNvPr id="4108" name="Rectangle 13">
            <a:extLst>
              <a:ext uri="{FF2B5EF4-FFF2-40B4-BE49-F238E27FC236}">
                <a16:creationId xmlns:a16="http://schemas.microsoft.com/office/drawing/2014/main" id="{F93D2E9E-A643-F84D-94B8-935A11E1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068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09" name="Oval 14">
            <a:extLst>
              <a:ext uri="{FF2B5EF4-FFF2-40B4-BE49-F238E27FC236}">
                <a16:creationId xmlns:a16="http://schemas.microsoft.com/office/drawing/2014/main" id="{9F3C7C68-9512-974B-8775-AC76FBFA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248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13BB148E-A0C9-4247-BE6D-3CBA1669F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057525"/>
            <a:ext cx="52705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1" name="Line 16">
            <a:extLst>
              <a:ext uri="{FF2B5EF4-FFF2-40B4-BE49-F238E27FC236}">
                <a16:creationId xmlns:a16="http://schemas.microsoft.com/office/drawing/2014/main" id="{55C88833-4FBE-014A-A9AD-A9BFAC3D1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8325" y="3535363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7">
            <a:extLst>
              <a:ext uri="{FF2B5EF4-FFF2-40B4-BE49-F238E27FC236}">
                <a16:creationId xmlns:a16="http://schemas.microsoft.com/office/drawing/2014/main" id="{7802203C-D383-3F4A-B823-E5085BE17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3390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Text Box 18">
            <a:extLst>
              <a:ext uri="{FF2B5EF4-FFF2-40B4-BE49-F238E27FC236}">
                <a16:creationId xmlns:a16="http://schemas.microsoft.com/office/drawing/2014/main" id="{ACFD85C1-279D-7047-AFA1-85DE115D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340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因子分析 </a:t>
            </a:r>
            <a:r>
              <a:rPr lang="en-US" altLang="ja-JP" dirty="0"/>
              <a:t>Factor Analysis</a:t>
            </a:r>
          </a:p>
          <a:p>
            <a:pPr eaLnBrk="1" hangingPunct="1"/>
            <a:r>
              <a:rPr lang="en-US" altLang="ja-JP" dirty="0"/>
              <a:t>(</a:t>
            </a:r>
            <a:r>
              <a:rPr lang="ja-JP" altLang="en-US"/>
              <a:t>複数の観測変数を</a:t>
            </a:r>
          </a:p>
          <a:p>
            <a:pPr eaLnBrk="1" hangingPunct="1"/>
            <a:r>
              <a:rPr lang="ja-JP" altLang="en-US"/>
              <a:t>共通の潜在変数で表現</a:t>
            </a:r>
            <a:r>
              <a:rPr lang="en-US" altLang="ja-JP" dirty="0"/>
              <a:t>)</a:t>
            </a:r>
          </a:p>
        </p:txBody>
      </p:sp>
      <p:sp>
        <p:nvSpPr>
          <p:cNvPr id="4114" name="Rectangle 19">
            <a:extLst>
              <a:ext uri="{FF2B5EF4-FFF2-40B4-BE49-F238E27FC236}">
                <a16:creationId xmlns:a16="http://schemas.microsoft.com/office/drawing/2014/main" id="{C3932331-C451-0049-B2BF-8155F6531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y1</a:t>
            </a:r>
          </a:p>
        </p:txBody>
      </p:sp>
      <p:sp>
        <p:nvSpPr>
          <p:cNvPr id="4115" name="Rectangle 20">
            <a:extLst>
              <a:ext uri="{FF2B5EF4-FFF2-40B4-BE49-F238E27FC236}">
                <a16:creationId xmlns:a16="http://schemas.microsoft.com/office/drawing/2014/main" id="{8170ED8B-46A0-BF40-BD55-C43A2D45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y2</a:t>
            </a:r>
          </a:p>
        </p:txBody>
      </p:sp>
      <p:sp>
        <p:nvSpPr>
          <p:cNvPr id="4116" name="Rectangle 21">
            <a:extLst>
              <a:ext uri="{FF2B5EF4-FFF2-40B4-BE49-F238E27FC236}">
                <a16:creationId xmlns:a16="http://schemas.microsoft.com/office/drawing/2014/main" id="{AB8B2EA2-93C6-874C-B580-078B9342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y3</a:t>
            </a:r>
          </a:p>
        </p:txBody>
      </p:sp>
      <p:sp>
        <p:nvSpPr>
          <p:cNvPr id="4117" name="Oval 22">
            <a:extLst>
              <a:ext uri="{FF2B5EF4-FFF2-40B4-BE49-F238E27FC236}">
                <a16:creationId xmlns:a16="http://schemas.microsoft.com/office/drawing/2014/main" id="{286944E5-E2F3-974B-A8D8-11A3924A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44512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f1</a:t>
            </a:r>
          </a:p>
        </p:txBody>
      </p:sp>
      <p:sp>
        <p:nvSpPr>
          <p:cNvPr id="4118" name="Oval 23">
            <a:extLst>
              <a:ext uri="{FF2B5EF4-FFF2-40B4-BE49-F238E27FC236}">
                <a16:creationId xmlns:a16="http://schemas.microsoft.com/office/drawing/2014/main" id="{C38BAF8E-CFD2-9C4E-B78B-3A374A8B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353175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f2</a:t>
            </a:r>
          </a:p>
        </p:txBody>
      </p:sp>
      <p:sp>
        <p:nvSpPr>
          <p:cNvPr id="4119" name="Oval 24">
            <a:extLst>
              <a:ext uri="{FF2B5EF4-FFF2-40B4-BE49-F238E27FC236}">
                <a16:creationId xmlns:a16="http://schemas.microsoft.com/office/drawing/2014/main" id="{A01B8DF6-B9B0-C44D-B896-1261BAC2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00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20" name="Line 25">
            <a:extLst>
              <a:ext uri="{FF2B5EF4-FFF2-40B4-BE49-F238E27FC236}">
                <a16:creationId xmlns:a16="http://schemas.microsoft.com/office/drawing/2014/main" id="{3C28CCDA-1FD9-DB4B-B3CD-B0D5BA8796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5443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1" name="Oval 26">
            <a:extLst>
              <a:ext uri="{FF2B5EF4-FFF2-40B4-BE49-F238E27FC236}">
                <a16:creationId xmlns:a16="http://schemas.microsoft.com/office/drawing/2014/main" id="{AFBCA5EE-F049-1D43-98BA-58947129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22" name="Line 27">
            <a:extLst>
              <a:ext uri="{FF2B5EF4-FFF2-40B4-BE49-F238E27FC236}">
                <a16:creationId xmlns:a16="http://schemas.microsoft.com/office/drawing/2014/main" id="{98C8EED8-9A54-834F-BE41-1C071F1EB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092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Oval 28">
            <a:extLst>
              <a:ext uri="{FF2B5EF4-FFF2-40B4-BE49-F238E27FC236}">
                <a16:creationId xmlns:a16="http://schemas.microsoft.com/office/drawing/2014/main" id="{A78A6F88-42D3-FC4C-99ED-7704CE90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49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e3</a:t>
            </a:r>
          </a:p>
        </p:txBody>
      </p:sp>
      <p:sp>
        <p:nvSpPr>
          <p:cNvPr id="4124" name="Line 29">
            <a:extLst>
              <a:ext uri="{FF2B5EF4-FFF2-40B4-BE49-F238E27FC236}">
                <a16:creationId xmlns:a16="http://schemas.microsoft.com/office/drawing/2014/main" id="{99FCA239-BCDC-9547-B515-71AE5D8FA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6405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30">
            <a:extLst>
              <a:ext uri="{FF2B5EF4-FFF2-40B4-BE49-F238E27FC236}">
                <a16:creationId xmlns:a16="http://schemas.microsoft.com/office/drawing/2014/main" id="{E6FEB136-BF77-B244-95D2-12F5D6B3D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5589588"/>
            <a:ext cx="7207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1">
            <a:extLst>
              <a:ext uri="{FF2B5EF4-FFF2-40B4-BE49-F238E27FC236}">
                <a16:creationId xmlns:a16="http://schemas.microsoft.com/office/drawing/2014/main" id="{39130FB8-232B-AC4F-9FBB-49F7BD83F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7" y="5821364"/>
            <a:ext cx="7508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Line 32">
            <a:extLst>
              <a:ext uri="{FF2B5EF4-FFF2-40B4-BE49-F238E27FC236}">
                <a16:creationId xmlns:a16="http://schemas.microsoft.com/office/drawing/2014/main" id="{06D9868A-7EA5-EB4D-978D-60FEE4FFA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6165850"/>
            <a:ext cx="720725" cy="36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8" name="Line 33">
            <a:extLst>
              <a:ext uri="{FF2B5EF4-FFF2-40B4-BE49-F238E27FC236}">
                <a16:creationId xmlns:a16="http://schemas.microsoft.com/office/drawing/2014/main" id="{109763C3-A861-D84C-AE10-D6E133B2C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49" y="6664324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9" name="Text Box 34">
            <a:extLst>
              <a:ext uri="{FF2B5EF4-FFF2-40B4-BE49-F238E27FC236}">
                <a16:creationId xmlns:a16="http://schemas.microsoft.com/office/drawing/2014/main" id="{ECD8EA29-2783-7A47-8DEE-C417911F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962400"/>
            <a:ext cx="4498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主成分分析 </a:t>
            </a:r>
            <a:r>
              <a:rPr lang="en-US" altLang="ja-JP" dirty="0"/>
              <a:t>Principal Components</a:t>
            </a:r>
          </a:p>
          <a:p>
            <a:pPr eaLnBrk="1" hangingPunct="1"/>
            <a:r>
              <a:rPr lang="en-US" altLang="ja-JP" dirty="0"/>
              <a:t>(</a:t>
            </a:r>
            <a:r>
              <a:rPr lang="ja-JP" altLang="en-US"/>
              <a:t>複数の観測変数を統合し</a:t>
            </a:r>
          </a:p>
          <a:p>
            <a:pPr eaLnBrk="1" hangingPunct="1"/>
            <a:r>
              <a:rPr lang="ja-JP" altLang="en-US"/>
              <a:t>集約した潜在変数で表現</a:t>
            </a:r>
            <a:r>
              <a:rPr lang="en-US" altLang="ja-JP" dirty="0"/>
              <a:t>)</a:t>
            </a:r>
          </a:p>
        </p:txBody>
      </p:sp>
      <p:sp>
        <p:nvSpPr>
          <p:cNvPr id="4130" name="Rectangle 35">
            <a:extLst>
              <a:ext uri="{FF2B5EF4-FFF2-40B4-BE49-F238E27FC236}">
                <a16:creationId xmlns:a16="http://schemas.microsoft.com/office/drawing/2014/main" id="{42DB50D5-F905-9D4A-85CE-5677DE72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x1</a:t>
            </a:r>
          </a:p>
        </p:txBody>
      </p:sp>
      <p:sp>
        <p:nvSpPr>
          <p:cNvPr id="4131" name="Rectangle 36">
            <a:extLst>
              <a:ext uri="{FF2B5EF4-FFF2-40B4-BE49-F238E27FC236}">
                <a16:creationId xmlns:a16="http://schemas.microsoft.com/office/drawing/2014/main" id="{A6E16896-73F1-8E44-9D7E-E92F671A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32" name="Rectangle 37">
            <a:extLst>
              <a:ext uri="{FF2B5EF4-FFF2-40B4-BE49-F238E27FC236}">
                <a16:creationId xmlns:a16="http://schemas.microsoft.com/office/drawing/2014/main" id="{1AD8B057-415E-4541-B416-778F094A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x3</a:t>
            </a:r>
          </a:p>
        </p:txBody>
      </p:sp>
      <p:sp>
        <p:nvSpPr>
          <p:cNvPr id="4133" name="Oval 38">
            <a:extLst>
              <a:ext uri="{FF2B5EF4-FFF2-40B4-BE49-F238E27FC236}">
                <a16:creationId xmlns:a16="http://schemas.microsoft.com/office/drawing/2014/main" id="{DF5517F6-5CA6-0F45-AE84-82B1092B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411788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h1</a:t>
            </a:r>
          </a:p>
        </p:txBody>
      </p:sp>
      <p:sp>
        <p:nvSpPr>
          <p:cNvPr id="4134" name="Oval 39">
            <a:extLst>
              <a:ext uri="{FF2B5EF4-FFF2-40B4-BE49-F238E27FC236}">
                <a16:creationId xmlns:a16="http://schemas.microsoft.com/office/drawing/2014/main" id="{65E197C4-165E-5740-9EB7-F1EDFB85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6203950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h2</a:t>
            </a:r>
          </a:p>
        </p:txBody>
      </p:sp>
      <p:sp>
        <p:nvSpPr>
          <p:cNvPr id="4135" name="Line 40">
            <a:extLst>
              <a:ext uri="{FF2B5EF4-FFF2-40B4-BE49-F238E27FC236}">
                <a16:creationId xmlns:a16="http://schemas.microsoft.com/office/drawing/2014/main" id="{38ED5C92-0F76-B647-B334-8FDD2DA24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5499100"/>
            <a:ext cx="720725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6" name="Line 41">
            <a:extLst>
              <a:ext uri="{FF2B5EF4-FFF2-40B4-BE49-F238E27FC236}">
                <a16:creationId xmlns:a16="http://schemas.microsoft.com/office/drawing/2014/main" id="{01157B4D-7A68-514D-B4AC-2CD0B521F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2" y="5734048"/>
            <a:ext cx="720725" cy="307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7" name="Line 42">
            <a:extLst>
              <a:ext uri="{FF2B5EF4-FFF2-40B4-BE49-F238E27FC236}">
                <a16:creationId xmlns:a16="http://schemas.microsoft.com/office/drawing/2014/main" id="{7EA91012-BA39-7648-81DE-D6621DF03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20395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8" name="Line 43">
            <a:extLst>
              <a:ext uri="{FF2B5EF4-FFF2-40B4-BE49-F238E27FC236}">
                <a16:creationId xmlns:a16="http://schemas.microsoft.com/office/drawing/2014/main" id="{679CE556-A4F8-EE4E-AC7F-06CE30175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6553200"/>
            <a:ext cx="7620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9" name="Oval 44">
            <a:extLst>
              <a:ext uri="{FF2B5EF4-FFF2-40B4-BE49-F238E27FC236}">
                <a16:creationId xmlns:a16="http://schemas.microsoft.com/office/drawing/2014/main" id="{2CCCE4C7-7DA5-D846-881E-B22BD796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486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40" name="Oval 45">
            <a:extLst>
              <a:ext uri="{FF2B5EF4-FFF2-40B4-BE49-F238E27FC236}">
                <a16:creationId xmlns:a16="http://schemas.microsoft.com/office/drawing/2014/main" id="{D76DDBFD-9E06-0A49-8D11-00117DD31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248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41" name="Line 47">
            <a:extLst>
              <a:ext uri="{FF2B5EF4-FFF2-40B4-BE49-F238E27FC236}">
                <a16:creationId xmlns:a16="http://schemas.microsoft.com/office/drawing/2014/main" id="{23A54B4D-5F6B-A948-8695-BE3133041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2" name="Line 48">
            <a:extLst>
              <a:ext uri="{FF2B5EF4-FFF2-40B4-BE49-F238E27FC236}">
                <a16:creationId xmlns:a16="http://schemas.microsoft.com/office/drawing/2014/main" id="{6A8D4C04-A4F0-E54E-A49E-A7F323568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647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2929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14BA14-E6CB-F946-B096-6E5A64180C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850187" cy="1187450"/>
          </a:xfrm>
        </p:spPr>
        <p:txBody>
          <a:bodyPr/>
          <a:lstStyle/>
          <a:p>
            <a:pPr eaLnBrk="1" hangingPunct="1"/>
            <a:r>
              <a:rPr lang="ja-JP" altLang="en-US"/>
              <a:t>線形構造の図式（ｐ</a:t>
            </a:r>
            <a:r>
              <a:rPr lang="en-US" altLang="ja-JP"/>
              <a:t>310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Linear Structure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A716B9-6F0D-F842-9D2E-6DDE72A4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8288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D4D201B4-8E29-1047-BDFB-ABA056AA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8" y="1757363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4101" name="Oval 5">
            <a:extLst>
              <a:ext uri="{FF2B5EF4-FFF2-40B4-BE49-F238E27FC236}">
                <a16:creationId xmlns:a16="http://schemas.microsoft.com/office/drawing/2014/main" id="{8AFBA1F7-F551-6F44-B978-DCA835CD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1901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ja-JP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4347028-B345-5B43-902A-7624D6E89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757363"/>
            <a:ext cx="1725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観測変数</a:t>
            </a:r>
          </a:p>
          <a:p>
            <a:pPr eaLnBrk="1" hangingPunct="1"/>
            <a:r>
              <a:rPr lang="en-US" altLang="ja-JP"/>
              <a:t>Observed V.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0C297D7D-6C4B-1B42-96F1-E3EC0AB0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757363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潜在変数</a:t>
            </a:r>
          </a:p>
          <a:p>
            <a:pPr eaLnBrk="1" hangingPunct="1"/>
            <a:r>
              <a:rPr lang="en-US" altLang="ja-JP"/>
              <a:t>Latent V.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CB5BEABA-B6BD-8249-A0EE-06FF6B3D5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誤差項</a:t>
            </a:r>
          </a:p>
          <a:p>
            <a:pPr eaLnBrk="1" hangingPunct="1"/>
            <a:r>
              <a:rPr lang="en-US" altLang="ja-JP"/>
              <a:t>Error term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DBE14B3B-E417-9147-9E88-BEB99F55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2416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一般線形構造</a:t>
            </a:r>
          </a:p>
          <a:p>
            <a:pPr eaLnBrk="1" hangingPunct="1"/>
            <a:r>
              <a:rPr lang="en-US" altLang="ja-JP"/>
              <a:t>General Structure </a:t>
            </a: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F4E920E7-77B6-984A-8CC2-ADD8D80B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0894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y4</a:t>
            </a: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DB7593EA-8041-9645-A58E-836B6FA4D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49530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y5</a:t>
            </a:r>
          </a:p>
        </p:txBody>
      </p:sp>
      <p:sp>
        <p:nvSpPr>
          <p:cNvPr id="4108" name="Oval 13">
            <a:extLst>
              <a:ext uri="{FF2B5EF4-FFF2-40B4-BE49-F238E27FC236}">
                <a16:creationId xmlns:a16="http://schemas.microsoft.com/office/drawing/2014/main" id="{63A64495-348E-0045-AA08-1437A651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40894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e4</a:t>
            </a:r>
          </a:p>
        </p:txBody>
      </p:sp>
      <p:sp>
        <p:nvSpPr>
          <p:cNvPr id="4109" name="Line 14">
            <a:extLst>
              <a:ext uri="{FF2B5EF4-FFF2-40B4-BE49-F238E27FC236}">
                <a16:creationId xmlns:a16="http://schemas.microsoft.com/office/drawing/2014/main" id="{0903BB6A-EF0A-A848-9059-7FE9A42D9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6988" y="4378325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11EEBE19-75D6-F243-9F7D-0EF2AD253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5550" y="4883150"/>
            <a:ext cx="612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1" name="Line 16">
            <a:extLst>
              <a:ext uri="{FF2B5EF4-FFF2-40B4-BE49-F238E27FC236}">
                <a16:creationId xmlns:a16="http://schemas.microsoft.com/office/drawing/2014/main" id="{BCB38752-081D-214F-935E-E07FD4B5EB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0950" y="4233863"/>
            <a:ext cx="7175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Rectangle 18">
            <a:extLst>
              <a:ext uri="{FF2B5EF4-FFF2-40B4-BE49-F238E27FC236}">
                <a16:creationId xmlns:a16="http://schemas.microsoft.com/office/drawing/2014/main" id="{155E9E7A-621A-0146-94E5-49932B39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76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y1</a:t>
            </a:r>
          </a:p>
        </p:txBody>
      </p:sp>
      <p:sp>
        <p:nvSpPr>
          <p:cNvPr id="4113" name="Rectangle 19">
            <a:extLst>
              <a:ext uri="{FF2B5EF4-FFF2-40B4-BE49-F238E27FC236}">
                <a16:creationId xmlns:a16="http://schemas.microsoft.com/office/drawing/2014/main" id="{CBBB1D7C-DE8C-B847-BC8D-0DD8F2A0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3386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y2</a:t>
            </a:r>
          </a:p>
        </p:txBody>
      </p:sp>
      <p:sp>
        <p:nvSpPr>
          <p:cNvPr id="4114" name="Rectangle 20">
            <a:extLst>
              <a:ext uri="{FF2B5EF4-FFF2-40B4-BE49-F238E27FC236}">
                <a16:creationId xmlns:a16="http://schemas.microsoft.com/office/drawing/2014/main" id="{490103D1-852F-754E-B76D-5B3E7807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148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y3</a:t>
            </a:r>
          </a:p>
        </p:txBody>
      </p:sp>
      <p:sp>
        <p:nvSpPr>
          <p:cNvPr id="4115" name="Oval 21">
            <a:extLst>
              <a:ext uri="{FF2B5EF4-FFF2-40B4-BE49-F238E27FC236}">
                <a16:creationId xmlns:a16="http://schemas.microsoft.com/office/drawing/2014/main" id="{A358A454-CB36-0D4E-9131-2ED6FA9D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835400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f2</a:t>
            </a:r>
          </a:p>
        </p:txBody>
      </p:sp>
      <p:sp>
        <p:nvSpPr>
          <p:cNvPr id="4116" name="Oval 22">
            <a:extLst>
              <a:ext uri="{FF2B5EF4-FFF2-40B4-BE49-F238E27FC236}">
                <a16:creationId xmlns:a16="http://schemas.microsoft.com/office/drawing/2014/main" id="{E74E9A98-9DB4-7443-98CB-ACDDDA0D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4743450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f3</a:t>
            </a:r>
          </a:p>
        </p:txBody>
      </p:sp>
      <p:sp>
        <p:nvSpPr>
          <p:cNvPr id="4117" name="Oval 23">
            <a:extLst>
              <a:ext uri="{FF2B5EF4-FFF2-40B4-BE49-F238E27FC236}">
                <a16:creationId xmlns:a16="http://schemas.microsoft.com/office/drawing/2014/main" id="{3B1E6E19-4D7A-F240-B13E-85BBAAD4B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69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18" name="Line 24">
            <a:extLst>
              <a:ext uri="{FF2B5EF4-FFF2-40B4-BE49-F238E27FC236}">
                <a16:creationId xmlns:a16="http://schemas.microsoft.com/office/drawing/2014/main" id="{3F598DB2-1658-924F-B75A-EB0929D5C2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138" y="38338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9" name="Oval 25">
            <a:extLst>
              <a:ext uri="{FF2B5EF4-FFF2-40B4-BE49-F238E27FC236}">
                <a16:creationId xmlns:a16="http://schemas.microsoft.com/office/drawing/2014/main" id="{80DC6D36-55BD-2249-B516-A93A78A1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3402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20" name="Line 26">
            <a:extLst>
              <a:ext uri="{FF2B5EF4-FFF2-40B4-BE49-F238E27FC236}">
                <a16:creationId xmlns:a16="http://schemas.microsoft.com/office/drawing/2014/main" id="{043827E4-14E4-844F-8EAC-7A642E50B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138" y="44831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1" name="Oval 27">
            <a:extLst>
              <a:ext uri="{FF2B5EF4-FFF2-40B4-BE49-F238E27FC236}">
                <a16:creationId xmlns:a16="http://schemas.microsoft.com/office/drawing/2014/main" id="{D027A493-8ACA-9D43-AB47-44E15381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8879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e3</a:t>
            </a:r>
          </a:p>
        </p:txBody>
      </p:sp>
      <p:sp>
        <p:nvSpPr>
          <p:cNvPr id="4122" name="Line 28">
            <a:extLst>
              <a:ext uri="{FF2B5EF4-FFF2-40B4-BE49-F238E27FC236}">
                <a16:creationId xmlns:a16="http://schemas.microsoft.com/office/drawing/2014/main" id="{E426D13B-3BAC-9D44-A5BA-B6A977E2D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138" y="50307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Line 29">
            <a:extLst>
              <a:ext uri="{FF2B5EF4-FFF2-40B4-BE49-F238E27FC236}">
                <a16:creationId xmlns:a16="http://schemas.microsoft.com/office/drawing/2014/main" id="{C313111E-9A1A-F34C-A548-FCED563E3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9127" y="3867945"/>
            <a:ext cx="792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4" name="Line 30">
            <a:extLst>
              <a:ext uri="{FF2B5EF4-FFF2-40B4-BE49-F238E27FC236}">
                <a16:creationId xmlns:a16="http://schemas.microsoft.com/office/drawing/2014/main" id="{E83A682A-0028-614D-8A17-7F7F7A52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127" y="4240213"/>
            <a:ext cx="776873" cy="129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31">
            <a:extLst>
              <a:ext uri="{FF2B5EF4-FFF2-40B4-BE49-F238E27FC236}">
                <a16:creationId xmlns:a16="http://schemas.microsoft.com/office/drawing/2014/main" id="{4BB7B740-4BE2-D343-BBDA-CD21FFB65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4556125"/>
            <a:ext cx="7207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2">
            <a:extLst>
              <a:ext uri="{FF2B5EF4-FFF2-40B4-BE49-F238E27FC236}">
                <a16:creationId xmlns:a16="http://schemas.microsoft.com/office/drawing/2014/main" id="{33F1381B-66E8-AA41-8B3E-0870FADA5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5" y="4987925"/>
            <a:ext cx="6477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Oval 43">
            <a:extLst>
              <a:ext uri="{FF2B5EF4-FFF2-40B4-BE49-F238E27FC236}">
                <a16:creationId xmlns:a16="http://schemas.microsoft.com/office/drawing/2014/main" id="{0264596B-8EB9-C841-8701-DDF7BF3D5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0260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e5</a:t>
            </a:r>
          </a:p>
        </p:txBody>
      </p:sp>
      <p:sp>
        <p:nvSpPr>
          <p:cNvPr id="4128" name="Line 44">
            <a:extLst>
              <a:ext uri="{FF2B5EF4-FFF2-40B4-BE49-F238E27FC236}">
                <a16:creationId xmlns:a16="http://schemas.microsoft.com/office/drawing/2014/main" id="{DC6600D2-E5DA-E547-9E64-6A9FD53F7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588" y="4305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9" name="Line 45">
            <a:extLst>
              <a:ext uri="{FF2B5EF4-FFF2-40B4-BE49-F238E27FC236}">
                <a16:creationId xmlns:a16="http://schemas.microsoft.com/office/drawing/2014/main" id="{E8858752-2F52-6C46-B2CB-E74401CD0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588" y="52419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0" name="Oval 46">
            <a:extLst>
              <a:ext uri="{FF2B5EF4-FFF2-40B4-BE49-F238E27FC236}">
                <a16:creationId xmlns:a16="http://schemas.microsoft.com/office/drawing/2014/main" id="{51B8E00B-81BD-C14B-A3C3-41DC7E506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449763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f1</a:t>
            </a:r>
          </a:p>
        </p:txBody>
      </p:sp>
      <p:sp>
        <p:nvSpPr>
          <p:cNvPr id="4131" name="Line 47">
            <a:extLst>
              <a:ext uri="{FF2B5EF4-FFF2-40B4-BE49-F238E27FC236}">
                <a16:creationId xmlns:a16="http://schemas.microsoft.com/office/drawing/2014/main" id="{DEA813BF-CC0F-AB4D-A846-53C280C73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814887"/>
            <a:ext cx="647700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2" name="Line 48">
            <a:extLst>
              <a:ext uri="{FF2B5EF4-FFF2-40B4-BE49-F238E27FC236}">
                <a16:creationId xmlns:a16="http://schemas.microsoft.com/office/drawing/2014/main" id="{29E8308A-B2A3-6249-BA6B-EBC05E2F5B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9013" y="5241925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3" name="Oval 49">
            <a:extLst>
              <a:ext uri="{FF2B5EF4-FFF2-40B4-BE49-F238E27FC236}">
                <a16:creationId xmlns:a16="http://schemas.microsoft.com/office/drawing/2014/main" id="{6F061047-D3D5-1D45-9639-0853B97D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56737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δ3</a:t>
            </a:r>
          </a:p>
        </p:txBody>
      </p:sp>
      <p:sp>
        <p:nvSpPr>
          <p:cNvPr id="4134" name="Oval 50">
            <a:extLst>
              <a:ext uri="{FF2B5EF4-FFF2-40B4-BE49-F238E27FC236}">
                <a16:creationId xmlns:a16="http://schemas.microsoft.com/office/drawing/2014/main" id="{92611AB0-B240-4040-9F33-5A695E47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34417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δ2</a:t>
            </a:r>
          </a:p>
        </p:txBody>
      </p:sp>
      <p:sp>
        <p:nvSpPr>
          <p:cNvPr id="4135" name="Line 51">
            <a:extLst>
              <a:ext uri="{FF2B5EF4-FFF2-40B4-BE49-F238E27FC236}">
                <a16:creationId xmlns:a16="http://schemas.microsoft.com/office/drawing/2014/main" id="{7CEDC9F1-3A57-2E46-8192-0B27A3BF8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36576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9CD5005F-7074-0047-90B5-DADEF844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Structural Equation Model (SEM), </a:t>
            </a:r>
          </a:p>
          <a:p>
            <a:pPr eaLnBrk="1" hangingPunct="1"/>
            <a:r>
              <a:rPr lang="en-US" altLang="ja-JP" dirty="0"/>
              <a:t>Linear Structure Regression with Latent variables(LISREL)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D3AD93A-1F4B-744C-A7F0-B00D39B2D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92163"/>
          </a:xfrm>
        </p:spPr>
        <p:txBody>
          <a:bodyPr/>
          <a:lstStyle/>
          <a:p>
            <a:pPr eaLnBrk="1" hangingPunct="1"/>
            <a:r>
              <a:rPr lang="ja-JP" altLang="en-US"/>
              <a:t>線形構造の図式（ｐ</a:t>
            </a:r>
            <a:r>
              <a:rPr lang="en-US" altLang="ja-JP"/>
              <a:t>310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Linear Structure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AD9146F-B360-CE4D-A0F2-F962752E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6764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4" name="Oval 4">
            <a:extLst>
              <a:ext uri="{FF2B5EF4-FFF2-40B4-BE49-F238E27FC236}">
                <a16:creationId xmlns:a16="http://schemas.microsoft.com/office/drawing/2014/main" id="{46270631-6871-C347-94A8-A99CEB11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1604963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00BA7EC8-4B0F-BB48-A52C-7086C00D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749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789141A-9E75-1D4A-9589-B82078CD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1604963"/>
            <a:ext cx="18526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観測変数</a:t>
            </a:r>
          </a:p>
          <a:p>
            <a:pPr eaLnBrk="1" hangingPunct="1"/>
            <a:r>
              <a:rPr lang="en-US" altLang="ja-JP"/>
              <a:t>Observed</a:t>
            </a:r>
            <a:r>
              <a:rPr lang="ja-JP" altLang="en-US"/>
              <a:t>　</a:t>
            </a:r>
            <a:r>
              <a:rPr lang="en-US" altLang="ja-JP"/>
              <a:t>V.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1E92C44D-F97F-4E49-9C79-4D642AF72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1604963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潜在変数</a:t>
            </a:r>
          </a:p>
          <a:p>
            <a:pPr eaLnBrk="1" hangingPunct="1"/>
            <a:r>
              <a:rPr lang="en-US" altLang="ja-JP"/>
              <a:t>Latent V.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51724CC1-FA41-104F-95F8-121C35124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524000"/>
            <a:ext cx="156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誤差項</a:t>
            </a:r>
          </a:p>
          <a:p>
            <a:pPr eaLnBrk="1" hangingPunct="1"/>
            <a:r>
              <a:rPr lang="en-US" altLang="ja-JP"/>
              <a:t>Error Term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804216C-CEBD-5141-9E78-A24935A6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916238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一般線形構造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349201C7-B7F8-0945-97C1-CC162BAC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42433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1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7C86D7AD-71E7-BE47-A6F9-B5596AB7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48212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2</a:t>
            </a:r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id="{5F47248A-F692-A841-BCDB-87F48F12B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243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1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20CD6003-2B2A-E041-A12B-6AE3D9D397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35250" y="4532313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A7D26272-9203-4D48-B0C5-109486E67B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5563" y="4897438"/>
            <a:ext cx="533400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4A6B0B28-9AF6-C942-9ED8-76D91B8EC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9213" y="4387850"/>
            <a:ext cx="7175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65B385B0-7620-B146-B5AF-B1E91C07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3811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7</a:t>
            </a:r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6A191483-31CF-3149-A7C1-B45408B92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2878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8</a:t>
            </a:r>
          </a:p>
        </p:txBody>
      </p:sp>
      <p:sp>
        <p:nvSpPr>
          <p:cNvPr id="5138" name="Oval 19">
            <a:extLst>
              <a:ext uri="{FF2B5EF4-FFF2-40B4-BE49-F238E27FC236}">
                <a16:creationId xmlns:a16="http://schemas.microsoft.com/office/drawing/2014/main" id="{0B5EF931-F504-C14D-8D02-E0F828A0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3989388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</a:t>
            </a:r>
            <a:r>
              <a:rPr lang="en-US" altLang="ja-JP" baseline="-25000"/>
              <a:t>2</a:t>
            </a:r>
          </a:p>
        </p:txBody>
      </p:sp>
      <p:sp>
        <p:nvSpPr>
          <p:cNvPr id="5139" name="Oval 20">
            <a:extLst>
              <a:ext uri="{FF2B5EF4-FFF2-40B4-BE49-F238E27FC236}">
                <a16:creationId xmlns:a16="http://schemas.microsoft.com/office/drawing/2014/main" id="{39C2ED9C-A39C-2547-A857-91FEB2AE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897438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</a:t>
            </a:r>
            <a:r>
              <a:rPr lang="en-US" altLang="ja-JP" baseline="-25000"/>
              <a:t>3</a:t>
            </a:r>
          </a:p>
        </p:txBody>
      </p:sp>
      <p:sp>
        <p:nvSpPr>
          <p:cNvPr id="5140" name="Oval 21">
            <a:extLst>
              <a:ext uri="{FF2B5EF4-FFF2-40B4-BE49-F238E27FC236}">
                <a16:creationId xmlns:a16="http://schemas.microsoft.com/office/drawing/2014/main" id="{EA5723B8-32AF-A24B-BC64-3FED36D1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38449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7</a:t>
            </a:r>
          </a:p>
        </p:txBody>
      </p:sp>
      <p:sp>
        <p:nvSpPr>
          <p:cNvPr id="5141" name="Line 22">
            <a:extLst>
              <a:ext uri="{FF2B5EF4-FFF2-40B4-BE49-F238E27FC236}">
                <a16:creationId xmlns:a16="http://schemas.microsoft.com/office/drawing/2014/main" id="{A2148777-B4F1-924C-8B2E-C386E1FA5E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3400" y="39878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2" name="Oval 23">
            <a:extLst>
              <a:ext uri="{FF2B5EF4-FFF2-40B4-BE49-F238E27FC236}">
                <a16:creationId xmlns:a16="http://schemas.microsoft.com/office/drawing/2014/main" id="{7EF3B3C1-425A-EF40-8168-5680324D8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4364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8</a:t>
            </a:r>
          </a:p>
        </p:txBody>
      </p:sp>
      <p:sp>
        <p:nvSpPr>
          <p:cNvPr id="5143" name="Line 24">
            <a:extLst>
              <a:ext uri="{FF2B5EF4-FFF2-40B4-BE49-F238E27FC236}">
                <a16:creationId xmlns:a16="http://schemas.microsoft.com/office/drawing/2014/main" id="{4A2BFFA5-7813-3E49-93DB-512E45D1E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2763" y="4516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4" name="Line 27">
            <a:extLst>
              <a:ext uri="{FF2B5EF4-FFF2-40B4-BE49-F238E27FC236}">
                <a16:creationId xmlns:a16="http://schemas.microsoft.com/office/drawing/2014/main" id="{FF678676-EFA5-C045-92A6-708B7EB51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4963" y="4059238"/>
            <a:ext cx="792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5" name="Line 28">
            <a:extLst>
              <a:ext uri="{FF2B5EF4-FFF2-40B4-BE49-F238E27FC236}">
                <a16:creationId xmlns:a16="http://schemas.microsoft.com/office/drawing/2014/main" id="{2FE1AFA0-C376-BE47-AAEB-E234F894C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963" y="4287838"/>
            <a:ext cx="7905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6" name="Oval 31">
            <a:extLst>
              <a:ext uri="{FF2B5EF4-FFF2-40B4-BE49-F238E27FC236}">
                <a16:creationId xmlns:a16="http://schemas.microsoft.com/office/drawing/2014/main" id="{2CAA6438-B753-1044-9EBF-EB831B33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48942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2</a:t>
            </a:r>
          </a:p>
        </p:txBody>
      </p:sp>
      <p:sp>
        <p:nvSpPr>
          <p:cNvPr id="5147" name="Line 32">
            <a:extLst>
              <a:ext uri="{FF2B5EF4-FFF2-40B4-BE49-F238E27FC236}">
                <a16:creationId xmlns:a16="http://schemas.microsoft.com/office/drawing/2014/main" id="{F841AD89-BFC4-3C4F-A38D-70286E1F1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9850" y="44592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8" name="Line 33">
            <a:extLst>
              <a:ext uri="{FF2B5EF4-FFF2-40B4-BE49-F238E27FC236}">
                <a16:creationId xmlns:a16="http://schemas.microsoft.com/office/drawing/2014/main" id="{80D8BF2D-653C-AC4E-A338-09265CEFC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51101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9" name="Oval 34">
            <a:extLst>
              <a:ext uri="{FF2B5EF4-FFF2-40B4-BE49-F238E27FC236}">
                <a16:creationId xmlns:a16="http://schemas.microsoft.com/office/drawing/2014/main" id="{C70F2D4A-106C-3440-886C-A2F65D24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4603750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</a:t>
            </a:r>
            <a:r>
              <a:rPr lang="en-US" altLang="ja-JP" baseline="-25000"/>
              <a:t>1</a:t>
            </a:r>
          </a:p>
        </p:txBody>
      </p:sp>
      <p:sp>
        <p:nvSpPr>
          <p:cNvPr id="5150" name="Line 35">
            <a:extLst>
              <a:ext uri="{FF2B5EF4-FFF2-40B4-BE49-F238E27FC236}">
                <a16:creationId xmlns:a16="http://schemas.microsoft.com/office/drawing/2014/main" id="{2A6E33B6-97C8-604F-AC07-CC92C094D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1" y="5002213"/>
            <a:ext cx="636587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1" name="Line 36">
            <a:extLst>
              <a:ext uri="{FF2B5EF4-FFF2-40B4-BE49-F238E27FC236}">
                <a16:creationId xmlns:a16="http://schemas.microsoft.com/office/drawing/2014/main" id="{67821C93-2281-AF4A-A044-FFC127D39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7275" y="5395913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2" name="Oval 37">
            <a:extLst>
              <a:ext uri="{FF2B5EF4-FFF2-40B4-BE49-F238E27FC236}">
                <a16:creationId xmlns:a16="http://schemas.microsoft.com/office/drawing/2014/main" id="{969AB386-B1B9-F94D-92B2-022D23A6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27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δ</a:t>
            </a:r>
            <a:r>
              <a:rPr lang="en-US" altLang="ja-JP" baseline="-25000"/>
              <a:t>3</a:t>
            </a:r>
          </a:p>
        </p:txBody>
      </p:sp>
      <p:sp>
        <p:nvSpPr>
          <p:cNvPr id="5153" name="Oval 38">
            <a:extLst>
              <a:ext uri="{FF2B5EF4-FFF2-40B4-BE49-F238E27FC236}">
                <a16:creationId xmlns:a16="http://schemas.microsoft.com/office/drawing/2014/main" id="{EC18FF9D-0542-EF4F-8A18-472F2623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5956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δ</a:t>
            </a:r>
            <a:r>
              <a:rPr lang="en-US" altLang="ja-JP" baseline="-25000"/>
              <a:t>2</a:t>
            </a:r>
          </a:p>
        </p:txBody>
      </p:sp>
      <p:sp>
        <p:nvSpPr>
          <p:cNvPr id="5154" name="Line 39">
            <a:extLst>
              <a:ext uri="{FF2B5EF4-FFF2-40B4-BE49-F238E27FC236}">
                <a16:creationId xmlns:a16="http://schemas.microsoft.com/office/drawing/2014/main" id="{30B3F21F-A5EF-8641-B906-AD5B590A8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5474" y="3811588"/>
            <a:ext cx="2587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5" name="Rectangle 40">
            <a:extLst>
              <a:ext uri="{FF2B5EF4-FFF2-40B4-BE49-F238E27FC236}">
                <a16:creationId xmlns:a16="http://schemas.microsoft.com/office/drawing/2014/main" id="{6BDE83B2-B370-6541-8DF7-A0F8C9C2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54308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3</a:t>
            </a:r>
          </a:p>
        </p:txBody>
      </p:sp>
      <p:sp>
        <p:nvSpPr>
          <p:cNvPr id="5156" name="Rectangle 41">
            <a:extLst>
              <a:ext uri="{FF2B5EF4-FFF2-40B4-BE49-F238E27FC236}">
                <a16:creationId xmlns:a16="http://schemas.microsoft.com/office/drawing/2014/main" id="{9DE97B86-58C4-1946-9904-15FF8B01B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59642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4</a:t>
            </a:r>
          </a:p>
        </p:txBody>
      </p:sp>
      <p:sp>
        <p:nvSpPr>
          <p:cNvPr id="5157" name="Oval 42">
            <a:extLst>
              <a:ext uri="{FF2B5EF4-FFF2-40B4-BE49-F238E27FC236}">
                <a16:creationId xmlns:a16="http://schemas.microsoft.com/office/drawing/2014/main" id="{3B715A50-13B5-3948-9B89-C77A2ECAD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54308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3</a:t>
            </a:r>
          </a:p>
        </p:txBody>
      </p:sp>
      <p:sp>
        <p:nvSpPr>
          <p:cNvPr id="5158" name="Line 43">
            <a:extLst>
              <a:ext uri="{FF2B5EF4-FFF2-40B4-BE49-F238E27FC236}">
                <a16:creationId xmlns:a16="http://schemas.microsoft.com/office/drawing/2014/main" id="{510EF1E4-52EE-7D45-B1D0-C50272142E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8900" y="5126038"/>
            <a:ext cx="804863" cy="105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9" name="Line 44">
            <a:extLst>
              <a:ext uri="{FF2B5EF4-FFF2-40B4-BE49-F238E27FC236}">
                <a16:creationId xmlns:a16="http://schemas.microsoft.com/office/drawing/2014/main" id="{A2543612-8DC6-034E-8EA1-FC06B15100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1763" y="5049838"/>
            <a:ext cx="533400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0" name="Oval 45">
            <a:extLst>
              <a:ext uri="{FF2B5EF4-FFF2-40B4-BE49-F238E27FC236}">
                <a16:creationId xmlns:a16="http://schemas.microsoft.com/office/drawing/2014/main" id="{718CCCF2-5D26-7643-9E27-57FC2FAB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60372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4</a:t>
            </a:r>
          </a:p>
        </p:txBody>
      </p:sp>
      <p:sp>
        <p:nvSpPr>
          <p:cNvPr id="5161" name="Line 46">
            <a:extLst>
              <a:ext uri="{FF2B5EF4-FFF2-40B4-BE49-F238E27FC236}">
                <a16:creationId xmlns:a16="http://schemas.microsoft.com/office/drawing/2014/main" id="{9C98C925-47DB-C149-B66E-EC967CEC6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5646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2" name="Line 47">
            <a:extLst>
              <a:ext uri="{FF2B5EF4-FFF2-40B4-BE49-F238E27FC236}">
                <a16:creationId xmlns:a16="http://schemas.microsoft.com/office/drawing/2014/main" id="{D5CDDFE3-3959-3747-AC08-E7FEB4D54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3500" y="62531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3" name="Rectangle 48">
            <a:extLst>
              <a:ext uri="{FF2B5EF4-FFF2-40B4-BE49-F238E27FC236}">
                <a16:creationId xmlns:a16="http://schemas.microsoft.com/office/drawing/2014/main" id="{7DC37C7D-0C09-B54D-A33A-9F007579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28400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5</a:t>
            </a:r>
          </a:p>
        </p:txBody>
      </p:sp>
      <p:sp>
        <p:nvSpPr>
          <p:cNvPr id="5164" name="Rectangle 49">
            <a:extLst>
              <a:ext uri="{FF2B5EF4-FFF2-40B4-BE49-F238E27FC236}">
                <a16:creationId xmlns:a16="http://schemas.microsoft.com/office/drawing/2014/main" id="{FABB6912-49BB-B44A-B696-516BCB4E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3401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6</a:t>
            </a:r>
          </a:p>
        </p:txBody>
      </p:sp>
      <p:sp>
        <p:nvSpPr>
          <p:cNvPr id="5165" name="Oval 50">
            <a:extLst>
              <a:ext uri="{FF2B5EF4-FFF2-40B4-BE49-F238E27FC236}">
                <a16:creationId xmlns:a16="http://schemas.microsoft.com/office/drawing/2014/main" id="{FA26A899-469A-2D47-86AF-588BAC84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916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5</a:t>
            </a:r>
          </a:p>
        </p:txBody>
      </p:sp>
      <p:sp>
        <p:nvSpPr>
          <p:cNvPr id="5166" name="Line 51">
            <a:extLst>
              <a:ext uri="{FF2B5EF4-FFF2-40B4-BE49-F238E27FC236}">
                <a16:creationId xmlns:a16="http://schemas.microsoft.com/office/drawing/2014/main" id="{083195A0-6E41-744F-A306-CBE832568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048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7" name="Oval 52">
            <a:extLst>
              <a:ext uri="{FF2B5EF4-FFF2-40B4-BE49-F238E27FC236}">
                <a16:creationId xmlns:a16="http://schemas.microsoft.com/office/drawing/2014/main" id="{68A54796-CD96-6A49-9216-CE0ACC7C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34464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6</a:t>
            </a:r>
          </a:p>
        </p:txBody>
      </p:sp>
      <p:sp>
        <p:nvSpPr>
          <p:cNvPr id="5168" name="Line 53">
            <a:extLst>
              <a:ext uri="{FF2B5EF4-FFF2-40B4-BE49-F238E27FC236}">
                <a16:creationId xmlns:a16="http://schemas.microsoft.com/office/drawing/2014/main" id="{EA9C5B64-1860-9046-A6A3-CABD18A3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3589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69" name="Line 54">
            <a:extLst>
              <a:ext uri="{FF2B5EF4-FFF2-40B4-BE49-F238E27FC236}">
                <a16:creationId xmlns:a16="http://schemas.microsoft.com/office/drawing/2014/main" id="{80D20C1E-3EE6-E744-8FC6-0BA0FD7697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0163" y="3086100"/>
            <a:ext cx="1066800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0" name="Line 55">
            <a:extLst>
              <a:ext uri="{FF2B5EF4-FFF2-40B4-BE49-F238E27FC236}">
                <a16:creationId xmlns:a16="http://schemas.microsoft.com/office/drawing/2014/main" id="{D4E0BFFD-839C-834F-BB73-CD846E5661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8763" y="3449638"/>
            <a:ext cx="841375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1" name="Rectangle 56">
            <a:extLst>
              <a:ext uri="{FF2B5EF4-FFF2-40B4-BE49-F238E27FC236}">
                <a16:creationId xmlns:a16="http://schemas.microsoft.com/office/drawing/2014/main" id="{087FE058-EAD9-CF4D-89AA-A23885BEC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59451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11</a:t>
            </a:r>
          </a:p>
        </p:txBody>
      </p:sp>
      <p:sp>
        <p:nvSpPr>
          <p:cNvPr id="5172" name="Rectangle 57">
            <a:extLst>
              <a:ext uri="{FF2B5EF4-FFF2-40B4-BE49-F238E27FC236}">
                <a16:creationId xmlns:a16="http://schemas.microsoft.com/office/drawing/2014/main" id="{ABA1E194-BA53-BE47-92F7-4D468B10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64214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12</a:t>
            </a:r>
          </a:p>
        </p:txBody>
      </p:sp>
      <p:sp>
        <p:nvSpPr>
          <p:cNvPr id="5173" name="Oval 58">
            <a:extLst>
              <a:ext uri="{FF2B5EF4-FFF2-40B4-BE49-F238E27FC236}">
                <a16:creationId xmlns:a16="http://schemas.microsoft.com/office/drawing/2014/main" id="{D5B89739-0079-964B-A6F5-A2F224491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5978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11</a:t>
            </a:r>
          </a:p>
        </p:txBody>
      </p:sp>
      <p:sp>
        <p:nvSpPr>
          <p:cNvPr id="5174" name="Line 59">
            <a:extLst>
              <a:ext uri="{FF2B5EF4-FFF2-40B4-BE49-F238E27FC236}">
                <a16:creationId xmlns:a16="http://schemas.microsoft.com/office/drawing/2014/main" id="{5062AE49-DA6A-F847-B462-F9BA8F54EE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9600" y="6121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5" name="Oval 60">
            <a:extLst>
              <a:ext uri="{FF2B5EF4-FFF2-40B4-BE49-F238E27FC236}">
                <a16:creationId xmlns:a16="http://schemas.microsoft.com/office/drawing/2014/main" id="{8A1D1968-451B-0E40-908E-A47BFFD91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649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12</a:t>
            </a:r>
          </a:p>
        </p:txBody>
      </p:sp>
      <p:sp>
        <p:nvSpPr>
          <p:cNvPr id="5176" name="Line 61">
            <a:extLst>
              <a:ext uri="{FF2B5EF4-FFF2-40B4-BE49-F238E27FC236}">
                <a16:creationId xmlns:a16="http://schemas.microsoft.com/office/drawing/2014/main" id="{570F23B9-6D3E-BF4C-AA88-01CFA7938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8963" y="66500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7" name="Line 62">
            <a:extLst>
              <a:ext uri="{FF2B5EF4-FFF2-40B4-BE49-F238E27FC236}">
                <a16:creationId xmlns:a16="http://schemas.microsoft.com/office/drawing/2014/main" id="{8EDEBE68-6B50-DC46-A4F8-7C480FD50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537" y="5314950"/>
            <a:ext cx="839787" cy="87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8" name="Line 63">
            <a:extLst>
              <a:ext uri="{FF2B5EF4-FFF2-40B4-BE49-F238E27FC236}">
                <a16:creationId xmlns:a16="http://schemas.microsoft.com/office/drawing/2014/main" id="{CBCD35E2-3054-8B46-98F2-D63DF3EC2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763" y="5354638"/>
            <a:ext cx="942975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79" name="Rectangle 64">
            <a:extLst>
              <a:ext uri="{FF2B5EF4-FFF2-40B4-BE49-F238E27FC236}">
                <a16:creationId xmlns:a16="http://schemas.microsoft.com/office/drawing/2014/main" id="{A757B1C0-C969-D340-B4A0-EFA64533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49736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9</a:t>
            </a:r>
          </a:p>
        </p:txBody>
      </p:sp>
      <p:sp>
        <p:nvSpPr>
          <p:cNvPr id="5180" name="Rectangle 65">
            <a:extLst>
              <a:ext uri="{FF2B5EF4-FFF2-40B4-BE49-F238E27FC236}">
                <a16:creationId xmlns:a16="http://schemas.microsoft.com/office/drawing/2014/main" id="{FA7B5BE3-C1AD-0F40-9BDF-B3D19DB1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163" y="54737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  <a:r>
              <a:rPr lang="en-US" altLang="ja-JP" baseline="-25000"/>
              <a:t>10</a:t>
            </a:r>
          </a:p>
        </p:txBody>
      </p:sp>
      <p:sp>
        <p:nvSpPr>
          <p:cNvPr id="5181" name="Oval 66">
            <a:extLst>
              <a:ext uri="{FF2B5EF4-FFF2-40B4-BE49-F238E27FC236}">
                <a16:creationId xmlns:a16="http://schemas.microsoft.com/office/drawing/2014/main" id="{89F25C0F-F3B5-E840-8699-E57CBBA77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5049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9</a:t>
            </a:r>
          </a:p>
        </p:txBody>
      </p:sp>
      <p:sp>
        <p:nvSpPr>
          <p:cNvPr id="5182" name="Line 67">
            <a:extLst>
              <a:ext uri="{FF2B5EF4-FFF2-40B4-BE49-F238E27FC236}">
                <a16:creationId xmlns:a16="http://schemas.microsoft.com/office/drawing/2014/main" id="{46FCCBE4-C54B-594A-8CE4-91A263EB6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5163" y="52022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3" name="Oval 68">
            <a:extLst>
              <a:ext uri="{FF2B5EF4-FFF2-40B4-BE49-F238E27FC236}">
                <a16:creationId xmlns:a16="http://schemas.microsoft.com/office/drawing/2014/main" id="{3350DBBE-C2B5-B144-BBDD-72E9978F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55800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  <a:r>
              <a:rPr lang="en-US" altLang="ja-JP" baseline="-25000"/>
              <a:t>10</a:t>
            </a:r>
          </a:p>
        </p:txBody>
      </p:sp>
      <p:sp>
        <p:nvSpPr>
          <p:cNvPr id="5184" name="Line 69">
            <a:extLst>
              <a:ext uri="{FF2B5EF4-FFF2-40B4-BE49-F238E27FC236}">
                <a16:creationId xmlns:a16="http://schemas.microsoft.com/office/drawing/2014/main" id="{C6F67DC1-4FA7-E742-A8AD-4787CC45D0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2300" y="5722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5" name="Line 70">
            <a:extLst>
              <a:ext uri="{FF2B5EF4-FFF2-40B4-BE49-F238E27FC236}">
                <a16:creationId xmlns:a16="http://schemas.microsoft.com/office/drawing/2014/main" id="{3BE41E33-621B-E84B-B9B8-F3DBA9A4B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5126038"/>
            <a:ext cx="762000" cy="9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86" name="Line 71">
            <a:extLst>
              <a:ext uri="{FF2B5EF4-FFF2-40B4-BE49-F238E27FC236}">
                <a16:creationId xmlns:a16="http://schemas.microsoft.com/office/drawing/2014/main" id="{C7B7C2E3-BB30-A54E-96E2-58264CEFD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5259388"/>
            <a:ext cx="76517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>
            <a:extLst>
              <a:ext uri="{FF2B5EF4-FFF2-40B4-BE49-F238E27FC236}">
                <a16:creationId xmlns:a16="http://schemas.microsoft.com/office/drawing/2014/main" id="{BBC929E1-508A-1142-B01C-397A130E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ja-JP" altLang="en-US"/>
              <a:t>パッケージを使う</a:t>
            </a:r>
            <a:br>
              <a:rPr lang="en-US" altLang="ja-JP" dirty="0"/>
            </a:br>
            <a:r>
              <a:rPr lang="en-US" altLang="ja-JP" dirty="0"/>
              <a:t>Use Additional Package</a:t>
            </a:r>
            <a:endParaRPr lang="ja-JP" altLang="en-US"/>
          </a:p>
        </p:txBody>
      </p:sp>
      <p:sp>
        <p:nvSpPr>
          <p:cNvPr id="6147" name="コンテンツ プレースホルダ 2">
            <a:extLst>
              <a:ext uri="{FF2B5EF4-FFF2-40B4-BE49-F238E27FC236}">
                <a16:creationId xmlns:a16="http://schemas.microsoft.com/office/drawing/2014/main" id="{73DEBE2A-5323-7B4C-A46D-0707BEB9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solidFill>
                  <a:srgbClr val="FF0000"/>
                </a:solidFill>
              </a:rPr>
              <a:t>(1) SEM</a:t>
            </a:r>
            <a:r>
              <a:rPr lang="en-US" altLang="ja-JP" dirty="0"/>
              <a:t> (Structural Equations Model)</a:t>
            </a:r>
          </a:p>
          <a:p>
            <a:r>
              <a:rPr lang="en-US" altLang="ja-JP" dirty="0"/>
              <a:t>From Package Menu </a:t>
            </a:r>
            <a:r>
              <a:rPr lang="ja-JP" altLang="en-US"/>
              <a:t>　メニューから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# Select</a:t>
            </a:r>
            <a:r>
              <a:rPr lang="ja-JP" altLang="en-US"/>
              <a:t> </a:t>
            </a:r>
            <a:r>
              <a:rPr lang="en-US" altLang="ja-JP" dirty="0"/>
              <a:t>a Mirror Site</a:t>
            </a:r>
            <a:r>
              <a:rPr lang="ja-JP" altLang="en-US"/>
              <a:t>　</a:t>
            </a:r>
            <a:r>
              <a:rPr lang="en-US" altLang="ja-JP" dirty="0"/>
              <a:t>CRAN</a:t>
            </a:r>
            <a:r>
              <a:rPr lang="ja-JP" altLang="en-US"/>
              <a:t>ミラーサイト指定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# install the package</a:t>
            </a:r>
            <a:r>
              <a:rPr lang="ja-JP" altLang="en-US"/>
              <a:t>　　プルダウンから選ぶ</a:t>
            </a:r>
            <a:endParaRPr lang="en-US" altLang="ja-JP" dirty="0"/>
          </a:p>
          <a:p>
            <a:pPr lvl="1"/>
            <a:r>
              <a:rPr lang="en-US" altLang="ja-JP" dirty="0"/>
              <a:t>Type from Command Line </a:t>
            </a:r>
            <a:r>
              <a:rPr lang="ja-JP" altLang="en-US"/>
              <a:t>コマンドラインから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sem</a:t>
            </a:r>
            <a:r>
              <a:rPr lang="en-US" altLang="ja-JP" dirty="0"/>
              <a:t>")</a:t>
            </a:r>
          </a:p>
          <a:p>
            <a:pPr marL="914400" lvl="2" indent="0">
              <a:buNone/>
            </a:pPr>
            <a:r>
              <a:rPr lang="en-US" altLang="ja-JP" dirty="0" err="1"/>
              <a:t>install.packages</a:t>
            </a:r>
            <a:r>
              <a:rPr lang="en-US" altLang="ja-JP" dirty="0"/>
              <a:t>("</a:t>
            </a:r>
            <a:r>
              <a:rPr lang="en-US" altLang="ja-JP" dirty="0" err="1"/>
              <a:t>semPlot</a:t>
            </a:r>
            <a:r>
              <a:rPr lang="en-US" altLang="ja-JP" dirty="0"/>
              <a:t>")</a:t>
            </a:r>
          </a:p>
          <a:p>
            <a:r>
              <a:rPr lang="en-US" altLang="ja-JP" dirty="0"/>
              <a:t>Make a Library in the Package Effective </a:t>
            </a:r>
          </a:p>
          <a:p>
            <a:pPr lvl="1">
              <a:buFontTx/>
              <a:buNone/>
            </a:pPr>
            <a:r>
              <a:rPr lang="ja-JP" altLang="en-US"/>
              <a:t>    パッケージ内のライブラリーを有効にする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library(</a:t>
            </a:r>
            <a:r>
              <a:rPr lang="en-US" altLang="ja-JP" dirty="0" err="1"/>
              <a:t>sem</a:t>
            </a:r>
            <a:r>
              <a:rPr lang="en-US" altLang="ja-JP" dirty="0"/>
              <a:t>)</a:t>
            </a:r>
          </a:p>
          <a:p>
            <a:pPr marL="914400" lvl="2" indent="0">
              <a:buNone/>
            </a:pPr>
            <a:r>
              <a:rPr lang="en-US" altLang="ja-JP" dirty="0"/>
              <a:t>library(</a:t>
            </a:r>
            <a:r>
              <a:rPr lang="en-US" altLang="ja-JP" dirty="0" err="1"/>
              <a:t>semPlot</a:t>
            </a:r>
            <a:r>
              <a:rPr lang="en-US" altLang="ja-JP" dirty="0"/>
              <a:t>)</a:t>
            </a:r>
          </a:p>
          <a:p>
            <a:pPr lvl="2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D8C077-B133-AA4A-9D74-3804F77C8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69325" cy="1143000"/>
          </a:xfrm>
        </p:spPr>
        <p:txBody>
          <a:bodyPr/>
          <a:lstStyle/>
          <a:p>
            <a:pPr eaLnBrk="1" hangingPunct="1"/>
            <a:r>
              <a:rPr lang="ja-JP" altLang="en-US"/>
              <a:t>相関係数行列入力（</a:t>
            </a:r>
            <a:r>
              <a:rPr lang="en-US" altLang="ja-JP"/>
              <a:t>p312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 sz="3200"/>
              <a:t>Specify The Correlation Coefficient Matrix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15E47F-09C1-A649-92C2-CF8B75FD2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# p312 specify the correlation coefficient matrix (as lower triangular matrix)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 err="1">
                <a:solidFill>
                  <a:srgbClr val="FF33CC"/>
                </a:solidFill>
              </a:rPr>
              <a:t>coopd</a:t>
            </a:r>
            <a:r>
              <a:rPr lang="en-US" altLang="ja-JP" sz="1800" dirty="0"/>
              <a:t>&lt;- </a:t>
            </a:r>
            <a:r>
              <a:rPr lang="en-US" altLang="ja-JP" sz="1800" dirty="0" err="1"/>
              <a:t>readMoments</a:t>
            </a:r>
            <a:r>
              <a:rPr lang="en-US" altLang="ja-JP" sz="1800" dirty="0"/>
              <a:t>(names=c(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"y1","y2","y3","y4","y5","y6","y7","y8","y9","y10","y11","y12"))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.160   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.302   .341   </a:t>
            </a:r>
            <a:r>
              <a:rPr lang="ja-JP" altLang="en-US" sz="1800"/>
              <a:t>  </a:t>
            </a:r>
            <a:r>
              <a:rPr lang="en-US" altLang="ja-JP" sz="1800" dirty="0"/>
              <a:t>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.461   .400   .372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.299   .404   .552 .302 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.152   .320   .476 .225 .708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.134   .403   .467 .256 .623 .324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.182   .374   .572 .255 .776 .769 .724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.251   .285   .316 .164 .361 .295 .260 .284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.372   .100   .408 .236 .294 .206 .071 .142 .295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.157   .291   .393 .229 .472 .351 .204 .320 .290 .468 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.206  -0.014 .369 .224 .342 .202 .152 .189 .418 .351 .385 1.0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515004-FFC5-CF4A-BA87-68AC1F581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69325" cy="1143000"/>
          </a:xfrm>
        </p:spPr>
        <p:txBody>
          <a:bodyPr/>
          <a:lstStyle/>
          <a:p>
            <a:pPr eaLnBrk="1" hangingPunct="1"/>
            <a:r>
              <a:rPr lang="ja-JP" altLang="en-US"/>
              <a:t>相関係数行列の入力（ｐ</a:t>
            </a:r>
            <a:r>
              <a:rPr lang="en-US" altLang="ja-JP"/>
              <a:t>313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ja-JP" altLang="en-US"/>
              <a:t> </a:t>
            </a:r>
            <a:r>
              <a:rPr lang="en-US" altLang="ja-JP" sz="3200"/>
              <a:t>Specify The Correlation Coefficient Matrix (Alt)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8D422FB-D046-8747-B866-74B36B0BF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# p312 specify the correlation coefficient matrix (without diagonal values)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 err="1">
                <a:solidFill>
                  <a:srgbClr val="FF33CC"/>
                </a:solidFill>
              </a:rPr>
              <a:t>coopd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readMoments</a:t>
            </a:r>
            <a:r>
              <a:rPr lang="en-US" altLang="ja-JP" sz="2000" dirty="0"/>
              <a:t> (</a:t>
            </a:r>
            <a:r>
              <a:rPr lang="en-US" altLang="ja-JP" sz="2000" dirty="0" err="1"/>
              <a:t>diag</a:t>
            </a:r>
            <a:r>
              <a:rPr lang="en-US" altLang="ja-JP" sz="2000" dirty="0"/>
              <a:t>=</a:t>
            </a:r>
            <a:r>
              <a:rPr lang="en-US" altLang="ja-JP" sz="2000" dirty="0" err="1"/>
              <a:t>FALSE,names</a:t>
            </a:r>
            <a:r>
              <a:rPr lang="en-US" altLang="ja-JP" sz="2000" dirty="0"/>
              <a:t>=</a:t>
            </a:r>
            <a:r>
              <a:rPr lang="en-US" altLang="ja-JP" sz="2000" dirty="0" err="1"/>
              <a:t>as.character</a:t>
            </a:r>
            <a:r>
              <a:rPr lang="en-US" altLang="ja-JP" sz="2000" dirty="0"/>
              <a:t>(paste("y",1:12, </a:t>
            </a:r>
            <a:r>
              <a:rPr lang="en-US" altLang="ja-JP" sz="2000" dirty="0" err="1"/>
              <a:t>sep</a:t>
            </a:r>
            <a:r>
              <a:rPr lang="en-US" altLang="ja-JP" sz="2000" dirty="0"/>
              <a:t>="")))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.160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.302 .341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.461 .400 .372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.299 .404 .552 .302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.152 .320 .476 .225 .708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.134 .403 .467 .256 .623 .324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.182 .374 .572 .255 .776 .769 .724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.251 .285 .316 .164 .361 .295 .260 .284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.372 .100 .408 .236 .294 .206 .071 .142 .295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.157 .291 .393 .229 .472 .351 .204 .320 .290 .468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2000" dirty="0"/>
              <a:t>.206 -.014 0.369 .224 .342 .202 .152 .189 .418 .351 .385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A9B403-D4DE-0347-BF75-CB6D2B8C6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58200" cy="1008063"/>
          </a:xfrm>
        </p:spPr>
        <p:txBody>
          <a:bodyPr/>
          <a:lstStyle/>
          <a:p>
            <a:pPr eaLnBrk="1" hangingPunct="1"/>
            <a:r>
              <a:rPr lang="en-US" altLang="ja-JP" sz="3600" dirty="0" err="1"/>
              <a:t>SEMpackege</a:t>
            </a:r>
            <a:r>
              <a:rPr lang="ja-JP" altLang="en-US" sz="3600"/>
              <a:t>　</a:t>
            </a:r>
            <a:r>
              <a:rPr lang="en-US" altLang="ja-JP" sz="3600" dirty="0"/>
              <a:t>Description of Equations</a:t>
            </a:r>
            <a:br>
              <a:rPr lang="en-US" altLang="ja-JP" sz="3600" dirty="0"/>
            </a:br>
            <a:r>
              <a:rPr lang="ja-JP" altLang="en-US" sz="3600"/>
              <a:t>方程式の記述</a:t>
            </a:r>
            <a:r>
              <a:rPr lang="en-US" altLang="ja-JP" sz="3600" dirty="0"/>
              <a:t>(</a:t>
            </a:r>
            <a:r>
              <a:rPr lang="ja-JP" altLang="en-US" sz="3600"/>
              <a:t>全体</a:t>
            </a:r>
            <a:r>
              <a:rPr lang="en-US" altLang="ja-JP" sz="3600" dirty="0"/>
              <a:t>)</a:t>
            </a:r>
            <a:r>
              <a:rPr lang="ja-JP" altLang="en-US" sz="3600"/>
              <a:t>　</a:t>
            </a:r>
            <a:endParaRPr lang="en-US" altLang="ja-JP" sz="3600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965618E-FCAA-2B42-B1E9-6D31D92DF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 err="1">
                <a:solidFill>
                  <a:schemeClr val="accent2"/>
                </a:solidFill>
              </a:rPr>
              <a:t>model.coop</a:t>
            </a:r>
            <a:r>
              <a:rPr lang="ja-JP" altLang="en-US" sz="1800"/>
              <a:t> </a:t>
            </a:r>
            <a:r>
              <a:rPr lang="en-US" altLang="ja-JP" sz="1800" dirty="0"/>
              <a:t>&lt;- </a:t>
            </a:r>
            <a:r>
              <a:rPr lang="en-US" altLang="ja-JP" sz="1800" dirty="0" err="1"/>
              <a:t>specifyModel</a:t>
            </a:r>
            <a:r>
              <a:rPr lang="en-US" altLang="ja-JP" sz="1800" dirty="0"/>
              <a:t>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</a:t>
            </a:r>
            <a:r>
              <a:rPr lang="ja-JP" altLang="en-US" sz="1800"/>
              <a:t> </a:t>
            </a:r>
            <a:r>
              <a:rPr lang="en-US" altLang="ja-JP" sz="1800" dirty="0"/>
              <a:t>-&gt; y1, b11,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y2, b21,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y3, b31,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y4, b41,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y5,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y6, b62,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y7, b72,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y8, b82,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y9,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y10, b103,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y11, b113,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y12, b123,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interaction, g21,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cooperative, g31,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 &lt;-&gt; y1, e1,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y2 &lt;-&gt; y2, e2,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y3 &lt;-&gt; y3, e3,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y4 &lt;-&gt; y4, e4,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y5 &lt;-&gt; y5, e5,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y6 &lt;-&gt; y6, e6,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y7 &lt;-&gt; y7, e7,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y8 &lt;-&gt; y8, e8,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y9 &lt;-&gt; y9, e9,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y10 &lt;-&gt; y10, e10,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y11 &lt;-&gt; y11, e11,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y12 &lt;-&gt; y12, e12,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mother&lt;-&gt; mother,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interaction&lt;-&gt; interaction, delta2,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&lt;-&gt; cooperative, delta3, NA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55EA3C-0983-9249-9B65-F5206BBE9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412875"/>
          </a:xfrm>
        </p:spPr>
        <p:txBody>
          <a:bodyPr/>
          <a:lstStyle/>
          <a:p>
            <a:pPr eaLnBrk="1" hangingPunct="1"/>
            <a:r>
              <a:rPr lang="en-US" altLang="ja-JP" sz="3600" dirty="0"/>
              <a:t>Description of Relations(</a:t>
            </a:r>
            <a:r>
              <a:rPr lang="ja-JP" altLang="en-US" sz="3600"/>
              <a:t>係数の記述</a:t>
            </a:r>
            <a:r>
              <a:rPr lang="en-US" altLang="ja-JP" sz="3600" dirty="0"/>
              <a:t>)</a:t>
            </a:r>
            <a:br>
              <a:rPr lang="en-US" altLang="ja-JP" sz="3600" dirty="0"/>
            </a:br>
            <a:r>
              <a:rPr lang="ja-JP" altLang="en-US" sz="2800"/>
              <a:t>変数　－＞　影響先</a:t>
            </a:r>
            <a:r>
              <a:rPr lang="en-US" altLang="ja-JP" sz="2800" dirty="0"/>
              <a:t>,</a:t>
            </a:r>
            <a:r>
              <a:rPr lang="ja-JP" altLang="en-US" sz="2800"/>
              <a:t>推定母数，固定母数</a:t>
            </a:r>
            <a:br>
              <a:rPr lang="en-US" altLang="ja-JP" sz="2800" dirty="0"/>
            </a:br>
            <a:r>
              <a:rPr lang="en-US" altLang="ja-JP" sz="2800" dirty="0"/>
              <a:t>variable   -&gt;  variable , estimated, fixed</a:t>
            </a:r>
            <a:endParaRPr lang="ja-JP" altLang="en-US" sz="28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60D077E-E8B7-144D-904D-FF6A44F7C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84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 err="1">
                <a:solidFill>
                  <a:schemeClr val="accent2"/>
                </a:solidFill>
              </a:rPr>
              <a:t>model.coop</a:t>
            </a:r>
            <a:r>
              <a:rPr lang="ja-JP" altLang="en-US" sz="1800"/>
              <a:t> </a:t>
            </a:r>
            <a:r>
              <a:rPr lang="en-US" altLang="ja-JP" sz="1800" dirty="0"/>
              <a:t>&lt;- </a:t>
            </a:r>
            <a:r>
              <a:rPr lang="en-US" altLang="ja-JP" sz="1800" dirty="0" err="1"/>
              <a:t>specifyModel</a:t>
            </a:r>
            <a:r>
              <a:rPr lang="en-US" altLang="ja-JP" sz="1800" dirty="0"/>
              <a:t>()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</a:t>
            </a:r>
            <a:r>
              <a:rPr lang="ja-JP" altLang="en-US" sz="1800"/>
              <a:t> </a:t>
            </a:r>
            <a:r>
              <a:rPr lang="en-US" altLang="ja-JP" sz="1800" dirty="0"/>
              <a:t>-&gt; y1, b11,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y2, b21,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y3, b31,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y4, b41,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y5,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y6, b62,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y7, b72,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interaction-&gt; y8, b82,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y9,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y10, b103,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y11, b113,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-&gt; y12, b123,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interaction, g21,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mother-&gt; cooperative, g31, 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D2BDBD9-6EB3-8D4D-B39B-69A4EC33D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1616075"/>
          </a:xfrm>
        </p:spPr>
        <p:txBody>
          <a:bodyPr/>
          <a:lstStyle/>
          <a:p>
            <a:pPr eaLnBrk="1" hangingPunct="1"/>
            <a:r>
              <a:rPr lang="en-US" altLang="ja-JP" sz="3600" dirty="0" err="1"/>
              <a:t>Descrition</a:t>
            </a:r>
            <a:r>
              <a:rPr lang="en-US" altLang="ja-JP" sz="3600" dirty="0"/>
              <a:t> of Variances(</a:t>
            </a:r>
            <a:r>
              <a:rPr lang="ja-JP" altLang="en-US" sz="3600"/>
              <a:t>分散の記述</a:t>
            </a:r>
            <a:r>
              <a:rPr lang="en-US" altLang="ja-JP" sz="3600" dirty="0"/>
              <a:t>)</a:t>
            </a:r>
            <a:br>
              <a:rPr lang="en-US" altLang="ja-JP" sz="3600" dirty="0"/>
            </a:br>
            <a:r>
              <a:rPr lang="ja-JP" altLang="en-US" sz="2800"/>
              <a:t>内生変数の分散</a:t>
            </a:r>
            <a:r>
              <a:rPr lang="en-US" altLang="ja-JP" sz="2800" dirty="0"/>
              <a:t>(</a:t>
            </a:r>
            <a:r>
              <a:rPr lang="ja-JP" altLang="en-US" sz="2800"/>
              <a:t>変数</a:t>
            </a:r>
            <a:r>
              <a:rPr lang="en-US" altLang="ja-JP" sz="2800" dirty="0"/>
              <a:t>&lt;-&gt;</a:t>
            </a:r>
            <a:r>
              <a:rPr lang="ja-JP" altLang="en-US" sz="2800"/>
              <a:t>変数</a:t>
            </a:r>
            <a:r>
              <a:rPr lang="en-US" altLang="ja-JP" sz="2800" dirty="0"/>
              <a:t>),</a:t>
            </a:r>
            <a:r>
              <a:rPr lang="ja-JP" altLang="en-US" sz="2800"/>
              <a:t>推定母数</a:t>
            </a:r>
            <a:r>
              <a:rPr lang="en-US" altLang="ja-JP" sz="2800" dirty="0"/>
              <a:t>,</a:t>
            </a:r>
            <a:r>
              <a:rPr lang="ja-JP" altLang="en-US" sz="2800"/>
              <a:t>固定母数</a:t>
            </a:r>
            <a:br>
              <a:rPr lang="en-US" altLang="ja-JP" sz="2800" dirty="0"/>
            </a:br>
            <a:r>
              <a:rPr lang="en-US" altLang="ja-JP" sz="2800" dirty="0"/>
              <a:t>Variance of Endogenous Variables</a:t>
            </a:r>
            <a:br>
              <a:rPr lang="en-US" altLang="ja-JP" sz="2800" dirty="0"/>
            </a:br>
            <a:r>
              <a:rPr lang="en-US" altLang="ja-JP" sz="2800" dirty="0"/>
              <a:t>variable &lt;-&gt; variable, estimated parameter, fixed param.</a:t>
            </a:r>
            <a:endParaRPr lang="ja-JP" altLang="en-US"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F343749-2F71-DE4D-8131-6DB3D60F9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 &lt;-&gt; y1, e1,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y2 &lt;-&gt; y2, e2,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y3 &lt;-&gt; y3, e3,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y4 &lt;-&gt; y4, e4,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y5 &lt;-&gt; y5, e5,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y6 &lt;-&gt; y6, e6,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y7 &lt;-&gt; y7, e7,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y8 &lt;-&gt; y8, e8,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y9 &lt;-&gt; y9, e9,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y10 &lt;-&gt; y10, e10,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y11 &lt;-&gt; y11, e11,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y12 &lt;-&gt; y12, e12,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mother&lt;-&gt; mother, NA,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interaction&lt;-&gt; interaction, delta2, 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&lt;-&gt; cooperative, delta3, 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>
            <a:extLst>
              <a:ext uri="{FF2B5EF4-FFF2-40B4-BE49-F238E27FC236}">
                <a16:creationId xmlns:a16="http://schemas.microsoft.com/office/drawing/2014/main" id="{46302BBA-5E32-134A-A424-C0C364AE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863600"/>
          </a:xfrm>
        </p:spPr>
        <p:txBody>
          <a:bodyPr/>
          <a:lstStyle/>
          <a:p>
            <a:r>
              <a:rPr lang="en-US" altLang="ja-JP" sz="3600" dirty="0"/>
              <a:t>Artificial data generation </a:t>
            </a:r>
            <a:r>
              <a:rPr lang="ja-JP" altLang="en-US" sz="3600"/>
              <a:t>（ｐ</a:t>
            </a:r>
            <a:r>
              <a:rPr lang="en-US" altLang="ja-JP" sz="3600" dirty="0"/>
              <a:t>328</a:t>
            </a:r>
            <a:r>
              <a:rPr lang="ja-JP" altLang="en-US" sz="3600"/>
              <a:t>）</a:t>
            </a:r>
          </a:p>
        </p:txBody>
      </p:sp>
      <p:sp>
        <p:nvSpPr>
          <p:cNvPr id="6147" name="コンテンツ プレースホルダ 2">
            <a:extLst>
              <a:ext uri="{FF2B5EF4-FFF2-40B4-BE49-F238E27FC236}">
                <a16:creationId xmlns:a16="http://schemas.microsoft.com/office/drawing/2014/main" id="{27F4CCC4-A256-2A45-91E7-E4508B5F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639175" cy="2447925"/>
          </a:xfrm>
        </p:spPr>
        <p:txBody>
          <a:bodyPr/>
          <a:lstStyle/>
          <a:p>
            <a:r>
              <a:rPr lang="en-US" altLang="ja-JP" sz="2400" dirty="0"/>
              <a:t>More than 3 variables with given correlation </a:t>
            </a:r>
            <a:r>
              <a:rPr lang="en-US" altLang="ja-JP" sz="2400" dirty="0" err="1"/>
              <a:t>coef.matrix</a:t>
            </a:r>
            <a:r>
              <a:rPr lang="en-US" altLang="ja-JP" sz="2400" dirty="0"/>
              <a:t> </a:t>
            </a:r>
          </a:p>
          <a:p>
            <a:r>
              <a:rPr lang="ja-JP" altLang="en-US" sz="2400"/>
              <a:t>３変数以上の発生</a:t>
            </a:r>
            <a:r>
              <a:rPr lang="en-US" altLang="ja-JP" sz="2400" dirty="0"/>
              <a:t>(</a:t>
            </a:r>
            <a:r>
              <a:rPr lang="ja-JP" altLang="en-US" sz="2400"/>
              <a:t>任意の相関行列</a:t>
            </a:r>
            <a:r>
              <a:rPr lang="en-US" altLang="ja-JP" sz="2400" dirty="0"/>
              <a:t>)</a:t>
            </a:r>
          </a:p>
          <a:p>
            <a:pPr lvl="1"/>
            <a:r>
              <a:rPr lang="ja-JP" altLang="en-US" sz="2000"/>
              <a:t>独立乱数からなる行列を</a:t>
            </a:r>
            <a:r>
              <a:rPr lang="en-US" altLang="ja-JP" sz="2000" dirty="0"/>
              <a:t>Z</a:t>
            </a:r>
            <a:r>
              <a:rPr lang="ja-JP" altLang="en-US" sz="2000"/>
              <a:t>とする．</a:t>
            </a:r>
            <a:endParaRPr lang="en-US" altLang="ja-JP" sz="2000" dirty="0"/>
          </a:p>
          <a:p>
            <a:pPr lvl="1"/>
            <a:r>
              <a:rPr lang="ja-JP" altLang="en-US" sz="2000"/>
              <a:t>母相関行列を</a:t>
            </a:r>
            <a:r>
              <a:rPr lang="en-US" altLang="ja-JP" sz="2000" dirty="0"/>
              <a:t>R</a:t>
            </a:r>
            <a:r>
              <a:rPr lang="ja-JP" altLang="en-US" sz="2000"/>
              <a:t>とする．</a:t>
            </a:r>
            <a:endParaRPr lang="en-US" altLang="ja-JP" sz="2000" dirty="0"/>
          </a:p>
          <a:p>
            <a:pPr lvl="1"/>
            <a:r>
              <a:rPr lang="en-US" altLang="ja-JP" sz="2000" dirty="0"/>
              <a:t>R=U'U</a:t>
            </a:r>
            <a:r>
              <a:rPr lang="ja-JP" altLang="en-US" sz="2000"/>
              <a:t>　</a:t>
            </a:r>
            <a:r>
              <a:rPr lang="en-US" altLang="ja-JP" sz="2000" dirty="0"/>
              <a:t>(</a:t>
            </a:r>
            <a:r>
              <a:rPr lang="ja-JP" altLang="en-US" sz="2000"/>
              <a:t>コレスキー分解</a:t>
            </a:r>
            <a:r>
              <a:rPr lang="en-US" altLang="ja-JP" sz="2000" dirty="0"/>
              <a:t>)</a:t>
            </a:r>
            <a:r>
              <a:rPr lang="ja-JP" altLang="en-US" sz="2000"/>
              <a:t>　ただし</a:t>
            </a:r>
            <a:r>
              <a:rPr lang="en-US" altLang="ja-JP" sz="2000" dirty="0"/>
              <a:t>U</a:t>
            </a:r>
            <a:r>
              <a:rPr lang="ja-JP" altLang="en-US" sz="2000"/>
              <a:t>：上三角行列</a:t>
            </a:r>
            <a:endParaRPr lang="en-US" altLang="ja-JP" sz="2000" dirty="0"/>
          </a:p>
          <a:p>
            <a:pPr lvl="1"/>
            <a:r>
              <a:rPr lang="en" altLang="ja-JP" sz="2400" dirty="0"/>
              <a:t>Cholesky decomposition</a:t>
            </a:r>
            <a:endParaRPr lang="en-US" altLang="ja-JP" sz="2000" dirty="0"/>
          </a:p>
          <a:p>
            <a:pPr lvl="1"/>
            <a:r>
              <a:rPr lang="en-US" altLang="ja-JP" sz="2000" dirty="0"/>
              <a:t>X =</a:t>
            </a:r>
            <a:r>
              <a:rPr lang="en-US" altLang="ja-JP" sz="2000" dirty="0" err="1"/>
              <a:t>ZU+μ</a:t>
            </a:r>
            <a:r>
              <a:rPr lang="ja-JP" altLang="en-US" sz="2000"/>
              <a:t>　により，目的の人工データができる．</a:t>
            </a:r>
            <a:endParaRPr lang="en-US" altLang="ja-JP" sz="2400" dirty="0"/>
          </a:p>
        </p:txBody>
      </p:sp>
      <p:sp>
        <p:nvSpPr>
          <p:cNvPr id="6148" name="テキスト ボックス 6">
            <a:extLst>
              <a:ext uri="{FF2B5EF4-FFF2-40B4-BE49-F238E27FC236}">
                <a16:creationId xmlns:a16="http://schemas.microsoft.com/office/drawing/2014/main" id="{A148A6EB-BEEB-954B-A212-B2753F73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37000"/>
            <a:ext cx="86756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800" dirty="0" err="1"/>
              <a:t>ssize</a:t>
            </a:r>
            <a:r>
              <a:rPr lang="ja-JP" altLang="en-US" sz="1800"/>
              <a:t> </a:t>
            </a:r>
            <a:r>
              <a:rPr lang="en-US" altLang="ja-JP" sz="1800" dirty="0"/>
              <a:t>&lt;-</a:t>
            </a:r>
            <a:r>
              <a:rPr lang="ja-JP" altLang="en-US" sz="1800"/>
              <a:t> </a:t>
            </a:r>
            <a:r>
              <a:rPr lang="en-US" altLang="ja-JP" sz="1800" dirty="0"/>
              <a:t>10000</a:t>
            </a:r>
          </a:p>
          <a:p>
            <a:pPr eaLnBrk="1" hangingPunct="1"/>
            <a:r>
              <a:rPr lang="en-US" altLang="ja-JP" sz="1800" dirty="0" err="1"/>
              <a:t>vnum</a:t>
            </a:r>
            <a:r>
              <a:rPr lang="ja-JP" altLang="en-US" sz="1800"/>
              <a:t> </a:t>
            </a:r>
            <a:r>
              <a:rPr lang="en-US" altLang="ja-JP" sz="1800" dirty="0"/>
              <a:t>&lt;-  4</a:t>
            </a:r>
          </a:p>
          <a:p>
            <a:pPr eaLnBrk="1" hangingPunct="1"/>
            <a:r>
              <a:rPr lang="en-US" altLang="ja-JP" sz="1800" dirty="0" err="1"/>
              <a:t>zz</a:t>
            </a:r>
            <a:r>
              <a:rPr lang="en-US" altLang="ja-JP" sz="1800" dirty="0"/>
              <a:t> &lt;- matrix(</a:t>
            </a:r>
            <a:r>
              <a:rPr lang="en-US" altLang="ja-JP" sz="1800" dirty="0" err="1"/>
              <a:t>rnorm</a:t>
            </a:r>
            <a:r>
              <a:rPr lang="en-US" altLang="ja-JP" sz="1800" dirty="0"/>
              <a:t>(n=</a:t>
            </a:r>
            <a:r>
              <a:rPr lang="en-US" altLang="ja-JP" sz="1800" dirty="0" err="1"/>
              <a:t>ssize</a:t>
            </a:r>
            <a:r>
              <a:rPr lang="ja-JP" altLang="en-US" sz="1800"/>
              <a:t>*</a:t>
            </a:r>
            <a:r>
              <a:rPr lang="en-US" altLang="ja-JP" sz="1800" dirty="0" err="1"/>
              <a:t>vnum</a:t>
            </a:r>
            <a:r>
              <a:rPr lang="en-US" altLang="ja-JP" sz="1800" dirty="0"/>
              <a:t>),</a:t>
            </a:r>
            <a:r>
              <a:rPr lang="en-US" altLang="ja-JP" sz="1800" dirty="0" err="1"/>
              <a:t>nrow</a:t>
            </a:r>
            <a:r>
              <a:rPr lang="en-US" altLang="ja-JP" sz="1800" dirty="0"/>
              <a:t>=</a:t>
            </a:r>
            <a:r>
              <a:rPr lang="en-US" altLang="ja-JP" sz="1800" dirty="0" err="1"/>
              <a:t>ssize</a:t>
            </a:r>
            <a:r>
              <a:rPr lang="en-US" altLang="ja-JP" sz="1800" dirty="0"/>
              <a:t>)</a:t>
            </a:r>
          </a:p>
          <a:p>
            <a:pPr eaLnBrk="1" hangingPunct="1"/>
            <a:r>
              <a:rPr lang="en-US" altLang="ja-JP" sz="1800" dirty="0" err="1"/>
              <a:t>meanmat</a:t>
            </a:r>
            <a:r>
              <a:rPr lang="en-US" altLang="ja-JP" sz="1800" dirty="0"/>
              <a:t> &lt;- matrix(rep(c(1,2,3,4),</a:t>
            </a:r>
            <a:r>
              <a:rPr lang="en-US" altLang="ja-JP" sz="1800" dirty="0" err="1"/>
              <a:t>ssize</a:t>
            </a:r>
            <a:r>
              <a:rPr lang="en-US" altLang="ja-JP" sz="1800" dirty="0"/>
              <a:t>),</a:t>
            </a:r>
            <a:r>
              <a:rPr lang="en-US" altLang="ja-JP" sz="1800" dirty="0" err="1"/>
              <a:t>nrow</a:t>
            </a:r>
            <a:r>
              <a:rPr lang="en-US" altLang="ja-JP" sz="1800" dirty="0"/>
              <a:t>=</a:t>
            </a:r>
            <a:r>
              <a:rPr lang="en-US" altLang="ja-JP" sz="1800" dirty="0" err="1"/>
              <a:t>ssize,byrow</a:t>
            </a:r>
            <a:r>
              <a:rPr lang="en-US" altLang="ja-JP" sz="1800" dirty="0"/>
              <a:t>=TRUE)</a:t>
            </a:r>
          </a:p>
          <a:p>
            <a:pPr eaLnBrk="1" hangingPunct="1"/>
            <a:r>
              <a:rPr lang="en-US" altLang="ja-JP" sz="1800" dirty="0" err="1"/>
              <a:t>covar</a:t>
            </a:r>
            <a:r>
              <a:rPr lang="en-US" altLang="ja-JP" sz="1800" dirty="0"/>
              <a:t> &lt;- matrix(c(1.0, 0.5, 0.4, 0.3, 0.5, 1.0, 0.5, 0.4, 0.4, 0.5, 1.0, 0.5, 0.3,0.4,0.5,1.0), </a:t>
            </a:r>
            <a:r>
              <a:rPr lang="en-US" altLang="ja-JP" sz="1800" dirty="0" err="1"/>
              <a:t>nrow</a:t>
            </a:r>
            <a:r>
              <a:rPr lang="en-US" altLang="ja-JP" sz="1800" dirty="0"/>
              <a:t>=</a:t>
            </a:r>
            <a:r>
              <a:rPr lang="en-US" altLang="ja-JP" sz="1800" dirty="0" err="1"/>
              <a:t>vnum</a:t>
            </a:r>
            <a:r>
              <a:rPr lang="en-US" altLang="ja-JP" sz="1800" dirty="0"/>
              <a:t>)</a:t>
            </a:r>
          </a:p>
          <a:p>
            <a:pPr eaLnBrk="1" hangingPunct="1"/>
            <a:r>
              <a:rPr lang="en-US" altLang="ja-JP" sz="1800" dirty="0" err="1"/>
              <a:t>utrngl</a:t>
            </a:r>
            <a:r>
              <a:rPr lang="en-US" altLang="ja-JP" sz="1800" dirty="0"/>
              <a:t> &lt;- </a:t>
            </a:r>
            <a:r>
              <a:rPr lang="en-US" altLang="ja-JP" sz="1800" dirty="0" err="1"/>
              <a:t>chol</a:t>
            </a:r>
            <a:r>
              <a:rPr lang="en-US" altLang="ja-JP" sz="1800" dirty="0"/>
              <a:t>(</a:t>
            </a:r>
            <a:r>
              <a:rPr lang="en-US" altLang="ja-JP" sz="1800" dirty="0" err="1"/>
              <a:t>covar</a:t>
            </a:r>
            <a:r>
              <a:rPr lang="en-US" altLang="ja-JP" sz="1800" dirty="0"/>
              <a:t>)</a:t>
            </a:r>
          </a:p>
          <a:p>
            <a:pPr eaLnBrk="1" hangingPunct="1"/>
            <a:r>
              <a:rPr lang="en-US" altLang="ja-JP" sz="1800" dirty="0"/>
              <a:t>X</a:t>
            </a:r>
            <a:r>
              <a:rPr lang="ja-JP" altLang="en-US" sz="1800"/>
              <a:t> </a:t>
            </a:r>
            <a:r>
              <a:rPr lang="en-US" altLang="ja-JP" sz="1800" dirty="0"/>
              <a:t>&lt;- </a:t>
            </a:r>
            <a:r>
              <a:rPr lang="en-US" altLang="ja-JP" sz="1800" dirty="0" err="1"/>
              <a:t>zz</a:t>
            </a:r>
            <a:r>
              <a:rPr lang="en-US" altLang="ja-JP" sz="1800" dirty="0"/>
              <a:t> %*% </a:t>
            </a:r>
            <a:r>
              <a:rPr lang="en-US" altLang="ja-JP" sz="1800" dirty="0" err="1"/>
              <a:t>utrngl</a:t>
            </a:r>
            <a:r>
              <a:rPr lang="en-US" altLang="ja-JP" sz="1800" dirty="0"/>
              <a:t> + </a:t>
            </a:r>
            <a:r>
              <a:rPr lang="en-US" altLang="ja-JP" sz="1800" dirty="0" err="1"/>
              <a:t>meanmat</a:t>
            </a:r>
            <a:endParaRPr lang="en-US" altLang="ja-JP" sz="1800" dirty="0"/>
          </a:p>
          <a:p>
            <a:pPr eaLnBrk="1" hangingPunct="1"/>
            <a:r>
              <a:rPr lang="en-US" altLang="ja-JP" sz="1800" dirty="0"/>
              <a:t>mean(X[,1])</a:t>
            </a:r>
          </a:p>
          <a:p>
            <a:pPr eaLnBrk="1" hangingPunct="1"/>
            <a:r>
              <a:rPr lang="en-US" altLang="ja-JP" sz="1800" dirty="0" err="1"/>
              <a:t>cov</a:t>
            </a:r>
            <a:r>
              <a:rPr lang="en-US" altLang="ja-JP" sz="1800" dirty="0"/>
              <a:t>(X)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4264736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59780E-2C17-A944-9AE6-6FD0E0AD8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283575" cy="1143000"/>
          </a:xfrm>
        </p:spPr>
        <p:txBody>
          <a:bodyPr/>
          <a:lstStyle/>
          <a:p>
            <a:pPr eaLnBrk="1" hangingPunct="1"/>
            <a:r>
              <a:rPr lang="en-US" altLang="ja-JP"/>
              <a:t>SEM Package </a:t>
            </a:r>
            <a:r>
              <a:rPr lang="ja-JP" altLang="en-US"/>
              <a:t>推定母数の計算</a:t>
            </a:r>
            <a:br>
              <a:rPr lang="ja-JP" altLang="en-US"/>
            </a:br>
            <a:r>
              <a:rPr lang="en-US" altLang="ja-JP" sz="3600"/>
              <a:t>sem(</a:t>
            </a:r>
            <a:r>
              <a:rPr lang="ja-JP" altLang="en-US" sz="3600"/>
              <a:t>モデル名</a:t>
            </a:r>
            <a:r>
              <a:rPr lang="en-US" altLang="ja-JP" sz="3600"/>
              <a:t>,</a:t>
            </a:r>
            <a:r>
              <a:rPr lang="ja-JP" altLang="en-US" sz="3600"/>
              <a:t>相関係数行列，データ数</a:t>
            </a:r>
            <a:r>
              <a:rPr lang="en-US" altLang="ja-JP" sz="360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89EF04E-01E1-A141-B0C4-114FF47F9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dirty="0" err="1"/>
              <a:t>sem.coop</a:t>
            </a:r>
            <a:r>
              <a:rPr lang="ja-JP" altLang="en-US" sz="2800"/>
              <a:t> </a:t>
            </a:r>
            <a:r>
              <a:rPr lang="en-US" altLang="ja-JP" sz="2800" dirty="0"/>
              <a:t>&lt;- </a:t>
            </a:r>
            <a:r>
              <a:rPr lang="en-US" altLang="ja-JP" sz="2800" dirty="0" err="1"/>
              <a:t>sem</a:t>
            </a:r>
            <a:r>
              <a:rPr lang="en-US" altLang="ja-JP" sz="2800" dirty="0"/>
              <a:t>(</a:t>
            </a:r>
            <a:r>
              <a:rPr lang="en-US" altLang="ja-JP" sz="2800" dirty="0" err="1">
                <a:solidFill>
                  <a:schemeClr val="accent2"/>
                </a:solidFill>
              </a:rPr>
              <a:t>model.coop</a:t>
            </a:r>
            <a:r>
              <a:rPr lang="en-US" altLang="ja-JP" sz="2800" dirty="0"/>
              <a:t>, </a:t>
            </a:r>
            <a:r>
              <a:rPr lang="en-US" altLang="ja-JP" sz="2800" dirty="0" err="1">
                <a:solidFill>
                  <a:srgbClr val="FF33CC"/>
                </a:solidFill>
              </a:rPr>
              <a:t>coopd</a:t>
            </a:r>
            <a:r>
              <a:rPr lang="en-US" altLang="ja-JP" sz="2800" dirty="0"/>
              <a:t>, N=50)</a:t>
            </a:r>
            <a:endParaRPr lang="en-US" altLang="ja-JP" sz="2400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D5FF9D6-6B85-334D-880A-19CF132EE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77866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</a:rPr>
              <a:t>推定結果の表示 </a:t>
            </a:r>
            <a:r>
              <a:rPr lang="en-US" altLang="ja-JP" sz="4400" dirty="0">
                <a:solidFill>
                  <a:schemeClr val="tx2"/>
                </a:solidFill>
              </a:rPr>
              <a:t>Show the result</a:t>
            </a:r>
          </a:p>
          <a:p>
            <a:pPr eaLnBrk="1" hangingPunct="1"/>
            <a:r>
              <a:rPr lang="en-US" altLang="ja-JP" sz="3600" dirty="0" err="1">
                <a:solidFill>
                  <a:schemeClr val="tx2"/>
                </a:solidFill>
              </a:rPr>
              <a:t>stdCoef</a:t>
            </a:r>
            <a:r>
              <a:rPr lang="en-US" altLang="ja-JP" sz="3600" dirty="0">
                <a:solidFill>
                  <a:schemeClr val="tx2"/>
                </a:solidFill>
              </a:rPr>
              <a:t>(</a:t>
            </a:r>
            <a:r>
              <a:rPr lang="en-US" altLang="ja-JP" sz="3600" dirty="0" err="1">
                <a:solidFill>
                  <a:schemeClr val="tx2"/>
                </a:solidFill>
              </a:rPr>
              <a:t>sem.coop</a:t>
            </a:r>
            <a:r>
              <a:rPr lang="en-US" altLang="ja-JP" sz="3600" dirty="0">
                <a:solidFill>
                  <a:schemeClr val="tx2"/>
                </a:solidFill>
              </a:rPr>
              <a:t>)</a:t>
            </a:r>
          </a:p>
          <a:p>
            <a:pPr eaLnBrk="1" hangingPunct="1"/>
            <a:endParaRPr lang="en-US" altLang="ja-JP" sz="36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ja-JP" sz="3600" dirty="0">
                <a:solidFill>
                  <a:schemeClr val="tx2"/>
                </a:solidFill>
              </a:rPr>
              <a:t>summary(</a:t>
            </a:r>
            <a:r>
              <a:rPr lang="en-US" altLang="ja-JP" sz="3600" dirty="0" err="1">
                <a:solidFill>
                  <a:schemeClr val="tx2"/>
                </a:solidFill>
              </a:rPr>
              <a:t>sem.coop</a:t>
            </a:r>
            <a:r>
              <a:rPr lang="en-US" altLang="ja-JP" sz="3600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6C059119-40C7-FD40-AAD9-EC2D0F83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r>
              <a:rPr lang="ja-JP" altLang="en-US" b="1"/>
              <a:t>適合度指標</a:t>
            </a:r>
            <a:br>
              <a:rPr lang="ja-JP" altLang="en-US" b="1"/>
            </a:br>
            <a:endParaRPr lang="ja-JP" altLang="en-US"/>
          </a:p>
        </p:txBody>
      </p:sp>
      <p:sp>
        <p:nvSpPr>
          <p:cNvPr id="14339" name="コンテンツ プレースホルダ 2">
            <a:extLst>
              <a:ext uri="{FF2B5EF4-FFF2-40B4-BE49-F238E27FC236}">
                <a16:creationId xmlns:a16="http://schemas.microsoft.com/office/drawing/2014/main" id="{1229CDB3-F8BD-8F43-BFC4-FB3178C6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165850"/>
          </a:xfrm>
        </p:spPr>
        <p:txBody>
          <a:bodyPr/>
          <a:lstStyle/>
          <a:p>
            <a:r>
              <a:rPr lang="ja-JP" altLang="en-US" sz="1800"/>
              <a:t>一般に、カイ二乗値、</a:t>
            </a:r>
            <a:r>
              <a:rPr lang="en-US" altLang="ja-JP" sz="1800"/>
              <a:t>GFI</a:t>
            </a:r>
            <a:r>
              <a:rPr lang="ja-JP" altLang="en-US" sz="1800"/>
              <a:t>、</a:t>
            </a:r>
            <a:r>
              <a:rPr lang="en-US" altLang="ja-JP" sz="1800"/>
              <a:t>AGFI</a:t>
            </a:r>
            <a:r>
              <a:rPr lang="ja-JP" altLang="en-US" sz="1800"/>
              <a:t>、</a:t>
            </a:r>
            <a:r>
              <a:rPr lang="en-US" altLang="ja-JP" sz="1800"/>
              <a:t>RMSEA</a:t>
            </a:r>
            <a:r>
              <a:rPr lang="ja-JP" altLang="en-US" sz="1800"/>
              <a:t>、</a:t>
            </a:r>
            <a:r>
              <a:rPr lang="en-US" altLang="ja-JP" sz="1800"/>
              <a:t>CFI</a:t>
            </a:r>
            <a:r>
              <a:rPr lang="ja-JP" altLang="en-US" sz="1800"/>
              <a:t>、</a:t>
            </a:r>
            <a:r>
              <a:rPr lang="en-US" altLang="ja-JP" sz="1800"/>
              <a:t>AIC,CAIC</a:t>
            </a:r>
            <a:r>
              <a:rPr lang="ja-JP" altLang="en-US" sz="1800"/>
              <a:t>、</a:t>
            </a:r>
            <a:r>
              <a:rPr lang="en-US" altLang="ja-JP" sz="1800"/>
              <a:t>BIC</a:t>
            </a:r>
            <a:r>
              <a:rPr lang="ja-JP" altLang="en-US" sz="1800"/>
              <a:t>　などが使われる。（たぶん）まずは</a:t>
            </a:r>
            <a:r>
              <a:rPr lang="en-US" altLang="ja-JP" sz="1800"/>
              <a:t>RMSEA</a:t>
            </a:r>
            <a:r>
              <a:rPr lang="ja-JP" altLang="en-US" sz="1800"/>
              <a:t>、それから</a:t>
            </a:r>
            <a:r>
              <a:rPr lang="en-US" altLang="ja-JP" sz="1800"/>
              <a:t>CFI</a:t>
            </a:r>
            <a:r>
              <a:rPr lang="ja-JP" altLang="en-US" sz="1800"/>
              <a:t>。で、</a:t>
            </a:r>
            <a:r>
              <a:rPr lang="en-US" altLang="ja-JP" sz="1800"/>
              <a:t>AIC</a:t>
            </a:r>
            <a:r>
              <a:rPr lang="ja-JP" altLang="en-US" sz="1800"/>
              <a:t>でほかのモデルと比較する。カイ二乗値、</a:t>
            </a:r>
            <a:r>
              <a:rPr lang="en-US" altLang="ja-JP" sz="1800"/>
              <a:t>GFI</a:t>
            </a:r>
            <a:r>
              <a:rPr lang="ja-JP" altLang="en-US" sz="1800"/>
              <a:t>系はいろいろよくないらしいが、慣習として </a:t>
            </a:r>
            <a:r>
              <a:rPr lang="en-US" altLang="ja-JP" sz="1800"/>
              <a:t>(?) </a:t>
            </a:r>
            <a:r>
              <a:rPr lang="ja-JP" altLang="en-US" sz="1800"/>
              <a:t>報告だけはしておく。 </a:t>
            </a:r>
          </a:p>
          <a:p>
            <a:r>
              <a:rPr lang="ja-JP" altLang="en-US" sz="1800"/>
              <a:t>カイ二乗値：小さくて、有意じゃないとよい。</a:t>
            </a:r>
            <a:r>
              <a:rPr lang="en-US" altLang="ja-JP" sz="1800"/>
              <a:t>75</a:t>
            </a:r>
            <a:r>
              <a:rPr lang="ja-JP" altLang="en-US" sz="1800"/>
              <a:t>から</a:t>
            </a:r>
            <a:r>
              <a:rPr lang="en-US" altLang="ja-JP" sz="1800"/>
              <a:t>200</a:t>
            </a:r>
            <a:r>
              <a:rPr lang="ja-JP" altLang="en-US" sz="1800"/>
              <a:t>ケースくらいならよいが、それ以上になると常に有意になってしまうのでよろしくない指標。</a:t>
            </a:r>
          </a:p>
          <a:p>
            <a:r>
              <a:rPr lang="en-US" altLang="ja-JP" sz="1800"/>
              <a:t>GFI: Goodness of Fit Index </a:t>
            </a:r>
            <a:r>
              <a:rPr lang="ja-JP" altLang="en-US" sz="1800"/>
              <a:t>。</a:t>
            </a:r>
            <a:r>
              <a:rPr lang="en-US" altLang="ja-JP" sz="1800"/>
              <a:t>0</a:t>
            </a:r>
            <a:r>
              <a:rPr lang="ja-JP" altLang="en-US" sz="1800"/>
              <a:t>から</a:t>
            </a:r>
            <a:r>
              <a:rPr lang="en-US" altLang="ja-JP" sz="1800"/>
              <a:t>1</a:t>
            </a:r>
            <a:r>
              <a:rPr lang="ja-JP" altLang="en-US" sz="1800"/>
              <a:t>までの値で、大きいほどよい。サンプルサイズに依存するのでおすすめしない。</a:t>
            </a:r>
          </a:p>
          <a:p>
            <a:r>
              <a:rPr lang="en-US" altLang="ja-JP" sz="1800"/>
              <a:t>AGFI: Adjusted Goodness of Fit Index</a:t>
            </a:r>
            <a:r>
              <a:rPr lang="ja-JP" altLang="en-US" sz="1800"/>
              <a:t>。</a:t>
            </a:r>
            <a:r>
              <a:rPr lang="en-US" altLang="ja-JP" sz="1800"/>
              <a:t>0</a:t>
            </a:r>
            <a:r>
              <a:rPr lang="ja-JP" altLang="en-US" sz="1800"/>
              <a:t>から</a:t>
            </a:r>
            <a:r>
              <a:rPr lang="en-US" altLang="ja-JP" sz="1800"/>
              <a:t>1</a:t>
            </a:r>
            <a:r>
              <a:rPr lang="ja-JP" altLang="en-US" sz="1800"/>
              <a:t>までの値で、大きいほどよい。サンプルサイズに依存するのでおすすめしない。</a:t>
            </a:r>
          </a:p>
          <a:p>
            <a:r>
              <a:rPr lang="en-US" altLang="ja-JP" sz="1800"/>
              <a:t>RMSEA: Root Mean Square Error of Approximation</a:t>
            </a:r>
            <a:r>
              <a:rPr lang="ja-JP" altLang="en-US" sz="1800"/>
              <a:t>。 </a:t>
            </a:r>
            <a:r>
              <a:rPr lang="en-US" altLang="ja-JP" sz="1800"/>
              <a:t>0.05</a:t>
            </a:r>
            <a:r>
              <a:rPr lang="ja-JP" altLang="en-US" sz="1800"/>
              <a:t>以下だとよい。</a:t>
            </a:r>
            <a:r>
              <a:rPr lang="ja-JP" altLang="en-US" sz="1800">
                <a:hlinkClick r:id="rId2"/>
              </a:rPr>
              <a:t>信頼区間の計算</a:t>
            </a:r>
            <a:r>
              <a:rPr lang="ja-JP" altLang="en-US" sz="1800"/>
              <a:t>を薦める。</a:t>
            </a:r>
            <a:r>
              <a:rPr lang="en-US" altLang="ja-JP" sz="1800"/>
              <a:t>sqrt([([&amp;chi2/df] - 1)/(N - 1)])</a:t>
            </a:r>
          </a:p>
          <a:p>
            <a:r>
              <a:rPr lang="en-US" altLang="ja-JP" sz="1800"/>
              <a:t>NFI: Normed Fit Index</a:t>
            </a:r>
            <a:r>
              <a:rPr lang="ja-JP" altLang="en-US" sz="1800"/>
              <a:t>。ヌルモデルとの差。大きいほど、</a:t>
            </a:r>
            <a:r>
              <a:rPr lang="en-US" altLang="ja-JP" sz="1800"/>
              <a:t>0.95</a:t>
            </a:r>
            <a:r>
              <a:rPr lang="ja-JP" altLang="en-US" sz="1800"/>
              <a:t>以上だとよい。</a:t>
            </a:r>
            <a:r>
              <a:rPr lang="en-US" altLang="ja-JP" sz="1800"/>
              <a:t>[&amp;chi2/df(Null Model) - &amp;chi2/df(Proposed Model)]/[&amp;chi2/df(Null Model) - 1] </a:t>
            </a:r>
          </a:p>
          <a:p>
            <a:r>
              <a:rPr lang="en-US" altLang="ja-JP" sz="1800"/>
              <a:t>TFI: Tucker-Lewis Index</a:t>
            </a:r>
            <a:r>
              <a:rPr lang="ja-JP" altLang="en-US" sz="1800"/>
              <a:t>。</a:t>
            </a:r>
            <a:r>
              <a:rPr lang="en-US" altLang="ja-JP" sz="1800"/>
              <a:t>NFI</a:t>
            </a:r>
            <a:r>
              <a:rPr lang="ja-JP" altLang="en-US" sz="1800"/>
              <a:t>を自由度で補正。大きいほどよい。</a:t>
            </a:r>
            <a:r>
              <a:rPr lang="en-US" altLang="ja-JP" sz="1800"/>
              <a:t>1</a:t>
            </a:r>
            <a:r>
              <a:rPr lang="ja-JP" altLang="en-US" sz="1800"/>
              <a:t>を超えることもある</a:t>
            </a:r>
          </a:p>
          <a:p>
            <a:r>
              <a:rPr lang="en-US" altLang="ja-JP" sz="1800"/>
              <a:t>CFI: Comparative Fit Index</a:t>
            </a:r>
            <a:r>
              <a:rPr lang="ja-JP" altLang="en-US" sz="1800"/>
              <a:t>。</a:t>
            </a:r>
            <a:r>
              <a:rPr lang="en-US" altLang="ja-JP" sz="1800"/>
              <a:t>NFI</a:t>
            </a:r>
            <a:r>
              <a:rPr lang="ja-JP" altLang="en-US" sz="1800"/>
              <a:t>を自由度で補正 </a:t>
            </a:r>
            <a:r>
              <a:rPr lang="en-US" altLang="ja-JP" sz="1800"/>
              <a:t>(TFI</a:t>
            </a:r>
            <a:r>
              <a:rPr lang="ja-JP" altLang="en-US" sz="1800"/>
              <a:t>とは違うやりかた</a:t>
            </a:r>
            <a:r>
              <a:rPr lang="en-US" altLang="ja-JP" sz="1800"/>
              <a:t>) </a:t>
            </a:r>
            <a:r>
              <a:rPr lang="ja-JP" altLang="en-US" sz="1800"/>
              <a:t>。大きいほどよい。</a:t>
            </a:r>
            <a:r>
              <a:rPr lang="en-US" altLang="ja-JP" sz="1800"/>
              <a:t>0.95</a:t>
            </a:r>
            <a:r>
              <a:rPr lang="ja-JP" altLang="en-US" sz="1800"/>
              <a:t>以上だとよい。</a:t>
            </a:r>
            <a:r>
              <a:rPr lang="en-US" altLang="ja-JP" sz="1800"/>
              <a:t>[d(Null Model) - d(Proposed Model)]/d(Null Model)</a:t>
            </a:r>
          </a:p>
          <a:p>
            <a:r>
              <a:rPr lang="en-US" altLang="ja-JP" sz="1800"/>
              <a:t>AIC: Akaike Information Criterion</a:t>
            </a:r>
            <a:r>
              <a:rPr lang="ja-JP" altLang="en-US" sz="1800"/>
              <a:t>。カイ二乗値に自由度、パラメータ数の補正を加えたもの。小さいほうがよい。相対基準なので、いくつ以下、というのはない。 </a:t>
            </a:r>
            <a:r>
              <a:rPr lang="en-US" altLang="ja-JP" sz="1800"/>
              <a:t>chi2 + k(k - 1) - 2df</a:t>
            </a:r>
          </a:p>
          <a:p>
            <a:r>
              <a:rPr lang="en-US" altLang="ja-JP" sz="1800"/>
              <a:t>CAIC: Consistent Akaike Information Criterion</a:t>
            </a:r>
            <a:r>
              <a:rPr lang="ja-JP" altLang="en-US" sz="1800"/>
              <a:t>。</a:t>
            </a:r>
            <a:r>
              <a:rPr lang="en-US" altLang="ja-JP" sz="1800"/>
              <a:t>AIC</a:t>
            </a:r>
            <a:r>
              <a:rPr lang="ja-JP" altLang="en-US" sz="1800"/>
              <a:t>のサンプルサイズの補正をさらに加えた。</a:t>
            </a:r>
            <a:r>
              <a:rPr lang="en-US" altLang="ja-JP" sz="1800"/>
              <a:t>X2+(1+log(N))*(((k*(k-1)-2*df))/2)</a:t>
            </a:r>
            <a:r>
              <a:rPr lang="ja-JP" altLang="en-US" sz="1800"/>
              <a:t>。</a:t>
            </a:r>
            <a:r>
              <a:rPr lang="en-US" altLang="ja-JP" sz="1800"/>
              <a:t>N</a:t>
            </a:r>
            <a:r>
              <a:rPr lang="ja-JP" altLang="en-US" sz="1800"/>
              <a:t>はサンプルサイズ。</a:t>
            </a:r>
          </a:p>
          <a:p>
            <a:r>
              <a:rPr lang="en-US" altLang="ja-JP" sz="1800"/>
              <a:t>BIC: Bayesian Information Criterion</a:t>
            </a:r>
            <a:r>
              <a:rPr lang="ja-JP" altLang="en-US" sz="1800"/>
              <a:t>。事後の分布との比較。小さいほどよい。</a:t>
            </a:r>
            <a:r>
              <a:rPr lang="en-US" altLang="ja-JP" sz="1800"/>
              <a:t>chi2 + [k(k - 1)/2 - df]ln(N)</a:t>
            </a:r>
          </a:p>
          <a:p>
            <a:endParaRPr lang="ja-JP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9B2BE1C-DC36-464D-9375-E0883BB8B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ja-JP"/>
              <a:t>SEM Package </a:t>
            </a:r>
            <a:r>
              <a:rPr lang="ja-JP" altLang="en-US"/>
              <a:t>標準化解</a:t>
            </a:r>
            <a:endParaRPr lang="ja-JP" altLang="en-US" sz="36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5C2A4C3-5814-6940-AA45-39F5B991D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16100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600"/>
              <a:t>　　　</a:t>
            </a:r>
            <a:r>
              <a:rPr lang="en-US" altLang="ja-JP" sz="1600" dirty="0" err="1"/>
              <a:t>stdCoef</a:t>
            </a:r>
            <a:r>
              <a:rPr lang="en-US" altLang="ja-JP" sz="1600" dirty="0"/>
              <a:t>(</a:t>
            </a:r>
            <a:r>
              <a:rPr lang="en-US" altLang="ja-JP" sz="1600" dirty="0" err="1">
                <a:solidFill>
                  <a:schemeClr val="accent1"/>
                </a:solidFill>
              </a:rPr>
              <a:t>sem.coop</a:t>
            </a:r>
            <a:r>
              <a:rPr lang="en-US" altLang="ja-JP" sz="1600" dirty="0"/>
              <a:t>, digit=4)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 </a:t>
            </a:r>
            <a:r>
              <a:rPr lang="es-ES" altLang="ja-JP" sz="1600" dirty="0" err="1"/>
              <a:t>Std</a:t>
            </a:r>
            <a:r>
              <a:rPr lang="es-ES" altLang="ja-JP" sz="1600" dirty="0"/>
              <a:t>. </a:t>
            </a:r>
            <a:r>
              <a:rPr lang="es-ES" altLang="ja-JP" sz="1600" dirty="0" err="1"/>
              <a:t>Estimate</a:t>
            </a:r>
            <a:r>
              <a:rPr lang="es-ES" altLang="ja-JP" sz="1600" dirty="0"/>
              <a:t>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     b11    0.42983883               y1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2     b21    0.48778549               y2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3     b31    0.79918897               y3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4     b41    0.52056885               y4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5            0.83781298          y5 &lt;--- </a:t>
            </a:r>
            <a:r>
              <a:rPr lang="es-ES" altLang="ja-JP" sz="1600" dirty="0" err="1"/>
              <a:t>interaction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6     b62    0.78544837          y6 &lt;--- </a:t>
            </a:r>
            <a:r>
              <a:rPr lang="es-ES" altLang="ja-JP" sz="1600" dirty="0" err="1"/>
              <a:t>interaction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7     b72    0.71857356          y7 &lt;--- </a:t>
            </a:r>
            <a:r>
              <a:rPr lang="es-ES" altLang="ja-JP" sz="1600" dirty="0" err="1"/>
              <a:t>interaction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8     b82    0.95364525          y8 &lt;--- </a:t>
            </a:r>
            <a:r>
              <a:rPr lang="es-ES" altLang="ja-JP" sz="1600" dirty="0" err="1"/>
              <a:t>interaction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9            0.54048885          y9 &lt;--- </a:t>
            </a:r>
            <a:r>
              <a:rPr lang="es-ES" altLang="ja-JP" sz="1600" dirty="0" err="1"/>
              <a:t>cooperative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10   b103    0.62410058         y10 &lt;--- </a:t>
            </a:r>
            <a:r>
              <a:rPr lang="es-ES" altLang="ja-JP" sz="1600" dirty="0" err="1"/>
              <a:t>cooperative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11   b113    0.66941836         y11 &lt;--- </a:t>
            </a:r>
            <a:r>
              <a:rPr lang="es-ES" altLang="ja-JP" sz="1600" dirty="0" err="1"/>
              <a:t>cooperative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12   b123    0.59279790         y12 &lt;--- </a:t>
            </a:r>
            <a:r>
              <a:rPr lang="es-ES" altLang="ja-JP" sz="1600" dirty="0" err="1"/>
              <a:t>cooperative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13    g21    0.71286901      </a:t>
            </a:r>
            <a:r>
              <a:rPr lang="es-ES" altLang="ja-JP" sz="1600" dirty="0" err="1"/>
              <a:t>interaction</a:t>
            </a:r>
            <a:r>
              <a:rPr lang="es-ES" altLang="ja-JP" sz="1600" dirty="0"/>
              <a:t>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ja-JP" sz="1600" dirty="0"/>
              <a:t>14    g31    0.72109345      </a:t>
            </a:r>
            <a:r>
              <a:rPr lang="es-ES" altLang="ja-JP" sz="1600" dirty="0" err="1"/>
              <a:t>cooperative</a:t>
            </a:r>
            <a:r>
              <a:rPr lang="es-ES" altLang="ja-JP" sz="1600" dirty="0"/>
              <a:t> &lt;--- </a:t>
            </a:r>
            <a:r>
              <a:rPr lang="es-ES" altLang="ja-JP" sz="1600" dirty="0" err="1"/>
              <a:t>mother</a:t>
            </a:r>
            <a:endParaRPr lang="es-ES" altLang="ja-JP" sz="16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769B75E-310D-E749-9ABF-C0FF79A1A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349500"/>
            <a:ext cx="5160962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15     e1    0.81523858                   y1 &lt;--&gt; y1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16     e2    0.76206532                   y2 &lt;--&gt; y2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17     e3    0.36129699                   y3 &lt;--&gt; y3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18     e4    0.72900807                   y4 &lt;--&gt; y4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19     e5    0.29806940                   y5 &lt;--&gt; y5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20     e6    0.38307086                   y6 &lt;--&gt; y6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21     e7    0.48365204                   y7 &lt;--&gt; y7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22     e8    0.09056074                   y8 &lt;--&gt; y8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23     e9    0.70787180                   y9 &lt;--&gt; y9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24    e10    0.61049846                 y10 &lt;--&gt; y10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25    e11    0.55187906                 y11 &lt;--&gt; y11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26    e12    0.64859064                 y12 &lt;--&gt; y12</a:t>
            </a:r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27           1.00000000           </a:t>
            </a:r>
            <a:r>
              <a:rPr lang="es-ES" altLang="ja-JP" sz="1800" dirty="0" err="1"/>
              <a:t>mother</a:t>
            </a:r>
            <a:r>
              <a:rPr lang="es-ES" altLang="ja-JP" sz="1800" dirty="0"/>
              <a:t> &lt;--&gt; </a:t>
            </a:r>
            <a:r>
              <a:rPr lang="es-ES" altLang="ja-JP" sz="1800" dirty="0" err="1"/>
              <a:t>mother</a:t>
            </a:r>
            <a:endParaRPr lang="es-ES" altLang="ja-JP" sz="1800" dirty="0"/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28 delta2    0.49181777 </a:t>
            </a:r>
            <a:r>
              <a:rPr lang="es-ES" altLang="ja-JP" sz="1800" dirty="0" err="1"/>
              <a:t>interaction</a:t>
            </a:r>
            <a:r>
              <a:rPr lang="es-ES" altLang="ja-JP" sz="1800" dirty="0"/>
              <a:t> &lt;--&gt; </a:t>
            </a:r>
            <a:r>
              <a:rPr lang="es-ES" altLang="ja-JP" sz="1800" dirty="0" err="1"/>
              <a:t>interaction</a:t>
            </a:r>
            <a:endParaRPr lang="es-ES" altLang="ja-JP" sz="1800" dirty="0"/>
          </a:p>
          <a:p>
            <a:pPr eaLnBrk="1" hangingPunct="1">
              <a:lnSpc>
                <a:spcPct val="90000"/>
              </a:lnSpc>
            </a:pPr>
            <a:r>
              <a:rPr lang="es-ES" altLang="ja-JP" sz="1800" dirty="0"/>
              <a:t>29 delta3    0.48002423 </a:t>
            </a:r>
            <a:r>
              <a:rPr lang="es-ES" altLang="ja-JP" sz="1800" dirty="0" err="1"/>
              <a:t>cooperative</a:t>
            </a:r>
            <a:r>
              <a:rPr lang="es-ES" altLang="ja-JP" sz="1800" dirty="0"/>
              <a:t> &lt;--&gt; </a:t>
            </a:r>
            <a:r>
              <a:rPr lang="es-ES" altLang="ja-JP" sz="1800" dirty="0" err="1"/>
              <a:t>cooperative</a:t>
            </a:r>
            <a:endParaRPr lang="ja-JP" altLang="en-US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C3D31CE-7488-044F-9218-3D5AB8F8B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dirty="0"/>
              <a:t> </a:t>
            </a:r>
            <a:r>
              <a:rPr lang="en-US" altLang="ja-JP" sz="2400" dirty="0"/>
              <a:t>summary(</a:t>
            </a:r>
            <a:r>
              <a:rPr lang="en-US" altLang="ja-JP" sz="2400" dirty="0" err="1">
                <a:solidFill>
                  <a:schemeClr val="accent1"/>
                </a:solidFill>
              </a:rPr>
              <a:t>sem.coop</a:t>
            </a:r>
            <a:r>
              <a:rPr lang="en-US" altLang="ja-JP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400" dirty="0"/>
          </a:p>
        </p:txBody>
      </p:sp>
      <p:sp>
        <p:nvSpPr>
          <p:cNvPr id="16387" name="Rectangle 85">
            <a:extLst>
              <a:ext uri="{FF2B5EF4-FFF2-40B4-BE49-F238E27FC236}">
                <a16:creationId xmlns:a16="http://schemas.microsoft.com/office/drawing/2014/main" id="{A2579348-7764-7A46-80B1-114DD196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794509"/>
            <a:ext cx="4495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200" dirty="0"/>
              <a:t>Model </a:t>
            </a:r>
            <a:r>
              <a:rPr lang="en-US" altLang="ja-JP" sz="1200" dirty="0" err="1"/>
              <a:t>Chisquare</a:t>
            </a:r>
            <a:r>
              <a:rPr lang="en-US" altLang="ja-JP" sz="1200" dirty="0"/>
              <a:t> =  74.298   Df =  52 </a:t>
            </a:r>
            <a:r>
              <a:rPr lang="en-US" altLang="ja-JP" sz="1200" dirty="0" err="1"/>
              <a:t>Pr</a:t>
            </a:r>
            <a:r>
              <a:rPr lang="en-US" altLang="ja-JP" sz="1200" dirty="0"/>
              <a:t>(&gt;</a:t>
            </a:r>
            <a:r>
              <a:rPr lang="en-US" altLang="ja-JP" sz="1200" dirty="0" err="1"/>
              <a:t>Chisq</a:t>
            </a:r>
            <a:r>
              <a:rPr lang="en-US" altLang="ja-JP" sz="1200" dirty="0"/>
              <a:t>) = 0.022864</a:t>
            </a:r>
          </a:p>
          <a:p>
            <a:pPr eaLnBrk="1" hangingPunct="1"/>
            <a:r>
              <a:rPr lang="en-US" altLang="ja-JP" sz="1200" dirty="0"/>
              <a:t> </a:t>
            </a:r>
            <a:r>
              <a:rPr lang="en-US" altLang="ja-JP" sz="1200" dirty="0" err="1"/>
              <a:t>Chisquare</a:t>
            </a:r>
            <a:r>
              <a:rPr lang="en-US" altLang="ja-JP" sz="1200" dirty="0"/>
              <a:t> (null model) =  291.59   Df =  66</a:t>
            </a:r>
          </a:p>
          <a:p>
            <a:pPr eaLnBrk="1" hangingPunct="1"/>
            <a:r>
              <a:rPr lang="en-US" altLang="ja-JP" sz="1200" dirty="0"/>
              <a:t> Goodness-of-fit index =  0.82725</a:t>
            </a:r>
          </a:p>
          <a:p>
            <a:pPr eaLnBrk="1" hangingPunct="1"/>
            <a:r>
              <a:rPr lang="en-US" altLang="ja-JP" sz="1200" dirty="0"/>
              <a:t> Adjusted goodness-of-fit index =  0.74087</a:t>
            </a:r>
          </a:p>
          <a:p>
            <a:pPr eaLnBrk="1" hangingPunct="1"/>
            <a:r>
              <a:rPr lang="en-US" altLang="ja-JP" sz="1200" dirty="0"/>
              <a:t> RMSEA index =  0.093548   90% CI: (0.036288, 0.13902)</a:t>
            </a:r>
          </a:p>
          <a:p>
            <a:pPr eaLnBrk="1" hangingPunct="1"/>
            <a:r>
              <a:rPr lang="en-US" altLang="ja-JP" sz="1200" dirty="0"/>
              <a:t> </a:t>
            </a:r>
            <a:r>
              <a:rPr lang="en-US" altLang="ja-JP" sz="1200" dirty="0" err="1"/>
              <a:t>Bentler-Bonnett</a:t>
            </a:r>
            <a:r>
              <a:rPr lang="en-US" altLang="ja-JP" sz="1200" dirty="0"/>
              <a:t> NFI =  0.74519</a:t>
            </a:r>
          </a:p>
          <a:p>
            <a:pPr eaLnBrk="1" hangingPunct="1"/>
            <a:r>
              <a:rPr lang="en-US" altLang="ja-JP" sz="1200" dirty="0"/>
              <a:t> Tucker-Lewis NNFI =  0.87454</a:t>
            </a:r>
          </a:p>
          <a:p>
            <a:pPr eaLnBrk="1" hangingPunct="1"/>
            <a:r>
              <a:rPr lang="en-US" altLang="ja-JP" sz="1200" dirty="0"/>
              <a:t> </a:t>
            </a:r>
            <a:r>
              <a:rPr lang="en-US" altLang="ja-JP" sz="1200" dirty="0" err="1"/>
              <a:t>Bentler</a:t>
            </a:r>
            <a:r>
              <a:rPr lang="en-US" altLang="ja-JP" sz="1200" dirty="0"/>
              <a:t> CFI =  0.90115</a:t>
            </a:r>
          </a:p>
          <a:p>
            <a:pPr eaLnBrk="1" hangingPunct="1"/>
            <a:r>
              <a:rPr lang="en-US" altLang="ja-JP" sz="1200" dirty="0"/>
              <a:t> SRMR =  0.082692</a:t>
            </a:r>
          </a:p>
          <a:p>
            <a:pPr eaLnBrk="1" hangingPunct="1"/>
            <a:r>
              <a:rPr lang="en-US" altLang="ja-JP" sz="1200" dirty="0"/>
              <a:t> AIC =  126.3</a:t>
            </a:r>
          </a:p>
          <a:p>
            <a:pPr eaLnBrk="1" hangingPunct="1"/>
            <a:r>
              <a:rPr lang="en-US" altLang="ja-JP" sz="1200" dirty="0"/>
              <a:t> </a:t>
            </a:r>
            <a:r>
              <a:rPr lang="en-US" altLang="ja-JP" sz="1200" dirty="0" err="1"/>
              <a:t>AICc</a:t>
            </a:r>
            <a:r>
              <a:rPr lang="en-US" altLang="ja-JP" sz="1200" dirty="0"/>
              <a:t> =  135.34</a:t>
            </a:r>
          </a:p>
          <a:p>
            <a:pPr eaLnBrk="1" hangingPunct="1"/>
            <a:r>
              <a:rPr lang="en-US" altLang="ja-JP" sz="1200" dirty="0"/>
              <a:t> BIC =  176.01</a:t>
            </a:r>
          </a:p>
          <a:p>
            <a:pPr eaLnBrk="1" hangingPunct="1"/>
            <a:r>
              <a:rPr lang="en-US" altLang="ja-JP" sz="1200" dirty="0"/>
              <a:t> CAIC =  -181.13</a:t>
            </a: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 Normalized Residuals</a:t>
            </a:r>
          </a:p>
          <a:p>
            <a:pPr eaLnBrk="1" hangingPunct="1"/>
            <a:r>
              <a:rPr lang="en-US" altLang="ja-JP" sz="1200" dirty="0"/>
              <a:t>    Min.  1st Qu.   Median     Mean  3rd Qu.     Max. </a:t>
            </a:r>
          </a:p>
          <a:p>
            <a:pPr eaLnBrk="1" hangingPunct="1"/>
            <a:r>
              <a:rPr lang="en-US" altLang="ja-JP" sz="1200" dirty="0"/>
              <a:t>-1.52000 -0.28700  0.00504  0.02800  0.32000  1.62000 </a:t>
            </a: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 R-square for Endogenous Variables</a:t>
            </a:r>
          </a:p>
          <a:p>
            <a:pPr eaLnBrk="1" hangingPunct="1"/>
            <a:r>
              <a:rPr lang="en-US" altLang="ja-JP" sz="1200" dirty="0"/>
              <a:t>         y1          y2          y3          y4 interaction          y5 </a:t>
            </a:r>
          </a:p>
          <a:p>
            <a:pPr eaLnBrk="1" hangingPunct="1"/>
            <a:r>
              <a:rPr lang="en-US" altLang="ja-JP" sz="1200" dirty="0"/>
              <a:t>     0.1848      0.2379      0.6387      0.2710      0.5082      0.7019 </a:t>
            </a:r>
          </a:p>
          <a:p>
            <a:pPr eaLnBrk="1" hangingPunct="1"/>
            <a:r>
              <a:rPr lang="en-US" altLang="ja-JP" sz="1200" dirty="0"/>
              <a:t>         y6          y7          y8 cooperative          y9         y10 </a:t>
            </a:r>
          </a:p>
          <a:p>
            <a:pPr eaLnBrk="1" hangingPunct="1"/>
            <a:r>
              <a:rPr lang="en-US" altLang="ja-JP" sz="1200" dirty="0"/>
              <a:t>     0.6169      0.5163      0.9094      0.5200      0.2921      0.3895 </a:t>
            </a:r>
          </a:p>
          <a:p>
            <a:pPr eaLnBrk="1" hangingPunct="1"/>
            <a:r>
              <a:rPr lang="en-US" altLang="ja-JP" sz="1200" dirty="0"/>
              <a:t>        y11         y12 </a:t>
            </a:r>
          </a:p>
          <a:p>
            <a:pPr eaLnBrk="1" hangingPunct="1"/>
            <a:r>
              <a:rPr lang="en-US" altLang="ja-JP" sz="1200" dirty="0"/>
              <a:t>     0.4481      0.3514 </a:t>
            </a: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 </a:t>
            </a:r>
            <a:endParaRPr lang="ja-JP" altLang="en-US" sz="1200"/>
          </a:p>
        </p:txBody>
      </p:sp>
      <p:sp>
        <p:nvSpPr>
          <p:cNvPr id="16388" name="Rectangle 87">
            <a:extLst>
              <a:ext uri="{FF2B5EF4-FFF2-40B4-BE49-F238E27FC236}">
                <a16:creationId xmlns:a16="http://schemas.microsoft.com/office/drawing/2014/main" id="{2632674E-7E8C-AE44-8437-A4EC8EEDE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041400"/>
            <a:ext cx="5486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200" dirty="0"/>
              <a:t> Parameter Estimates</a:t>
            </a:r>
          </a:p>
          <a:p>
            <a:pPr eaLnBrk="1" hangingPunct="1"/>
            <a:r>
              <a:rPr lang="en-US" altLang="ja-JP" sz="1200" dirty="0"/>
              <a:t>       Estimate Std Error z value </a:t>
            </a:r>
            <a:r>
              <a:rPr lang="en-US" altLang="ja-JP" sz="1200" dirty="0" err="1"/>
              <a:t>Pr</a:t>
            </a:r>
            <a:r>
              <a:rPr lang="en-US" altLang="ja-JP" sz="1200" dirty="0"/>
              <a:t>(&gt;|z|)                               </a:t>
            </a:r>
          </a:p>
          <a:p>
            <a:pPr eaLnBrk="1" hangingPunct="1"/>
            <a:r>
              <a:rPr lang="en-US" altLang="ja-JP" sz="1200" dirty="0"/>
              <a:t>b11    0.429839 0.151463  2.8379  4.5410e-03 y1 &lt;--- mother              </a:t>
            </a:r>
          </a:p>
          <a:p>
            <a:pPr eaLnBrk="1" hangingPunct="1"/>
            <a:r>
              <a:rPr lang="en-US" altLang="ja-JP" sz="1200" dirty="0"/>
              <a:t>b21    0.487785 0.149279  3.2676  1.0846e-03 y2 &lt;--- mother              </a:t>
            </a:r>
          </a:p>
          <a:p>
            <a:pPr eaLnBrk="1" hangingPunct="1"/>
            <a:r>
              <a:rPr lang="en-US" altLang="ja-JP" sz="1200" dirty="0"/>
              <a:t>b31    0.799189 0.136061  5.8737  4.2605e-09 y3 &lt;--- mother              </a:t>
            </a:r>
          </a:p>
          <a:p>
            <a:pPr eaLnBrk="1" hangingPunct="1"/>
            <a:r>
              <a:rPr lang="en-US" altLang="ja-JP" sz="1200" dirty="0"/>
              <a:t>b41    0.520569 0.147932  3.5190  4.3323e-04 y4 &lt;--- mother              </a:t>
            </a:r>
          </a:p>
          <a:p>
            <a:pPr eaLnBrk="1" hangingPunct="1"/>
            <a:r>
              <a:rPr lang="en-US" altLang="ja-JP" sz="1200" dirty="0"/>
              <a:t>b62    0.937499 0.142621  6.5734  4.9196e-11 y6 &lt;--- interaction         </a:t>
            </a:r>
          </a:p>
          <a:p>
            <a:pPr eaLnBrk="1" hangingPunct="1"/>
            <a:r>
              <a:rPr lang="en-US" altLang="ja-JP" sz="1200" dirty="0"/>
              <a:t>b72    0.857678 0.148517  5.7749  7.6981e-09 y7 &lt;--- interaction         </a:t>
            </a:r>
          </a:p>
          <a:p>
            <a:pPr eaLnBrk="1" hangingPunct="1"/>
            <a:r>
              <a:rPr lang="en-US" altLang="ja-JP" sz="1200" dirty="0"/>
              <a:t>b82    1.138256 0.132401  8.5970  8.1816e-18 y8 &lt;--- interaction         </a:t>
            </a:r>
          </a:p>
          <a:p>
            <a:pPr eaLnBrk="1" hangingPunct="1"/>
            <a:r>
              <a:rPr lang="en-US" altLang="ja-JP" sz="1200" dirty="0"/>
              <a:t>b103   1.154696 0.401369  2.8769  4.0161e-03 y10 &lt;--- cooperative        </a:t>
            </a:r>
          </a:p>
          <a:p>
            <a:pPr eaLnBrk="1" hangingPunct="1"/>
            <a:r>
              <a:rPr lang="en-US" altLang="ja-JP" sz="1200" dirty="0"/>
              <a:t>b113   1.238543 0.416601  2.9730  2.9493e-03 y11 &lt;--- cooperative        </a:t>
            </a:r>
          </a:p>
          <a:p>
            <a:pPr eaLnBrk="1" hangingPunct="1"/>
            <a:r>
              <a:rPr lang="en-US" altLang="ja-JP" sz="1200" dirty="0"/>
              <a:t>b123   1.096781 0.391948  2.7983  5.1376e-03 y12 &lt;--- cooperative        </a:t>
            </a:r>
          </a:p>
          <a:p>
            <a:pPr eaLnBrk="1" hangingPunct="1"/>
            <a:r>
              <a:rPr lang="en-US" altLang="ja-JP" sz="1200" dirty="0"/>
              <a:t>g21    0.597251 0.133801  4.4637  8.0544e-06 interaction &lt;--- mother     </a:t>
            </a:r>
          </a:p>
          <a:p>
            <a:pPr eaLnBrk="1" hangingPunct="1"/>
            <a:r>
              <a:rPr lang="en-US" altLang="ja-JP" sz="1200" dirty="0"/>
              <a:t>g31    0.389743 0.133059  2.9291  3.3995e-03 cooperative &lt;--- mother     </a:t>
            </a:r>
          </a:p>
          <a:p>
            <a:pPr eaLnBrk="1" hangingPunct="1"/>
            <a:r>
              <a:rPr lang="en-US" altLang="ja-JP" sz="1200" dirty="0"/>
              <a:t>e1     0.815239 0.174334  4.6763  2.9210e-06 y1 &lt;--&gt; y1                  </a:t>
            </a:r>
          </a:p>
          <a:p>
            <a:pPr eaLnBrk="1" hangingPunct="1"/>
            <a:r>
              <a:rPr lang="en-US" altLang="ja-JP" sz="1200" dirty="0"/>
              <a:t>e2     0.762065 0.166733  4.5706  4.8641e-06 y2 &lt;--&gt; y2                  </a:t>
            </a:r>
          </a:p>
          <a:p>
            <a:pPr eaLnBrk="1" hangingPunct="1"/>
            <a:r>
              <a:rPr lang="en-US" altLang="ja-JP" sz="1200" dirty="0"/>
              <a:t>e3     0.361297 0.130904  2.7600  5.7800e-03 y3 &lt;--&gt; y3                  </a:t>
            </a:r>
          </a:p>
          <a:p>
            <a:pPr eaLnBrk="1" hangingPunct="1"/>
            <a:r>
              <a:rPr lang="en-US" altLang="ja-JP" sz="1200" dirty="0"/>
              <a:t>e4     0.729008 0.162139  4.4962  6.9182e-06 y4 &lt;--&gt; y4                  </a:t>
            </a:r>
          </a:p>
          <a:p>
            <a:pPr eaLnBrk="1" hangingPunct="1"/>
            <a:r>
              <a:rPr lang="en-US" altLang="ja-JP" sz="1200" dirty="0"/>
              <a:t>e5     0.298069 0.074691  3.9907  6.5882e-05 y5 &lt;--&gt; y5                  </a:t>
            </a:r>
          </a:p>
          <a:p>
            <a:pPr eaLnBrk="1" hangingPunct="1"/>
            <a:r>
              <a:rPr lang="en-US" altLang="ja-JP" sz="1200" dirty="0"/>
              <a:t>e6     0.383071 0.088169  4.3447  1.3944e-05 y6 &lt;--&gt; y6                  </a:t>
            </a:r>
          </a:p>
          <a:p>
            <a:pPr eaLnBrk="1" hangingPunct="1"/>
            <a:r>
              <a:rPr lang="en-US" altLang="ja-JP" sz="1200" dirty="0"/>
              <a:t>e7     0.483652 0.105790  4.5718  4.8350e-06 y7 &lt;--&gt; y7                  </a:t>
            </a:r>
          </a:p>
          <a:p>
            <a:pPr eaLnBrk="1" hangingPunct="1"/>
            <a:r>
              <a:rPr lang="en-US" altLang="ja-JP" sz="1200" dirty="0"/>
              <a:t>e8     0.090561 0.055202  1.6405  1.0090e-01 y8 &lt;--&gt; y8                  </a:t>
            </a:r>
          </a:p>
          <a:p>
            <a:pPr eaLnBrk="1" hangingPunct="1"/>
            <a:r>
              <a:rPr lang="en-US" altLang="ja-JP" sz="1200" dirty="0"/>
              <a:t>e9     0.707872 0.165572  4.2753  1.9087e-05 y9 &lt;--&gt; y9                  </a:t>
            </a:r>
          </a:p>
          <a:p>
            <a:pPr eaLnBrk="1" hangingPunct="1"/>
            <a:r>
              <a:rPr lang="en-US" altLang="ja-JP" sz="1200" dirty="0"/>
              <a:t>e10    0.610498 0.156681  3.8965  9.7612e-05 y10 &lt;--&gt; y10                </a:t>
            </a:r>
          </a:p>
          <a:p>
            <a:pPr eaLnBrk="1" hangingPunct="1"/>
            <a:r>
              <a:rPr lang="en-US" altLang="ja-JP" sz="1200" dirty="0"/>
              <a:t>e11    0.551879 0.153089  3.6050  3.1220e-04 y11 &lt;--&gt; y11                </a:t>
            </a:r>
          </a:p>
          <a:p>
            <a:pPr eaLnBrk="1" hangingPunct="1"/>
            <a:r>
              <a:rPr lang="en-US" altLang="ja-JP" sz="1200" dirty="0"/>
              <a:t>e12    0.648591 0.159798  4.0588  4.9324e-05 y12 &lt;--&gt; y12                </a:t>
            </a:r>
          </a:p>
          <a:p>
            <a:pPr eaLnBrk="1" hangingPunct="1"/>
            <a:r>
              <a:rPr lang="en-US" altLang="ja-JP" sz="1200" dirty="0"/>
              <a:t>delta2 0.345222 0.120587  2.8628  4.1986e-03 interaction &lt;--&gt; interaction</a:t>
            </a:r>
          </a:p>
          <a:p>
            <a:pPr eaLnBrk="1" hangingPunct="1"/>
            <a:r>
              <a:rPr lang="en-US" altLang="ja-JP" sz="1200" dirty="0"/>
              <a:t>delta3 0.140229 0.092747  1.5120  1.3055e-01 cooperative &lt;--&gt; cooperative</a:t>
            </a:r>
          </a:p>
          <a:p>
            <a:pPr eaLnBrk="1" hangingPunct="1"/>
            <a:endParaRPr lang="en-US" altLang="ja-JP" sz="1200" dirty="0"/>
          </a:p>
          <a:p>
            <a:pPr eaLnBrk="1" hangingPunct="1"/>
            <a:r>
              <a:rPr lang="en-US" altLang="ja-JP" sz="1200" dirty="0"/>
              <a:t> Iterations =  48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>
            <a:extLst>
              <a:ext uri="{FF2B5EF4-FFF2-40B4-BE49-F238E27FC236}">
                <a16:creationId xmlns:a16="http://schemas.microsoft.com/office/drawing/2014/main" id="{07452076-295F-1442-B3FF-F2FAB57E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pPr algn="l"/>
            <a:r>
              <a:rPr lang="en-US" altLang="ja-JP" sz="2000" dirty="0" err="1">
                <a:solidFill>
                  <a:schemeClr val="accent2"/>
                </a:solidFill>
              </a:rPr>
              <a:t>semPaths</a:t>
            </a:r>
            <a:r>
              <a:rPr lang="en-US" altLang="ja-JP" sz="2000" dirty="0"/>
              <a:t>(</a:t>
            </a:r>
            <a:r>
              <a:rPr lang="en-US" altLang="ja-JP" sz="2000" dirty="0" err="1"/>
              <a:t>sem.coop</a:t>
            </a:r>
            <a:r>
              <a:rPr lang="en-US" altLang="ja-JP" sz="2000" dirty="0"/>
              <a:t>, what="stand", layout="</a:t>
            </a:r>
            <a:r>
              <a:rPr lang="en-US" altLang="ja-JP" sz="2000" dirty="0">
                <a:solidFill>
                  <a:schemeClr val="accent2"/>
                </a:solidFill>
              </a:rPr>
              <a:t>circle</a:t>
            </a:r>
            <a:r>
              <a:rPr lang="en-US" altLang="ja-JP" sz="2000" dirty="0"/>
              <a:t>", style="</a:t>
            </a:r>
            <a:r>
              <a:rPr lang="en-US" altLang="ja-JP" sz="2000" dirty="0" err="1"/>
              <a:t>lisrel</a:t>
            </a:r>
            <a:r>
              <a:rPr lang="en-US" altLang="ja-JP" sz="2000" dirty="0"/>
              <a:t>", </a:t>
            </a:r>
            <a:r>
              <a:rPr lang="en-US" altLang="ja-JP" sz="2000" dirty="0" err="1"/>
              <a:t>shapeMan</a:t>
            </a:r>
            <a:r>
              <a:rPr lang="en-US" altLang="ja-JP" sz="2000" dirty="0"/>
              <a:t>="rectangle", </a:t>
            </a:r>
            <a:r>
              <a:rPr lang="en-US" altLang="ja-JP" sz="2000" dirty="0" err="1"/>
              <a:t>shapeLat</a:t>
            </a:r>
            <a:r>
              <a:rPr lang="en-US" altLang="ja-JP" sz="2000" dirty="0"/>
              <a:t>="ellipse", </a:t>
            </a:r>
            <a:r>
              <a:rPr lang="en-US" altLang="ja-JP" sz="2000" dirty="0" err="1"/>
              <a:t>sizeMan</a:t>
            </a:r>
            <a:r>
              <a:rPr lang="en-US" altLang="ja-JP" sz="2000" dirty="0"/>
              <a:t>=3, </a:t>
            </a:r>
            <a:r>
              <a:rPr lang="en-US" altLang="ja-JP" sz="2000" dirty="0" err="1"/>
              <a:t>residScale</a:t>
            </a:r>
            <a:r>
              <a:rPr lang="en-US" altLang="ja-JP" sz="2000" dirty="0"/>
              <a:t>=9, </a:t>
            </a:r>
            <a:r>
              <a:rPr lang="en-US" altLang="ja-JP" sz="2000" dirty="0" err="1"/>
              <a:t>posCol</a:t>
            </a:r>
            <a:r>
              <a:rPr lang="en-US" altLang="ja-JP" sz="2000" dirty="0"/>
              <a:t>="black", </a:t>
            </a:r>
            <a:r>
              <a:rPr lang="en-US" altLang="ja-JP" sz="2000" dirty="0" err="1"/>
              <a:t>negCol</a:t>
            </a:r>
            <a:r>
              <a:rPr lang="en-US" altLang="ja-JP" sz="2000" dirty="0"/>
              <a:t>="red", fade=FALSE, </a:t>
            </a:r>
            <a:r>
              <a:rPr lang="en-US" altLang="ja-JP" sz="2000" dirty="0" err="1"/>
              <a:t>edge.label.cex</a:t>
            </a:r>
            <a:r>
              <a:rPr lang="en-US" altLang="ja-JP" sz="2000" dirty="0"/>
              <a:t>=0.8)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B2D01A-E7CB-4C4E-81A4-AD66440C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6468" y="1619672"/>
            <a:ext cx="5614392" cy="56143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3062359-C7EE-4B4D-99F9-8C1F6355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620" y="1622715"/>
            <a:ext cx="5288632" cy="52886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EAA516-787C-A544-802C-2BBFEF0149B1}"/>
              </a:ext>
            </a:extLst>
          </p:cNvPr>
          <p:cNvSpPr txBox="1"/>
          <p:nvPr/>
        </p:nvSpPr>
        <p:spPr>
          <a:xfrm>
            <a:off x="827584" y="2132856"/>
            <a:ext cx="73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Tree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F4021F-C24F-B042-BB19-5266E342A378}"/>
              </a:ext>
            </a:extLst>
          </p:cNvPr>
          <p:cNvSpPr txBox="1"/>
          <p:nvPr/>
        </p:nvSpPr>
        <p:spPr>
          <a:xfrm>
            <a:off x="7524328" y="2204864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Spring</a:t>
            </a:r>
            <a:endParaRPr kumimoji="1" lang="ja-JP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C1550B-1912-7044-981D-F3C715A2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Example of estimation from original data</a:t>
            </a:r>
            <a:br>
              <a:rPr kumimoji="1" lang="en-US" altLang="ja-JP" dirty="0"/>
            </a:br>
            <a:r>
              <a:rPr kumimoji="1" lang="en-US" altLang="ja-JP" dirty="0"/>
              <a:t>Study of students</a:t>
            </a:r>
            <a:endParaRPr kumimoji="1" lang="ja-JP" altLang="en-US"/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5A15CC74-0444-5F43-847A-40D7EB835F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9564"/>
            <a:ext cx="7772400" cy="30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A89B14-DB1C-1E47-B5B5-26DCDB1BFB70}"/>
              </a:ext>
            </a:extLst>
          </p:cNvPr>
          <p:cNvSpPr txBox="1"/>
          <p:nvPr/>
        </p:nvSpPr>
        <p:spPr>
          <a:xfrm>
            <a:off x="2902244" y="2198731"/>
            <a:ext cx="82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Time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58347E-A6B4-D146-8CD1-7775FF37B7DE}"/>
              </a:ext>
            </a:extLst>
          </p:cNvPr>
          <p:cNvSpPr txBox="1"/>
          <p:nvPr/>
        </p:nvSpPr>
        <p:spPr>
          <a:xfrm>
            <a:off x="4788024" y="4221088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Confidence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8C9AFF-094B-FC40-9D3D-E5A38921F3E7}"/>
              </a:ext>
            </a:extLst>
          </p:cNvPr>
          <p:cNvSpPr/>
          <p:nvPr/>
        </p:nvSpPr>
        <p:spPr>
          <a:xfrm>
            <a:off x="2653060" y="5013176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Expect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5577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325E15-4C8D-5A48-AF64-6F960698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84" y="-2108"/>
            <a:ext cx="7772400" cy="766812"/>
          </a:xfrm>
        </p:spPr>
        <p:txBody>
          <a:bodyPr/>
          <a:lstStyle/>
          <a:p>
            <a:r>
              <a:rPr kumimoji="1" lang="en-US" altLang="ja-JP" dirty="0"/>
              <a:t>Data</a:t>
            </a:r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4B8114-FC59-6644-9EDC-5A896C61B71B}"/>
              </a:ext>
            </a:extLst>
          </p:cNvPr>
          <p:cNvSpPr/>
          <p:nvPr/>
        </p:nvSpPr>
        <p:spPr>
          <a:xfrm>
            <a:off x="653008" y="86916"/>
            <a:ext cx="4572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/>
              <a:t>stid,</a:t>
            </a:r>
            <a:r>
              <a:rPr lang="en-US" altLang="ja-JP" sz="1400" dirty="0"/>
              <a:t> </a:t>
            </a:r>
            <a:r>
              <a:rPr lang="ja-JP" altLang="en-US" sz="1400"/>
              <a:t>x1,x2,</a:t>
            </a:r>
            <a:r>
              <a:rPr lang="en-US" altLang="ja-JP" sz="1400" dirty="0"/>
              <a:t> </a:t>
            </a:r>
            <a:r>
              <a:rPr lang="ja-JP" altLang="en-US" sz="1400"/>
              <a:t>x3,x4,x5,x6</a:t>
            </a:r>
          </a:p>
          <a:p>
            <a:r>
              <a:rPr lang="ja-JP" altLang="en-US" sz="1400"/>
              <a:t>1,5,6,2,3,36,31</a:t>
            </a:r>
          </a:p>
          <a:p>
            <a:r>
              <a:rPr lang="ja-JP" altLang="en-US" sz="1400"/>
              <a:t>2,4,4,5,6,51,45</a:t>
            </a:r>
          </a:p>
          <a:p>
            <a:r>
              <a:rPr lang="ja-JP" altLang="en-US" sz="1400"/>
              <a:t>3,4,7,6,5,62,41</a:t>
            </a:r>
          </a:p>
          <a:p>
            <a:r>
              <a:rPr lang="ja-JP" altLang="en-US" sz="1400"/>
              <a:t>4,5,5,5,4,50,28</a:t>
            </a:r>
          </a:p>
          <a:p>
            <a:r>
              <a:rPr lang="ja-JP" altLang="en-US" sz="1400"/>
              <a:t>5,4,5,4,5,60,38</a:t>
            </a:r>
          </a:p>
          <a:p>
            <a:r>
              <a:rPr lang="ja-JP" altLang="en-US" sz="1400"/>
              <a:t>6,5,7,3,2,50,34</a:t>
            </a:r>
          </a:p>
          <a:p>
            <a:r>
              <a:rPr lang="ja-JP" altLang="en-US" sz="1400"/>
              <a:t>7,5,6,3,5,45,31</a:t>
            </a:r>
          </a:p>
          <a:p>
            <a:r>
              <a:rPr lang="ja-JP" altLang="en-US" sz="1400"/>
              <a:t>8,6,7,5,5,62,56</a:t>
            </a:r>
          </a:p>
          <a:p>
            <a:r>
              <a:rPr lang="ja-JP" altLang="en-US" sz="1400"/>
              <a:t>9,4,5,6,6,48,45</a:t>
            </a:r>
          </a:p>
          <a:p>
            <a:r>
              <a:rPr lang="ja-JP" altLang="en-US" sz="1400"/>
              <a:t>10,4,5,5,4,44,35</a:t>
            </a:r>
          </a:p>
          <a:p>
            <a:r>
              <a:rPr lang="ja-JP" altLang="en-US" sz="1400"/>
              <a:t>11,3,3,5,4,59,42</a:t>
            </a:r>
          </a:p>
          <a:p>
            <a:r>
              <a:rPr lang="ja-JP" altLang="en-US" sz="1400"/>
              <a:t>12,6,5,5,6,55,51</a:t>
            </a:r>
          </a:p>
          <a:p>
            <a:r>
              <a:rPr lang="ja-JP" altLang="en-US" sz="1400"/>
              <a:t>13,5,6,4,5,57,40</a:t>
            </a:r>
          </a:p>
          <a:p>
            <a:r>
              <a:rPr lang="ja-JP" altLang="en-US" sz="1400"/>
              <a:t>14,8,8,6,5,58,54</a:t>
            </a:r>
          </a:p>
          <a:p>
            <a:r>
              <a:rPr lang="ja-JP" altLang="en-US" sz="1400"/>
              <a:t>15,5,6,7,7,67,60</a:t>
            </a:r>
          </a:p>
          <a:p>
            <a:r>
              <a:rPr lang="ja-JP" altLang="en-US" sz="1400"/>
              <a:t>16,5,6,7,6,58,53</a:t>
            </a:r>
          </a:p>
          <a:p>
            <a:r>
              <a:rPr lang="ja-JP" altLang="en-US" sz="1400"/>
              <a:t>17,6,5,6,6,48,45</a:t>
            </a:r>
          </a:p>
          <a:p>
            <a:r>
              <a:rPr lang="ja-JP" altLang="en-US" sz="1400"/>
              <a:t>18,4,6,5,6,47,31</a:t>
            </a:r>
          </a:p>
          <a:p>
            <a:r>
              <a:rPr lang="ja-JP" altLang="en-US" sz="1400"/>
              <a:t>19,3,4,5,4,32,23</a:t>
            </a:r>
          </a:p>
          <a:p>
            <a:r>
              <a:rPr lang="ja-JP" altLang="en-US" sz="1400"/>
              <a:t>20,4,3,4,4,25,24</a:t>
            </a:r>
          </a:p>
          <a:p>
            <a:r>
              <a:rPr lang="ja-JP" altLang="en-US" sz="1400"/>
              <a:t>21,6,5,4,5,44,38</a:t>
            </a:r>
          </a:p>
          <a:p>
            <a:r>
              <a:rPr lang="ja-JP" altLang="en-US" sz="1400"/>
              <a:t>22,4,5,6,4,45,40</a:t>
            </a:r>
          </a:p>
          <a:p>
            <a:r>
              <a:rPr lang="ja-JP" altLang="en-US" sz="1400"/>
              <a:t>23,3,3,5,4,28,33</a:t>
            </a:r>
          </a:p>
          <a:p>
            <a:r>
              <a:rPr lang="ja-JP" altLang="en-US" sz="1400"/>
              <a:t>24,3,4,6,5,36,41</a:t>
            </a:r>
          </a:p>
          <a:p>
            <a:r>
              <a:rPr lang="ja-JP" altLang="en-US" sz="1400"/>
              <a:t>25,6,7,4,5,45,39</a:t>
            </a:r>
          </a:p>
          <a:p>
            <a:r>
              <a:rPr lang="ja-JP" altLang="en-US" sz="1400"/>
              <a:t>26,3,4,3,2,35,36</a:t>
            </a:r>
          </a:p>
          <a:p>
            <a:r>
              <a:rPr lang="ja-JP" altLang="en-US" sz="1400"/>
              <a:t>27,5,6,7,5,51,43</a:t>
            </a:r>
          </a:p>
          <a:p>
            <a:r>
              <a:rPr lang="ja-JP" altLang="en-US" sz="1400"/>
              <a:t>28,5,6,3,4,54,48</a:t>
            </a:r>
          </a:p>
          <a:p>
            <a:r>
              <a:rPr lang="ja-JP" altLang="en-US" sz="1400"/>
              <a:t>29,3,4,6,7,38,26</a:t>
            </a:r>
          </a:p>
          <a:p>
            <a:r>
              <a:rPr lang="ja-JP" altLang="en-US" sz="1400"/>
              <a:t>30,3,4,7,6,60,55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35AC1D-14AB-5243-895A-E969EEDABB85}"/>
              </a:ext>
            </a:extLst>
          </p:cNvPr>
          <p:cNvSpPr txBox="1"/>
          <p:nvPr/>
        </p:nvSpPr>
        <p:spPr>
          <a:xfrm>
            <a:off x="2267744" y="2348880"/>
            <a:ext cx="66383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# From clipboard store in </a:t>
            </a:r>
            <a:r>
              <a:rPr lang="en-US" altLang="ja-JP" dirty="0" err="1"/>
              <a:t>dataframe</a:t>
            </a:r>
            <a:endParaRPr lang="en-US" altLang="ja-JP" dirty="0"/>
          </a:p>
          <a:p>
            <a:r>
              <a:rPr lang="en-US" altLang="ja-JP" dirty="0"/>
              <a:t>#for windows</a:t>
            </a:r>
          </a:p>
          <a:p>
            <a:r>
              <a:rPr lang="en-US" altLang="ja-JP" dirty="0"/>
              <a:t>study &lt;- </a:t>
            </a:r>
            <a:r>
              <a:rPr lang="en-US" altLang="ja-JP" dirty="0" err="1"/>
              <a:t>read.delim</a:t>
            </a:r>
            <a:r>
              <a:rPr lang="en-US" altLang="ja-JP" dirty="0"/>
              <a:t>("clipboard", header=TRUE</a:t>
            </a:r>
          </a:p>
          <a:p>
            <a:r>
              <a:rPr lang="en-US" altLang="ja-JP" dirty="0"/>
              <a:t>,</a:t>
            </a:r>
            <a:r>
              <a:rPr lang="en-US" altLang="ja-JP" dirty="0" err="1"/>
              <a:t>sep</a:t>
            </a:r>
            <a:r>
              <a:rPr lang="en-US" altLang="ja-JP" dirty="0"/>
              <a:t>=",")</a:t>
            </a:r>
          </a:p>
          <a:p>
            <a:endParaRPr lang="en-US" altLang="ja-JP" dirty="0"/>
          </a:p>
          <a:p>
            <a:r>
              <a:rPr lang="en-US" altLang="ja-JP" dirty="0"/>
              <a:t>#for Mac</a:t>
            </a:r>
          </a:p>
          <a:p>
            <a:r>
              <a:rPr lang="en-US" altLang="ja-JP" dirty="0"/>
              <a:t>study &lt;- </a:t>
            </a:r>
            <a:r>
              <a:rPr lang="en-US" altLang="ja-JP" dirty="0" err="1"/>
              <a:t>read.delim</a:t>
            </a:r>
            <a:r>
              <a:rPr lang="en-US" altLang="ja-JP" dirty="0"/>
              <a:t>(pipe("</a:t>
            </a:r>
            <a:r>
              <a:rPr lang="en-US" altLang="ja-JP" dirty="0" err="1"/>
              <a:t>pbpaste</a:t>
            </a:r>
            <a:r>
              <a:rPr lang="en-US" altLang="ja-JP" dirty="0"/>
              <a:t>") , header=TRUE</a:t>
            </a:r>
          </a:p>
          <a:p>
            <a:r>
              <a:rPr lang="en-US" altLang="ja-JP" dirty="0"/>
              <a:t>,</a:t>
            </a:r>
            <a:r>
              <a:rPr lang="en-US" altLang="ja-JP" dirty="0" err="1"/>
              <a:t>sep</a:t>
            </a:r>
            <a:r>
              <a:rPr lang="en-US" altLang="ja-JP" dirty="0"/>
              <a:t>=",")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63F85B-715B-3540-9A82-FAE7B49E040A}"/>
              </a:ext>
            </a:extLst>
          </p:cNvPr>
          <p:cNvSpPr txBox="1"/>
          <p:nvPr/>
        </p:nvSpPr>
        <p:spPr>
          <a:xfrm>
            <a:off x="3275856" y="1095126"/>
            <a:ext cx="4120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dirty="0">
                <a:solidFill>
                  <a:schemeClr val="accent2"/>
                </a:solidFill>
              </a:rPr>
              <a:t>&lt;-  Copy the data on the left</a:t>
            </a:r>
          </a:p>
          <a:p>
            <a:r>
              <a:rPr lang="en-US" altLang="ja-JP" dirty="0">
                <a:solidFill>
                  <a:schemeClr val="accent2"/>
                </a:solidFill>
              </a:rPr>
              <a:t>And make a </a:t>
            </a:r>
            <a:r>
              <a:rPr lang="en-US" altLang="ja-JP" dirty="0" err="1">
                <a:solidFill>
                  <a:schemeClr val="accent2"/>
                </a:solidFill>
              </a:rPr>
              <a:t>dataframe</a:t>
            </a:r>
            <a:r>
              <a:rPr lang="en-US" altLang="ja-JP" dirty="0">
                <a:solidFill>
                  <a:schemeClr val="accent2"/>
                </a:solidFill>
              </a:rPr>
              <a:t>, using it.</a:t>
            </a:r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31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CEB13C-82A2-5248-834E-BDD6A316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2880320" cy="6552728"/>
          </a:xfrm>
        </p:spPr>
        <p:txBody>
          <a:bodyPr/>
          <a:lstStyle/>
          <a:p>
            <a:pPr marL="0" indent="0">
              <a:buNone/>
            </a:pPr>
            <a:r>
              <a:rPr lang="en" altLang="ja-JP" sz="1600" dirty="0"/>
              <a:t>library(</a:t>
            </a:r>
            <a:r>
              <a:rPr lang="en" altLang="ja-JP" sz="1600" dirty="0" err="1"/>
              <a:t>sem</a:t>
            </a:r>
            <a:r>
              <a:rPr lang="en" altLang="ja-JP" sz="1600" dirty="0"/>
              <a:t>)</a:t>
            </a:r>
          </a:p>
          <a:p>
            <a:pPr marL="0" indent="0">
              <a:buNone/>
            </a:pPr>
            <a:r>
              <a:rPr lang="en" altLang="ja-JP" sz="1600" dirty="0" err="1"/>
              <a:t>R.study</a:t>
            </a:r>
            <a:r>
              <a:rPr lang="en" altLang="ja-JP" sz="1600" dirty="0"/>
              <a:t> &lt;- </a:t>
            </a:r>
            <a:r>
              <a:rPr lang="en" altLang="ja-JP" sz="1600" dirty="0" err="1"/>
              <a:t>cor</a:t>
            </a:r>
            <a:r>
              <a:rPr lang="en" altLang="ja-JP" sz="1600" dirty="0"/>
              <a:t>(study) </a:t>
            </a:r>
          </a:p>
          <a:p>
            <a:pPr marL="0" indent="0">
              <a:buNone/>
            </a:pPr>
            <a:r>
              <a:rPr lang="en" altLang="ja-JP" sz="1600" dirty="0" err="1"/>
              <a:t>model.study</a:t>
            </a:r>
            <a:r>
              <a:rPr lang="en" altLang="ja-JP" sz="1600" dirty="0"/>
              <a:t> &lt;- </a:t>
            </a:r>
            <a:r>
              <a:rPr lang="en" altLang="ja-JP" sz="1600" dirty="0" err="1"/>
              <a:t>specifyModel</a:t>
            </a:r>
            <a:r>
              <a:rPr lang="en" altLang="ja-JP" sz="1600" dirty="0"/>
              <a:t>()</a:t>
            </a:r>
          </a:p>
          <a:p>
            <a:pPr marL="0" indent="0">
              <a:buNone/>
            </a:pPr>
            <a:r>
              <a:rPr lang="en" altLang="ja-JP" sz="1600" dirty="0"/>
              <a:t>time -&gt; x1, NA, 1 </a:t>
            </a:r>
          </a:p>
          <a:p>
            <a:pPr marL="0" indent="0">
              <a:buNone/>
            </a:pPr>
            <a:r>
              <a:rPr lang="en" altLang="ja-JP" sz="1600" dirty="0"/>
              <a:t>time -&gt; x2, b12, NA </a:t>
            </a:r>
          </a:p>
          <a:p>
            <a:pPr marL="0" indent="0">
              <a:buNone/>
            </a:pPr>
            <a:r>
              <a:rPr lang="en" altLang="ja-JP" sz="1600" dirty="0"/>
              <a:t>expect -&gt; x3, NA, 1 </a:t>
            </a:r>
          </a:p>
          <a:p>
            <a:pPr marL="0" indent="0">
              <a:buNone/>
            </a:pPr>
            <a:r>
              <a:rPr lang="en" altLang="ja-JP" sz="1600" dirty="0"/>
              <a:t>expect -&gt; x4, b22, NA</a:t>
            </a:r>
          </a:p>
          <a:p>
            <a:pPr marL="0" indent="0">
              <a:buNone/>
            </a:pPr>
            <a:r>
              <a:rPr lang="en" altLang="ja-JP" sz="1600" dirty="0" err="1"/>
              <a:t>confid</a:t>
            </a:r>
            <a:r>
              <a:rPr lang="en" altLang="ja-JP" sz="1600" dirty="0"/>
              <a:t> -&gt; x5, NA, 1</a:t>
            </a:r>
          </a:p>
          <a:p>
            <a:pPr marL="0" indent="0">
              <a:buNone/>
            </a:pPr>
            <a:r>
              <a:rPr lang="en" altLang="ja-JP" sz="1600" dirty="0" err="1"/>
              <a:t>confid</a:t>
            </a:r>
            <a:r>
              <a:rPr lang="en" altLang="ja-JP" sz="1600" dirty="0"/>
              <a:t> -&gt; x6, b32, NA</a:t>
            </a:r>
          </a:p>
          <a:p>
            <a:pPr marL="0" indent="0">
              <a:buNone/>
            </a:pPr>
            <a:r>
              <a:rPr lang="en" altLang="ja-JP" sz="1600" dirty="0"/>
              <a:t>time -&gt; expect, g12, NA</a:t>
            </a:r>
          </a:p>
          <a:p>
            <a:pPr marL="0" indent="0">
              <a:buNone/>
            </a:pPr>
            <a:r>
              <a:rPr lang="en" altLang="ja-JP" sz="1600" dirty="0"/>
              <a:t>time -&gt; </a:t>
            </a:r>
            <a:r>
              <a:rPr lang="en" altLang="ja-JP" sz="1600" dirty="0" err="1"/>
              <a:t>confid</a:t>
            </a:r>
            <a:r>
              <a:rPr lang="en" altLang="ja-JP" sz="1600" dirty="0"/>
              <a:t>, g13, NA</a:t>
            </a:r>
          </a:p>
          <a:p>
            <a:pPr marL="0" indent="0">
              <a:buNone/>
            </a:pPr>
            <a:r>
              <a:rPr lang="en" altLang="ja-JP" sz="1600" dirty="0"/>
              <a:t>expect -&gt; </a:t>
            </a:r>
            <a:r>
              <a:rPr lang="en" altLang="ja-JP" sz="1600" dirty="0" err="1"/>
              <a:t>confid</a:t>
            </a:r>
            <a:r>
              <a:rPr lang="en" altLang="ja-JP" sz="1600" dirty="0"/>
              <a:t>, g23, NA</a:t>
            </a:r>
          </a:p>
          <a:p>
            <a:pPr marL="0" indent="0">
              <a:buNone/>
            </a:pPr>
            <a:r>
              <a:rPr lang="en" altLang="ja-JP" sz="1600" dirty="0"/>
              <a:t>x1 &lt;-&gt; x1, e1, NA</a:t>
            </a:r>
          </a:p>
          <a:p>
            <a:pPr marL="0" indent="0">
              <a:buNone/>
            </a:pPr>
            <a:r>
              <a:rPr lang="en" altLang="ja-JP" sz="1600" dirty="0"/>
              <a:t>x2 &lt;-&gt; x2, e2, NA</a:t>
            </a:r>
          </a:p>
          <a:p>
            <a:pPr marL="0" indent="0">
              <a:buNone/>
            </a:pPr>
            <a:r>
              <a:rPr lang="en" altLang="ja-JP" sz="1600" dirty="0"/>
              <a:t>x3 &lt;-&gt; x3, e3, NA</a:t>
            </a:r>
          </a:p>
          <a:p>
            <a:pPr marL="0" indent="0">
              <a:buNone/>
            </a:pPr>
            <a:r>
              <a:rPr lang="en" altLang="ja-JP" sz="1600" dirty="0"/>
              <a:t>x4 &lt;-&gt; x4, e4, NA</a:t>
            </a:r>
          </a:p>
          <a:p>
            <a:pPr marL="0" indent="0">
              <a:buNone/>
            </a:pPr>
            <a:r>
              <a:rPr lang="en" altLang="ja-JP" sz="1600" dirty="0"/>
              <a:t>x5 &lt;-&gt; x5, e5, NA</a:t>
            </a:r>
          </a:p>
          <a:p>
            <a:pPr marL="0" indent="0">
              <a:buNone/>
            </a:pPr>
            <a:r>
              <a:rPr lang="en" altLang="ja-JP" sz="1600" dirty="0"/>
              <a:t>x6 &lt;-&gt; x6, e6, NA</a:t>
            </a:r>
          </a:p>
          <a:p>
            <a:pPr marL="0" indent="0">
              <a:buNone/>
            </a:pPr>
            <a:r>
              <a:rPr lang="en" altLang="ja-JP" sz="1600" dirty="0"/>
              <a:t>time &lt;-&gt; time, delta1, NA</a:t>
            </a:r>
          </a:p>
          <a:p>
            <a:pPr marL="0" indent="0">
              <a:buNone/>
            </a:pPr>
            <a:r>
              <a:rPr lang="en" altLang="ja-JP" sz="1600" dirty="0"/>
              <a:t>expect &lt;-&gt; expect, delta2, NA</a:t>
            </a:r>
          </a:p>
          <a:p>
            <a:pPr marL="0" indent="0">
              <a:buNone/>
            </a:pPr>
            <a:r>
              <a:rPr lang="en" altLang="ja-JP" sz="1600" dirty="0" err="1"/>
              <a:t>confid</a:t>
            </a:r>
            <a:r>
              <a:rPr lang="en" altLang="ja-JP" sz="1600" dirty="0"/>
              <a:t> &lt;-&gt; </a:t>
            </a:r>
            <a:r>
              <a:rPr lang="en" altLang="ja-JP" sz="1600" dirty="0" err="1"/>
              <a:t>confid</a:t>
            </a:r>
            <a:r>
              <a:rPr lang="en" altLang="ja-JP" sz="1600" dirty="0"/>
              <a:t>, delta3, NA</a:t>
            </a:r>
            <a:endParaRPr kumimoji="1" lang="ja-JP" altLang="en-US" sz="16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F1818C-A957-2E49-A755-720280AC293E}"/>
              </a:ext>
            </a:extLst>
          </p:cNvPr>
          <p:cNvSpPr/>
          <p:nvPr/>
        </p:nvSpPr>
        <p:spPr>
          <a:xfrm>
            <a:off x="3923928" y="188640"/>
            <a:ext cx="48965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" altLang="ja-JP" dirty="0"/>
          </a:p>
          <a:p>
            <a:pPr marL="0" indent="0">
              <a:buNone/>
            </a:pPr>
            <a:r>
              <a:rPr lang="en" altLang="ja-JP" sz="1800" dirty="0" err="1"/>
              <a:t>sem.study</a:t>
            </a:r>
            <a:r>
              <a:rPr lang="en" altLang="ja-JP" sz="1800" dirty="0"/>
              <a:t> &lt;- </a:t>
            </a:r>
            <a:r>
              <a:rPr lang="en" altLang="ja-JP" sz="1800" dirty="0" err="1"/>
              <a:t>sem</a:t>
            </a:r>
            <a:r>
              <a:rPr lang="en" altLang="ja-JP" sz="1800" dirty="0"/>
              <a:t>(</a:t>
            </a:r>
            <a:r>
              <a:rPr lang="en" altLang="ja-JP" sz="1800" dirty="0" err="1"/>
              <a:t>model.study</a:t>
            </a:r>
            <a:r>
              <a:rPr lang="en" altLang="ja-JP" sz="1800" dirty="0"/>
              <a:t>, </a:t>
            </a:r>
            <a:r>
              <a:rPr lang="en" altLang="ja-JP" sz="1800" dirty="0" err="1"/>
              <a:t>R.study</a:t>
            </a:r>
            <a:r>
              <a:rPr lang="en" altLang="ja-JP" sz="1800" dirty="0"/>
              <a:t>, N=30)</a:t>
            </a:r>
          </a:p>
          <a:p>
            <a:pPr marL="0" indent="0">
              <a:buNone/>
            </a:pPr>
            <a:r>
              <a:rPr lang="en" altLang="ja-JP" sz="1800" dirty="0"/>
              <a:t>summary(</a:t>
            </a:r>
            <a:r>
              <a:rPr lang="en" altLang="ja-JP" sz="1800" dirty="0" err="1"/>
              <a:t>sem.study</a:t>
            </a:r>
            <a:r>
              <a:rPr lang="en" altLang="ja-JP" sz="1800" dirty="0"/>
              <a:t>, </a:t>
            </a:r>
            <a:r>
              <a:rPr lang="en" altLang="ja-JP" sz="1800" dirty="0" err="1"/>
              <a:t>fit.indices</a:t>
            </a:r>
            <a:r>
              <a:rPr lang="en" altLang="ja-JP" sz="1800" dirty="0"/>
              <a:t>=c("GFI","AGFI","CFI","RMSEA")) </a:t>
            </a:r>
          </a:p>
          <a:p>
            <a:pPr marL="0" indent="0">
              <a:buNone/>
            </a:pPr>
            <a:r>
              <a:rPr lang="en" altLang="ja-JP" sz="1800" dirty="0" err="1"/>
              <a:t>semPaths</a:t>
            </a:r>
            <a:r>
              <a:rPr lang="en" altLang="ja-JP" sz="1800" dirty="0"/>
              <a:t>(</a:t>
            </a:r>
            <a:r>
              <a:rPr lang="en" altLang="ja-JP" sz="1800" dirty="0" err="1"/>
              <a:t>sem.study</a:t>
            </a:r>
            <a:r>
              <a:rPr lang="en" altLang="ja-JP" sz="1800" dirty="0"/>
              <a:t>, what="stand", </a:t>
            </a:r>
            <a:r>
              <a:rPr lang="en" altLang="ja-JP" sz="1800" dirty="0" err="1"/>
              <a:t>posCol</a:t>
            </a:r>
            <a:r>
              <a:rPr lang="en" altLang="ja-JP" sz="1800" dirty="0"/>
              <a:t>="black", fade=FALSE, layout="spring") </a:t>
            </a:r>
            <a:endParaRPr lang="ja-JP" altLang="en-US" sz="18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C3A221-4B48-6745-84C9-627B386E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276872"/>
            <a:ext cx="4969792" cy="49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82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BF3957-7E5D-C343-A968-5BEA3BF3782E}"/>
              </a:ext>
            </a:extLst>
          </p:cNvPr>
          <p:cNvSpPr/>
          <p:nvPr/>
        </p:nvSpPr>
        <p:spPr>
          <a:xfrm>
            <a:off x="467544" y="11663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>
                <a:latin typeface="IPAexGothic"/>
              </a:rPr>
              <a:t>観測変数がカテゴリ変数である例 </a:t>
            </a:r>
            <a:endParaRPr lang="ja-JP" altLang="en-US"/>
          </a:p>
          <a:p>
            <a:r>
              <a:rPr lang="en-US" altLang="ja-JP" sz="2000" dirty="0">
                <a:latin typeface="IPAexMincho"/>
              </a:rPr>
              <a:t>R</a:t>
            </a:r>
            <a:r>
              <a:rPr lang="ja-JP" altLang="en-US" sz="2000">
                <a:latin typeface="IPAexMincho"/>
              </a:rPr>
              <a:t>パッケージの中に初めから含まれている</a:t>
            </a:r>
            <a:r>
              <a:rPr lang="en" altLang="ja-JP" dirty="0">
                <a:latin typeface="t1xtt"/>
              </a:rPr>
              <a:t>CNES </a:t>
            </a:r>
            <a:r>
              <a:rPr lang="ja-JP" altLang="en-US" sz="2000">
                <a:latin typeface="IPAexMincho"/>
              </a:rPr>
              <a:t>というデータ。</a:t>
            </a:r>
            <a:r>
              <a:rPr lang="en-US" altLang="ja-JP" dirty="0">
                <a:latin typeface="NimbusRomNo9L"/>
              </a:rPr>
              <a:t>1997 </a:t>
            </a:r>
            <a:r>
              <a:rPr lang="ja-JP" altLang="en-US" sz="2000">
                <a:latin typeface="IPAexMincho"/>
              </a:rPr>
              <a:t>年のカナダ国政選挙に関連して「伝統的価値観」への態度を調べるために行われた郵送式質問紙調査結果であり，</a:t>
            </a:r>
            <a:r>
              <a:rPr lang="en-US" altLang="ja-JP" dirty="0">
                <a:latin typeface="NimbusRomNo9L"/>
              </a:rPr>
              <a:t>1529 </a:t>
            </a:r>
            <a:r>
              <a:rPr lang="ja-JP" altLang="en-US" sz="2000">
                <a:latin typeface="IPAexMincho"/>
              </a:rPr>
              <a:t>人分のデータが 含まれている。</a:t>
            </a:r>
            <a:endParaRPr lang="ja-JP" altLang="en-US" sz="20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3A17B4-0FA5-3C46-95C3-F87DDF1C57ED}"/>
              </a:ext>
            </a:extLst>
          </p:cNvPr>
          <p:cNvSpPr/>
          <p:nvPr/>
        </p:nvSpPr>
        <p:spPr>
          <a:xfrm>
            <a:off x="379636" y="1779687"/>
            <a:ext cx="82968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1800" dirty="0">
                <a:latin typeface="NimbusSanL"/>
              </a:rPr>
              <a:t>MBSA2 </a:t>
            </a:r>
            <a:r>
              <a:rPr lang="en" altLang="ja-JP" sz="1800" dirty="0">
                <a:latin typeface="NimbusRomNo9L"/>
              </a:rPr>
              <a:t>an ordered factor with levels ’</a:t>
            </a:r>
            <a:r>
              <a:rPr lang="en" altLang="ja-JP" sz="1800" dirty="0" err="1">
                <a:latin typeface="NimbusRomNo9L"/>
              </a:rPr>
              <a:t>StronglyDisagree</a:t>
            </a:r>
            <a:r>
              <a:rPr lang="en" altLang="ja-JP" sz="1800" dirty="0">
                <a:latin typeface="NimbusRomNo9L"/>
              </a:rPr>
              <a:t>’, ’Disagree’, ’Agree’, and ’</a:t>
            </a:r>
            <a:r>
              <a:rPr lang="en" altLang="ja-JP" sz="1800" dirty="0" err="1">
                <a:latin typeface="NimbusRomNo9L"/>
              </a:rPr>
              <a:t>StronglyAgree</a:t>
            </a:r>
            <a:r>
              <a:rPr lang="en" altLang="ja-JP" sz="1800" dirty="0">
                <a:latin typeface="NimbusRomNo9L"/>
              </a:rPr>
              <a:t>’, in response to the statement,</a:t>
            </a:r>
          </a:p>
          <a:p>
            <a:r>
              <a:rPr lang="en" altLang="ja-JP" sz="1800" dirty="0">
                <a:latin typeface="NimbusRomNo9L"/>
              </a:rPr>
              <a:t> </a:t>
            </a:r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"We should be more tolerant of people who choose to live according to their own standards, even if they are very di</a:t>
            </a:r>
            <a:r>
              <a:rPr lang="en" altLang="ja-JP" sz="1800" dirty="0">
                <a:solidFill>
                  <a:schemeClr val="accent2"/>
                </a:solidFill>
                <a:latin typeface="rtxr"/>
              </a:rPr>
              <a:t>ff</a:t>
            </a:r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erent from our own." </a:t>
            </a:r>
          </a:p>
          <a:p>
            <a:endParaRPr lang="en" altLang="ja-JP" sz="1800" dirty="0"/>
          </a:p>
          <a:p>
            <a:r>
              <a:rPr lang="en" altLang="ja-JP" sz="1800" dirty="0">
                <a:latin typeface="NimbusSanL"/>
              </a:rPr>
              <a:t>MBSA7 </a:t>
            </a:r>
            <a:r>
              <a:rPr lang="en" altLang="ja-JP" sz="1800" dirty="0">
                <a:latin typeface="NimbusRomNo9L"/>
              </a:rPr>
              <a:t>an ordered factor </a:t>
            </a:r>
            <a:r>
              <a:rPr lang="en-US" altLang="ja-JP" sz="1800" dirty="0">
                <a:latin typeface="NimbusRomNo9L"/>
              </a:rPr>
              <a:t> </a:t>
            </a:r>
            <a:r>
              <a:rPr lang="en" altLang="ja-JP" sz="1800" dirty="0">
                <a:latin typeface="NimbusRomNo9L"/>
              </a:rPr>
              <a:t>in response to the statement, </a:t>
            </a:r>
          </a:p>
          <a:p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"Newer lifestyles are contributing to the breakdown of our society." </a:t>
            </a:r>
          </a:p>
          <a:p>
            <a:endParaRPr lang="en" altLang="ja-JP" sz="1800" dirty="0"/>
          </a:p>
          <a:p>
            <a:r>
              <a:rPr lang="en" altLang="ja-JP" sz="1800" dirty="0">
                <a:latin typeface="NimbusSanL"/>
              </a:rPr>
              <a:t>MBSA8 </a:t>
            </a:r>
            <a:r>
              <a:rPr lang="en" altLang="ja-JP" sz="1800" dirty="0">
                <a:latin typeface="NimbusRomNo9L"/>
              </a:rPr>
              <a:t>an ordered factor   in response to the statement, </a:t>
            </a:r>
          </a:p>
          <a:p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"The world is always changing and we should adapt our view of moral </a:t>
            </a:r>
            <a:r>
              <a:rPr lang="en" altLang="ja-JP" sz="1800" dirty="0" err="1">
                <a:solidFill>
                  <a:schemeClr val="accent2"/>
                </a:solidFill>
                <a:latin typeface="NimbusRomNo9L"/>
              </a:rPr>
              <a:t>behaviour</a:t>
            </a:r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 to these changes." </a:t>
            </a:r>
          </a:p>
          <a:p>
            <a:endParaRPr lang="en" altLang="ja-JP" sz="1800" dirty="0"/>
          </a:p>
          <a:p>
            <a:r>
              <a:rPr lang="en" altLang="ja-JP" sz="1800" dirty="0">
                <a:latin typeface="NimbusSanL"/>
              </a:rPr>
              <a:t>MBSA9 </a:t>
            </a:r>
            <a:r>
              <a:rPr lang="en" altLang="ja-JP" sz="1800" dirty="0">
                <a:latin typeface="NimbusRomNo9L"/>
              </a:rPr>
              <a:t>an ordered factor  in response to the statement, </a:t>
            </a:r>
          </a:p>
          <a:p>
            <a:r>
              <a:rPr lang="en" altLang="ja-JP" sz="1800" dirty="0">
                <a:solidFill>
                  <a:schemeClr val="accent2"/>
                </a:solidFill>
                <a:latin typeface="NimbusRomNo9L"/>
              </a:rPr>
              <a:t>"This country would have many fewer problems if there were more emphasis on traditional family values." </a:t>
            </a:r>
            <a:endParaRPr lang="en" altLang="ja-JP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15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91B04-B776-844C-97CC-59557C9A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60648"/>
            <a:ext cx="7772400" cy="2959968"/>
          </a:xfrm>
        </p:spPr>
        <p:txBody>
          <a:bodyPr/>
          <a:lstStyle/>
          <a:p>
            <a:r>
              <a:rPr lang="en-US" altLang="ja-JP" dirty="0" err="1"/>
              <a:t>Polycor</a:t>
            </a:r>
            <a:r>
              <a:rPr lang="en-US" altLang="ja-JP" dirty="0"/>
              <a:t> </a:t>
            </a:r>
            <a:r>
              <a:rPr lang="ja-JP" altLang="en-US"/>
              <a:t>パッケージを用いて，カテゴリ変数間のポリコリック相関係数を計算させ，それに基づいて</a:t>
            </a:r>
            <a:r>
              <a:rPr lang="en-US" altLang="ja-JP" dirty="0"/>
              <a:t>SEM</a:t>
            </a:r>
            <a:r>
              <a:rPr lang="ja-JP" altLang="en-US"/>
              <a:t>を計算する．</a:t>
            </a:r>
            <a:endParaRPr lang="en-US" altLang="ja-JP" dirty="0"/>
          </a:p>
          <a:p>
            <a:pPr lvl="1"/>
            <a:r>
              <a:rPr lang="en-US" altLang="ja-JP" dirty="0" err="1"/>
              <a:t>Polycor</a:t>
            </a:r>
            <a:r>
              <a:rPr lang="ja-JP" altLang="en-US"/>
              <a:t>パッケージ内の</a:t>
            </a:r>
            <a:r>
              <a:rPr lang="en" altLang="ja-JP" dirty="0" err="1"/>
              <a:t>hetcor</a:t>
            </a:r>
            <a:r>
              <a:rPr lang="en" altLang="ja-JP" dirty="0"/>
              <a:t>() </a:t>
            </a:r>
            <a:r>
              <a:rPr lang="ja-JP" altLang="en-US"/>
              <a:t>関数は，変数がカテゴリー変数であれば，自動的に順位関係を意味するポリコリック相関係数を算出する</a:t>
            </a:r>
            <a:endParaRPr lang="en-US" altLang="ja-JP" dirty="0"/>
          </a:p>
          <a:p>
            <a:pPr lvl="1"/>
            <a:r>
              <a:rPr lang="en-US" altLang="ja-JP" dirty="0"/>
              <a:t> 	</a:t>
            </a:r>
            <a:r>
              <a:rPr lang="en-US" altLang="ja-JP" sz="2000" dirty="0"/>
              <a:t>MBSA2      MBSA7      MBSA8      MBSA9</a:t>
            </a:r>
          </a:p>
          <a:p>
            <a:pPr marL="0" indent="0">
              <a:buNone/>
            </a:pPr>
            <a:r>
              <a:rPr lang="en-US" altLang="ja-JP" sz="2000" dirty="0"/>
              <a:t>MBSA2  1.0000000 -0.3017953  0.2820608 -0.2230010</a:t>
            </a:r>
          </a:p>
          <a:p>
            <a:pPr marL="0" indent="0">
              <a:buNone/>
            </a:pPr>
            <a:r>
              <a:rPr lang="en-US" altLang="ja-JP" sz="2000" dirty="0"/>
              <a:t>MBSA7 -0.3017953  1.0000000 -0.3422176  0.5449888</a:t>
            </a:r>
          </a:p>
          <a:p>
            <a:pPr marL="0" indent="0">
              <a:buNone/>
            </a:pPr>
            <a:r>
              <a:rPr lang="en-US" altLang="ja-JP" sz="2000" dirty="0"/>
              <a:t>MBSA8  0.2820608 -0.3422176  1.0000000 -0.3206524</a:t>
            </a:r>
          </a:p>
          <a:p>
            <a:pPr marL="0" indent="0">
              <a:buNone/>
            </a:pPr>
            <a:r>
              <a:rPr lang="en-US" altLang="ja-JP" sz="2000" dirty="0"/>
              <a:t>MBSA9 -0.2230010  0.5449888 -0.3206524  1.0000000</a:t>
            </a:r>
          </a:p>
          <a:p>
            <a:endParaRPr lang="ja-JP" altLang="en-US" sz="200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832DB73-8377-A049-B82C-DFA0CDEF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ja-JP" altLang="en-US"/>
              <a:t>因子分析</a:t>
            </a:r>
            <a:br>
              <a:rPr lang="ja-JP" altLang="en-US"/>
            </a:br>
            <a:r>
              <a:rPr lang="en-US" altLang="ja-JP" dirty="0"/>
              <a:t>Factor Analysis</a:t>
            </a:r>
            <a:endParaRPr lang="ja-JP" altLang="en-US"/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A8E163A6-D0E7-1348-8553-2705FD3DC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" y="1844824"/>
            <a:ext cx="7559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観測されている変数群は，その奥に直接観測できない要因が存在しており，それが組み合わさって観測されたものと考えられる場合がある．</a:t>
            </a:r>
            <a:endParaRPr lang="en-US" altLang="ja-JP" dirty="0"/>
          </a:p>
          <a:p>
            <a:pPr eaLnBrk="1" hangingPunct="1"/>
            <a:r>
              <a:rPr lang="ja-JP" altLang="en-US"/>
              <a:t>例えば，高校における主要な</a:t>
            </a:r>
            <a:r>
              <a:rPr lang="en-US" altLang="ja-JP" dirty="0"/>
              <a:t>5</a:t>
            </a:r>
            <a:r>
              <a:rPr lang="ja-JP" altLang="en-US"/>
              <a:t>科目の成績は，各生徒の理科的能力，文系的能力という異なる要因を，間接的に計測したものと考えることができる．</a:t>
            </a:r>
            <a:br>
              <a:rPr lang="en-US" altLang="ja-JP" dirty="0"/>
            </a:br>
            <a:endParaRPr lang="ja-JP" altLang="en-US"/>
          </a:p>
          <a:p>
            <a:pPr eaLnBrk="1" hangingPunct="1"/>
            <a:r>
              <a:rPr lang="ja-JP" altLang="en-US"/>
              <a:t>このように，多数のデータを使って，それらを本質的に決めている元の少数の要因を把握したい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1789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DCA8E3-8B60-4346-B2A0-D9269DBBE2D9}"/>
              </a:ext>
            </a:extLst>
          </p:cNvPr>
          <p:cNvSpPr/>
          <p:nvPr/>
        </p:nvSpPr>
        <p:spPr>
          <a:xfrm>
            <a:off x="323528" y="476672"/>
            <a:ext cx="734481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err="1"/>
              <a:t>install.packages</a:t>
            </a:r>
            <a:r>
              <a:rPr lang="en-US" altLang="ja-JP" sz="2000" dirty="0"/>
              <a:t>("</a:t>
            </a:r>
            <a:r>
              <a:rPr lang="en-US" altLang="ja-JP" sz="2000" dirty="0" err="1"/>
              <a:t>polycor</a:t>
            </a:r>
            <a:r>
              <a:rPr lang="en-US" altLang="ja-JP" sz="2000" dirty="0"/>
              <a:t>")</a:t>
            </a:r>
          </a:p>
          <a:p>
            <a:r>
              <a:rPr lang="ja-JP" altLang="en-US" sz="2000"/>
              <a:t>library(sem)</a:t>
            </a:r>
          </a:p>
          <a:p>
            <a:r>
              <a:rPr lang="ja-JP" altLang="en-US" sz="2000"/>
              <a:t>data(</a:t>
            </a:r>
            <a:r>
              <a:rPr lang="en-US" altLang="ja-JP" sz="2000" dirty="0"/>
              <a:t>CNES</a:t>
            </a:r>
            <a:r>
              <a:rPr lang="ja-JP" altLang="en-US" sz="2000"/>
              <a:t>)</a:t>
            </a:r>
          </a:p>
          <a:p>
            <a:r>
              <a:rPr lang="ja-JP" altLang="en-US" sz="2000"/>
              <a:t>library(polycor)</a:t>
            </a:r>
          </a:p>
          <a:p>
            <a:r>
              <a:rPr lang="ja-JP" altLang="en-US" sz="2000"/>
              <a:t>print(R.</a:t>
            </a:r>
            <a:r>
              <a:rPr lang="en-US" altLang="ja-JP" sz="2000" dirty="0"/>
              <a:t>CNES</a:t>
            </a:r>
            <a:r>
              <a:rPr lang="ja-JP" altLang="en-US" sz="2000"/>
              <a:t> &lt;- </a:t>
            </a:r>
            <a:r>
              <a:rPr lang="en-US" altLang="ja-JP" sz="2000" dirty="0"/>
              <a:t>het</a:t>
            </a:r>
            <a:r>
              <a:rPr lang="ja-JP" altLang="en-US" sz="2000"/>
              <a:t>cor(</a:t>
            </a:r>
            <a:r>
              <a:rPr lang="en-US" altLang="ja-JP" sz="2000" dirty="0"/>
              <a:t>CNES</a:t>
            </a:r>
            <a:r>
              <a:rPr lang="ja-JP" altLang="en-US" sz="2000"/>
              <a:t>,std.err=FALSE)$correlations) </a:t>
            </a:r>
          </a:p>
          <a:p>
            <a:r>
              <a:rPr lang="ja-JP" altLang="en-US" sz="2000"/>
              <a:t>model.CNES &lt;- specifyModel(text="</a:t>
            </a:r>
          </a:p>
          <a:p>
            <a:r>
              <a:rPr lang="ja-JP" altLang="en-US" sz="2000"/>
              <a:t>F -&gt; MBSA2, lam1, NA </a:t>
            </a:r>
          </a:p>
          <a:p>
            <a:r>
              <a:rPr lang="ja-JP" altLang="en-US" sz="2000"/>
              <a:t>F -&gt; MBSA7, lam2, NA </a:t>
            </a:r>
          </a:p>
          <a:p>
            <a:r>
              <a:rPr lang="ja-JP" altLang="en-US" sz="2000"/>
              <a:t>F -&gt; MBSA8, lam3, NA </a:t>
            </a:r>
          </a:p>
          <a:p>
            <a:r>
              <a:rPr lang="ja-JP" altLang="en-US" sz="2000"/>
              <a:t>F -&gt; MBSA9, lam4, NA </a:t>
            </a:r>
          </a:p>
          <a:p>
            <a:r>
              <a:rPr lang="ja-JP" altLang="en-US" sz="2000"/>
              <a:t>F &lt;-&gt; F, NA, 1</a:t>
            </a:r>
          </a:p>
          <a:p>
            <a:r>
              <a:rPr lang="ja-JP" altLang="en-US" sz="2000"/>
              <a:t>MBSA2 &lt;-&gt; MBSA2, the1, NA </a:t>
            </a:r>
          </a:p>
          <a:p>
            <a:r>
              <a:rPr lang="ja-JP" altLang="en-US" sz="2000"/>
              <a:t>MBSA7 &lt;-&gt; MBSA7, the2, NA </a:t>
            </a:r>
          </a:p>
          <a:p>
            <a:r>
              <a:rPr lang="ja-JP" altLang="en-US" sz="2000"/>
              <a:t>MBSA8 &lt;-&gt; MBSA8, the3, NA </a:t>
            </a:r>
          </a:p>
          <a:p>
            <a:r>
              <a:rPr lang="ja-JP" altLang="en-US" sz="2000"/>
              <a:t>MBSA9 &lt;-&gt; MBSA9, the4, NA </a:t>
            </a:r>
          </a:p>
          <a:p>
            <a:r>
              <a:rPr lang="ja-JP" altLang="en-US" sz="2000"/>
              <a:t>")</a:t>
            </a:r>
            <a:endParaRPr lang="en-US" altLang="ja-JP" sz="2000" dirty="0"/>
          </a:p>
          <a:p>
            <a:r>
              <a:rPr lang="en" altLang="ja-JP" sz="2000" dirty="0" err="1"/>
              <a:t>sem.CNES</a:t>
            </a:r>
            <a:r>
              <a:rPr lang="en" altLang="ja-JP" sz="2000" dirty="0"/>
              <a:t> &lt;- </a:t>
            </a:r>
            <a:r>
              <a:rPr lang="en" altLang="ja-JP" sz="2000" dirty="0" err="1"/>
              <a:t>sem</a:t>
            </a:r>
            <a:r>
              <a:rPr lang="en" altLang="ja-JP" sz="2000" dirty="0"/>
              <a:t>(</a:t>
            </a:r>
            <a:r>
              <a:rPr lang="en" altLang="ja-JP" sz="2000" dirty="0" err="1"/>
              <a:t>model.CNES</a:t>
            </a:r>
            <a:r>
              <a:rPr lang="en" altLang="ja-JP" sz="2000" dirty="0"/>
              <a:t>, R.CNES, N=1529) summary(</a:t>
            </a:r>
            <a:r>
              <a:rPr lang="en" altLang="ja-JP" sz="2000" dirty="0" err="1"/>
              <a:t>sem.CNES</a:t>
            </a:r>
            <a:r>
              <a:rPr lang="en" altLang="ja-JP" sz="2000" dirty="0"/>
              <a:t>, </a:t>
            </a:r>
            <a:r>
              <a:rPr lang="en" altLang="ja-JP" sz="2000" dirty="0" err="1"/>
              <a:t>fit.indices</a:t>
            </a:r>
            <a:r>
              <a:rPr lang="en" altLang="ja-JP" sz="2000" dirty="0"/>
              <a:t>=c("GFI","AGFI","CFI","RMSEA")) </a:t>
            </a:r>
          </a:p>
          <a:p>
            <a:r>
              <a:rPr lang="en" altLang="ja-JP" sz="2000" dirty="0"/>
              <a:t>library(</a:t>
            </a:r>
            <a:r>
              <a:rPr lang="en" altLang="ja-JP" sz="2000" dirty="0" err="1"/>
              <a:t>semPlot</a:t>
            </a:r>
            <a:r>
              <a:rPr lang="en" altLang="ja-JP" sz="2000" dirty="0"/>
              <a:t>)</a:t>
            </a:r>
            <a:br>
              <a:rPr lang="en" altLang="ja-JP" sz="2000" dirty="0"/>
            </a:br>
            <a:r>
              <a:rPr lang="en" altLang="ja-JP" sz="2000" dirty="0" err="1"/>
              <a:t>semPaths</a:t>
            </a:r>
            <a:r>
              <a:rPr lang="en" altLang="ja-JP" sz="2000" dirty="0"/>
              <a:t>(</a:t>
            </a:r>
            <a:r>
              <a:rPr lang="en" altLang="ja-JP" sz="2000" dirty="0" err="1"/>
              <a:t>sem.CNES</a:t>
            </a:r>
            <a:r>
              <a:rPr lang="en" altLang="ja-JP" sz="2000" dirty="0"/>
              <a:t>, what="stand", </a:t>
            </a:r>
            <a:r>
              <a:rPr lang="en" altLang="ja-JP" sz="2000" dirty="0" err="1"/>
              <a:t>posCol</a:t>
            </a:r>
            <a:r>
              <a:rPr lang="en" altLang="ja-JP" sz="2000" dirty="0"/>
              <a:t>="black", fade=FALSE) </a:t>
            </a: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2132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E7ED9C-4BE0-AF46-9945-EA0F9BE5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63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" altLang="ja-JP" sz="1600" dirty="0"/>
              <a:t>Model </a:t>
            </a:r>
            <a:r>
              <a:rPr lang="en" altLang="ja-JP" sz="1600" dirty="0" err="1"/>
              <a:t>Chisquare</a:t>
            </a:r>
            <a:r>
              <a:rPr lang="en" altLang="ja-JP" sz="1600" dirty="0"/>
              <a:t> =  33.21151   Df =  2 </a:t>
            </a:r>
            <a:r>
              <a:rPr lang="en" altLang="ja-JP" sz="1600" dirty="0" err="1"/>
              <a:t>Pr</a:t>
            </a:r>
            <a:r>
              <a:rPr lang="en" altLang="ja-JP" sz="1600" dirty="0"/>
              <a:t>(&gt;</a:t>
            </a:r>
            <a:r>
              <a:rPr lang="en" altLang="ja-JP" sz="1600" dirty="0" err="1"/>
              <a:t>Chisq</a:t>
            </a:r>
            <a:r>
              <a:rPr lang="en" altLang="ja-JP" sz="1600" dirty="0"/>
              <a:t>) = 6.140618e-08</a:t>
            </a:r>
          </a:p>
          <a:p>
            <a:pPr marL="0" indent="0">
              <a:buNone/>
            </a:pPr>
            <a:r>
              <a:rPr lang="en" altLang="ja-JP" sz="1600" dirty="0"/>
              <a:t> Goodness-of-fit index =  0.9893351</a:t>
            </a:r>
          </a:p>
          <a:p>
            <a:pPr marL="0" indent="0">
              <a:buNone/>
            </a:pPr>
            <a:r>
              <a:rPr lang="en" altLang="ja-JP" sz="1600" dirty="0"/>
              <a:t> Adjusted goodness-of-fit index =  0.9466755</a:t>
            </a:r>
          </a:p>
          <a:p>
            <a:pPr marL="0" indent="0">
              <a:buNone/>
            </a:pPr>
            <a:r>
              <a:rPr lang="en" altLang="ja-JP" sz="1600" dirty="0"/>
              <a:t> RMSEA index =  0.1010603   90% CI: (0.07261016, 0.1326084)</a:t>
            </a:r>
          </a:p>
          <a:p>
            <a:pPr marL="0" indent="0">
              <a:buNone/>
            </a:pPr>
            <a:r>
              <a:rPr lang="en" altLang="ja-JP" sz="1600" dirty="0"/>
              <a:t> </a:t>
            </a:r>
            <a:r>
              <a:rPr lang="en" altLang="ja-JP" sz="1600" dirty="0" err="1"/>
              <a:t>Bentler</a:t>
            </a:r>
            <a:r>
              <a:rPr lang="en" altLang="ja-JP" sz="1600" dirty="0"/>
              <a:t> CFI =  0.9680971</a:t>
            </a:r>
          </a:p>
          <a:p>
            <a:pPr marL="0" indent="0">
              <a:buNone/>
            </a:pPr>
            <a:endParaRPr lang="en" altLang="ja-JP" sz="1600" dirty="0"/>
          </a:p>
          <a:p>
            <a:pPr marL="0" indent="0">
              <a:buNone/>
            </a:pPr>
            <a:r>
              <a:rPr lang="en" altLang="ja-JP" sz="1600" dirty="0"/>
              <a:t>Normalized Residuals</a:t>
            </a:r>
          </a:p>
          <a:p>
            <a:pPr marL="0" indent="0">
              <a:buNone/>
            </a:pPr>
            <a:r>
              <a:rPr lang="en" altLang="ja-JP" sz="1600" dirty="0"/>
              <a:t>     Min.      1st Qu.      Median      Mean      3rd Qu.     Max. </a:t>
            </a:r>
          </a:p>
          <a:p>
            <a:pPr marL="0" indent="0">
              <a:buNone/>
            </a:pPr>
            <a:r>
              <a:rPr lang="en" altLang="ja-JP" sz="1600" dirty="0"/>
              <a:t>-0.000003  0.030014  0.207794  0.847925  1.035458  3.829661 </a:t>
            </a:r>
          </a:p>
          <a:p>
            <a:pPr marL="0" indent="0">
              <a:buNone/>
            </a:pPr>
            <a:endParaRPr lang="en" altLang="ja-JP" sz="1600" dirty="0"/>
          </a:p>
          <a:p>
            <a:pPr marL="0" indent="0">
              <a:buNone/>
            </a:pPr>
            <a:r>
              <a:rPr lang="en" altLang="ja-JP" sz="1600" dirty="0"/>
              <a:t> R-square for Endogenous Variables</a:t>
            </a:r>
          </a:p>
          <a:p>
            <a:pPr marL="0" indent="0">
              <a:buNone/>
            </a:pPr>
            <a:r>
              <a:rPr lang="en" altLang="ja-JP" sz="1600" dirty="0"/>
              <a:t> MBSA2  MBSA7  MBSA8  MBSA9 </a:t>
            </a:r>
          </a:p>
          <a:p>
            <a:pPr marL="0" indent="0">
              <a:buNone/>
            </a:pPr>
            <a:r>
              <a:rPr lang="en" altLang="ja-JP" sz="1600" dirty="0"/>
              <a:t>0.1516 0.6052 0.2197 0.4717 </a:t>
            </a:r>
          </a:p>
          <a:p>
            <a:pPr marL="0" indent="0">
              <a:buNone/>
            </a:pPr>
            <a:endParaRPr lang="en" altLang="ja-JP" sz="1600" dirty="0"/>
          </a:p>
          <a:p>
            <a:pPr marL="0" indent="0">
              <a:buNone/>
            </a:pPr>
            <a:r>
              <a:rPr lang="en" altLang="ja-JP" sz="1600" dirty="0"/>
              <a:t> </a:t>
            </a:r>
            <a:endParaRPr kumimoji="1" lang="ja-JP" altLang="en-US" sz="14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7C05BD-6F90-A44A-9A28-5454FED8399D}"/>
              </a:ext>
            </a:extLst>
          </p:cNvPr>
          <p:cNvSpPr/>
          <p:nvPr/>
        </p:nvSpPr>
        <p:spPr>
          <a:xfrm>
            <a:off x="396776" y="4125267"/>
            <a:ext cx="53689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" altLang="ja-JP" sz="1600" dirty="0"/>
              <a:t>Parameter Estimates</a:t>
            </a:r>
          </a:p>
          <a:p>
            <a:pPr marL="0" indent="0">
              <a:buNone/>
            </a:pPr>
            <a:r>
              <a:rPr lang="en" altLang="ja-JP" sz="1600" dirty="0"/>
              <a:t>            Estimate   Std Error       z value      </a:t>
            </a:r>
            <a:r>
              <a:rPr lang="en" altLang="ja-JP" sz="1600" dirty="0" err="1"/>
              <a:t>Pr</a:t>
            </a:r>
            <a:r>
              <a:rPr lang="en" altLang="ja-JP" sz="1600" dirty="0"/>
              <a:t>(&gt;|z|)     </a:t>
            </a:r>
          </a:p>
          <a:p>
            <a:pPr marL="0" indent="0">
              <a:buNone/>
            </a:pPr>
            <a:r>
              <a:rPr lang="en" altLang="ja-JP" sz="1600" dirty="0"/>
              <a:t>lam1 -0.3893288 0.02875484 -13.53959  9.129553e-42</a:t>
            </a:r>
          </a:p>
          <a:p>
            <a:pPr marL="0" indent="0">
              <a:buNone/>
            </a:pPr>
            <a:r>
              <a:rPr lang="en" altLang="ja-JP" sz="1600" dirty="0"/>
              <a:t>lam2  0.7779158 0.02996521  25.96063 1.379186e-148</a:t>
            </a:r>
          </a:p>
          <a:p>
            <a:pPr marL="0" indent="0">
              <a:buNone/>
            </a:pPr>
            <a:r>
              <a:rPr lang="en" altLang="ja-JP" sz="1600" dirty="0"/>
              <a:t>lam3 -0.4686833 0.02839946 -16.50325  3.476906e-61</a:t>
            </a:r>
          </a:p>
          <a:p>
            <a:pPr marL="0" indent="0">
              <a:buNone/>
            </a:pPr>
            <a:r>
              <a:rPr lang="en" altLang="ja-JP" sz="1600" dirty="0"/>
              <a:t>lam4  0.6867993 0.02921502  23.50843 3.344412e-122</a:t>
            </a:r>
          </a:p>
          <a:p>
            <a:pPr marL="0" indent="0">
              <a:buNone/>
            </a:pPr>
            <a:r>
              <a:rPr lang="en" altLang="ja-JP" sz="1600" dirty="0"/>
              <a:t>the1  0.8484230 0.03281416  25.85539 2.116244e-147</a:t>
            </a:r>
          </a:p>
          <a:p>
            <a:pPr marL="0" indent="0">
              <a:buNone/>
            </a:pPr>
            <a:r>
              <a:rPr lang="en" altLang="ja-JP" sz="1600" dirty="0"/>
              <a:t>the2  0.3948470 0.03567529  11.06780  1.797527e-28</a:t>
            </a:r>
          </a:p>
          <a:p>
            <a:pPr marL="0" indent="0">
              <a:buNone/>
            </a:pPr>
            <a:r>
              <a:rPr lang="en" altLang="ja-JP" sz="1600" dirty="0"/>
              <a:t>the3  0.7803361 0.03152466  24.75320 2.864101e-135</a:t>
            </a:r>
          </a:p>
          <a:p>
            <a:pPr marL="0" indent="0">
              <a:buNone/>
            </a:pPr>
            <a:r>
              <a:rPr lang="en" altLang="ja-JP" sz="1600" dirty="0"/>
              <a:t>the4  0.5283068 0.03212698  16.44434  9.208875e-61</a:t>
            </a:r>
            <a:endParaRPr lang="en" altLang="ja-JP" sz="1400" dirty="0"/>
          </a:p>
          <a:p>
            <a:pPr marL="0" indent="0">
              <a:buNone/>
            </a:pPr>
            <a:r>
              <a:rPr lang="en" altLang="ja-JP" sz="1400" dirty="0"/>
              <a:t>                    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C289E83-DC05-AB4F-B934-D27AFD0BF113}"/>
              </a:ext>
            </a:extLst>
          </p:cNvPr>
          <p:cNvSpPr/>
          <p:nvPr/>
        </p:nvSpPr>
        <p:spPr>
          <a:xfrm>
            <a:off x="5894190" y="3717032"/>
            <a:ext cx="2853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" altLang="ja-JP" sz="1800" dirty="0"/>
              <a:t>lam1 MBSA2 &lt;--- F    </a:t>
            </a:r>
          </a:p>
          <a:p>
            <a:pPr marL="0" indent="0">
              <a:buNone/>
            </a:pPr>
            <a:r>
              <a:rPr lang="en" altLang="ja-JP" sz="1800" dirty="0"/>
              <a:t>lam2 MBSA7 &lt;--- F    </a:t>
            </a:r>
          </a:p>
          <a:p>
            <a:pPr marL="0" indent="0">
              <a:buNone/>
            </a:pPr>
            <a:r>
              <a:rPr lang="en" altLang="ja-JP" sz="1800" dirty="0"/>
              <a:t>lam3 MBSA8 &lt;--- F    </a:t>
            </a:r>
          </a:p>
          <a:p>
            <a:pPr marL="0" indent="0">
              <a:buNone/>
            </a:pPr>
            <a:r>
              <a:rPr lang="en" altLang="ja-JP" sz="1800" dirty="0"/>
              <a:t>lam4 MBSA9 &lt;--- F    </a:t>
            </a:r>
          </a:p>
          <a:p>
            <a:pPr marL="0" indent="0">
              <a:buNone/>
            </a:pPr>
            <a:r>
              <a:rPr lang="en" altLang="ja-JP" sz="1800" dirty="0"/>
              <a:t>the1 MBSA2 &lt;--&gt; MBSA2</a:t>
            </a:r>
          </a:p>
          <a:p>
            <a:pPr marL="0" indent="0">
              <a:buNone/>
            </a:pPr>
            <a:r>
              <a:rPr lang="en" altLang="ja-JP" sz="1800" dirty="0"/>
              <a:t>the2 MBSA7 &lt;--&gt; MBSA7</a:t>
            </a:r>
          </a:p>
          <a:p>
            <a:pPr marL="0" indent="0">
              <a:buNone/>
            </a:pPr>
            <a:r>
              <a:rPr lang="en" altLang="ja-JP" sz="1800" dirty="0"/>
              <a:t>the3 MBSA8 &lt;--&gt; MBSA8</a:t>
            </a:r>
          </a:p>
          <a:p>
            <a:pPr marL="0" indent="0">
              <a:buNone/>
            </a:pPr>
            <a:r>
              <a:rPr lang="en" altLang="ja-JP" sz="1800" dirty="0"/>
              <a:t>the4 MBSA9 &lt;--&gt; MBSA9</a:t>
            </a:r>
          </a:p>
          <a:p>
            <a:pPr marL="0" indent="0">
              <a:buNone/>
            </a:pPr>
            <a:endParaRPr lang="en" altLang="ja-JP" sz="1800" dirty="0"/>
          </a:p>
          <a:p>
            <a:pPr marL="0" indent="0">
              <a:buNone/>
            </a:pPr>
            <a:r>
              <a:rPr lang="en" altLang="ja-JP" sz="1800" dirty="0"/>
              <a:t> Iterations =  14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468917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15F5F3-F5DB-0A44-BBF7-725556FD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871736"/>
          </a:xfrm>
        </p:spPr>
        <p:txBody>
          <a:bodyPr/>
          <a:lstStyle/>
          <a:p>
            <a:pPr marL="0" indent="0">
              <a:buNone/>
            </a:pPr>
            <a:r>
              <a:rPr lang="en" altLang="ja-JP" sz="2000" dirty="0"/>
              <a:t>library(</a:t>
            </a:r>
            <a:r>
              <a:rPr lang="en" altLang="ja-JP" sz="2000" dirty="0" err="1"/>
              <a:t>semPlot</a:t>
            </a:r>
            <a:r>
              <a:rPr lang="en" altLang="ja-JP" sz="2000" dirty="0"/>
              <a:t>)</a:t>
            </a:r>
          </a:p>
          <a:p>
            <a:pPr marL="0" indent="0">
              <a:buNone/>
            </a:pPr>
            <a:r>
              <a:rPr lang="en" altLang="ja-JP" sz="2000" dirty="0" err="1"/>
              <a:t>semPaths</a:t>
            </a:r>
            <a:r>
              <a:rPr lang="en" altLang="ja-JP" sz="2000" dirty="0"/>
              <a:t>(</a:t>
            </a:r>
            <a:r>
              <a:rPr lang="en" altLang="ja-JP" sz="2000" dirty="0" err="1"/>
              <a:t>sem.CNES</a:t>
            </a:r>
            <a:r>
              <a:rPr lang="en" altLang="ja-JP" sz="2000" dirty="0"/>
              <a:t>, what="stand", </a:t>
            </a:r>
            <a:r>
              <a:rPr lang="en" altLang="ja-JP" sz="2000" dirty="0" err="1"/>
              <a:t>posCol</a:t>
            </a:r>
            <a:r>
              <a:rPr lang="en" altLang="ja-JP" sz="2000" dirty="0"/>
              <a:t>="black", fade=FALSE)</a:t>
            </a:r>
            <a:endParaRPr kumimoji="1" lang="ja-JP" altLang="en-US" sz="20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B425D1-83BA-3B4F-8405-88CC0DDC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8408"/>
            <a:ext cx="5288632" cy="52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7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EC5BA-F975-0E49-9EC1-3407D256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574204"/>
          </a:xfrm>
        </p:spPr>
        <p:txBody>
          <a:bodyPr/>
          <a:lstStyle/>
          <a:p>
            <a:r>
              <a:rPr kumimoji="1" lang="en-US" altLang="ja-JP" dirty="0"/>
              <a:t>Further Complex Model ..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330A17-CAF8-F347-AB58-1453BB29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52" y="764704"/>
            <a:ext cx="7772400" cy="4114800"/>
          </a:xfrm>
        </p:spPr>
        <p:txBody>
          <a:bodyPr/>
          <a:lstStyle/>
          <a:p>
            <a:r>
              <a:rPr lang="en-US" altLang="ja-JP" sz="2800" dirty="0"/>
              <a:t>For non-negative data, count data, ratio data, and so on.</a:t>
            </a:r>
          </a:p>
          <a:p>
            <a:pPr lvl="1"/>
            <a:r>
              <a:rPr kumimoji="1" lang="en-US" altLang="ja-JP" sz="2400" dirty="0"/>
              <a:t>Use "Generalized linear link functions"</a:t>
            </a:r>
          </a:p>
          <a:p>
            <a:r>
              <a:rPr kumimoji="1" lang="en-US" altLang="ja-JP" sz="2800" dirty="0"/>
              <a:t>Such </a:t>
            </a:r>
            <a:r>
              <a:rPr lang="en-US" altLang="ja-JP" sz="2800" dirty="0"/>
              <a:t>extensions can be easily done with specialized Statistical Packages than R.</a:t>
            </a:r>
          </a:p>
          <a:p>
            <a:pPr lvl="1"/>
            <a:r>
              <a:rPr kumimoji="1" lang="en-US" altLang="ja-JP" sz="2400" dirty="0"/>
              <a:t>Stata, S</a:t>
            </a:r>
            <a:r>
              <a:rPr kumimoji="1" lang="ja-JP" altLang="en-US" sz="2400"/>
              <a:t>ー</a:t>
            </a:r>
            <a:r>
              <a:rPr kumimoji="1" lang="en-US" altLang="ja-JP" sz="2400" dirty="0"/>
              <a:t>plus, AMOS,</a:t>
            </a:r>
            <a:r>
              <a:rPr kumimoji="1" lang="ja-JP" altLang="en-US" sz="2400"/>
              <a:t>．．．</a:t>
            </a:r>
            <a:endParaRPr kumimoji="1" lang="en-US" altLang="ja-JP" sz="2400" dirty="0"/>
          </a:p>
          <a:p>
            <a:pPr lvl="1"/>
            <a:endParaRPr lang="en-US" altLang="ja-JP" sz="2400" dirty="0"/>
          </a:p>
          <a:p>
            <a:pPr lvl="1"/>
            <a:endParaRPr kumimoji="1" lang="en-US" altLang="ja-JP" sz="2400" dirty="0"/>
          </a:p>
          <a:p>
            <a:endParaRPr kumimoji="1" lang="en-US" altLang="ja-JP" dirty="0"/>
          </a:p>
          <a:p>
            <a:r>
              <a:rPr lang="en" altLang="ja-JP" sz="2400" u="sng" dirty="0">
                <a:hlinkClick r:id="rId2"/>
              </a:rPr>
              <a:t>OpenMx</a:t>
            </a:r>
            <a:r>
              <a:rPr lang="en" altLang="ja-JP" sz="2400" dirty="0"/>
              <a:t> (</a:t>
            </a:r>
            <a:r>
              <a:rPr lang="en" altLang="ja-JP" sz="2400" dirty="0" err="1"/>
              <a:t>Boker</a:t>
            </a:r>
            <a:r>
              <a:rPr lang="en" altLang="ja-JP" sz="2400" dirty="0"/>
              <a:t> et al, 2011) is claimed to be a “</a:t>
            </a:r>
            <a:r>
              <a:rPr lang="en" altLang="ja-JP" sz="2400" i="1" dirty="0"/>
              <a:t> free and open source software for use with </a:t>
            </a:r>
            <a:r>
              <a:rPr lang="en" altLang="ja-JP" sz="2400" b="1" i="1" u="sng" dirty="0">
                <a:hlinkClick r:id="rId3"/>
              </a:rPr>
              <a:t>R</a:t>
            </a:r>
            <a:r>
              <a:rPr lang="en" altLang="ja-JP" sz="2400" i="1" dirty="0"/>
              <a:t> that allows estimation of a wide variety of advanced multivariate statistical models</a:t>
            </a:r>
            <a:r>
              <a:rPr lang="en" altLang="ja-JP" sz="2400" dirty="0"/>
              <a:t>.” contributed by experts in R and SEM.</a:t>
            </a:r>
            <a:endParaRPr kumimoji="1" lang="ja-JP" altLang="en-US" sz="24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944B85-D173-4B4C-9F4D-9C4C3189C8EC}"/>
              </a:ext>
            </a:extLst>
          </p:cNvPr>
          <p:cNvSpPr/>
          <p:nvPr/>
        </p:nvSpPr>
        <p:spPr>
          <a:xfrm>
            <a:off x="720576" y="407834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https://pairach.com/2011/08/13/r-packages-for-structural-equation-model/</a:t>
            </a:r>
          </a:p>
        </p:txBody>
      </p:sp>
    </p:spTree>
    <p:extLst>
      <p:ext uri="{BB962C8B-B14F-4D97-AF65-F5344CB8AC3E}">
        <p14:creationId xmlns:p14="http://schemas.microsoft.com/office/powerpoint/2010/main" val="2952184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18BA549F-E269-0649-A583-0709CE9E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ja-JP" altLang="en-US"/>
              <a:t>パッケージを使う</a:t>
            </a:r>
            <a:br>
              <a:rPr lang="en-US" altLang="ja-JP"/>
            </a:br>
            <a:r>
              <a:rPr lang="en-US" altLang="ja-JP"/>
              <a:t>Use Additional Package</a:t>
            </a:r>
            <a:endParaRPr lang="ja-JP" altLang="en-US"/>
          </a:p>
        </p:txBody>
      </p:sp>
      <p:sp>
        <p:nvSpPr>
          <p:cNvPr id="7171" name="コンテンツ プレースホルダ 2">
            <a:extLst>
              <a:ext uri="{FF2B5EF4-FFF2-40B4-BE49-F238E27FC236}">
                <a16:creationId xmlns:a16="http://schemas.microsoft.com/office/drawing/2014/main" id="{7B3024B9-3A10-1A42-988D-5E81701C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solidFill>
                  <a:srgbClr val="FF0000"/>
                </a:solidFill>
              </a:rPr>
              <a:t>(2) </a:t>
            </a:r>
            <a:r>
              <a:rPr lang="en-US" altLang="ja-JP" dirty="0" err="1">
                <a:solidFill>
                  <a:srgbClr val="FF0000"/>
                </a:solidFill>
              </a:rPr>
              <a:t>Lavaan</a:t>
            </a:r>
            <a:r>
              <a:rPr lang="en-US" altLang="ja-JP" dirty="0"/>
              <a:t> (</a:t>
            </a:r>
            <a:r>
              <a:rPr lang="en-US" altLang="ja-JP" dirty="0">
                <a:solidFill>
                  <a:srgbClr val="FF0000"/>
                </a:solidFill>
              </a:rPr>
              <a:t>la</a:t>
            </a:r>
            <a:r>
              <a:rPr lang="en-US" altLang="ja-JP" dirty="0"/>
              <a:t>tent </a:t>
            </a:r>
            <a:r>
              <a:rPr lang="en-US" altLang="ja-JP" dirty="0">
                <a:solidFill>
                  <a:srgbClr val="FF0000"/>
                </a:solidFill>
              </a:rPr>
              <a:t>va</a:t>
            </a:r>
            <a:r>
              <a:rPr lang="en-US" altLang="ja-JP" dirty="0"/>
              <a:t>riable </a:t>
            </a:r>
            <a:r>
              <a:rPr lang="en-US" altLang="ja-JP" dirty="0">
                <a:solidFill>
                  <a:srgbClr val="FF0000"/>
                </a:solidFill>
              </a:rPr>
              <a:t>an</a:t>
            </a:r>
            <a:r>
              <a:rPr lang="en-US" altLang="ja-JP" dirty="0"/>
              <a:t>alysis)</a:t>
            </a:r>
          </a:p>
          <a:p>
            <a:pPr marL="457200" lvl="1" indent="0">
              <a:buNone/>
            </a:pPr>
            <a:r>
              <a:rPr lang="en-US" altLang="ja-JP" sz="2400" dirty="0"/>
              <a:t># From Package Menu </a:t>
            </a:r>
            <a:r>
              <a:rPr lang="ja-JP" altLang="en-US" sz="2400"/>
              <a:t>　メニューから</a:t>
            </a:r>
            <a:endParaRPr lang="en-US" altLang="ja-JP" sz="2400" dirty="0"/>
          </a:p>
          <a:p>
            <a:pPr marL="914400" lvl="2" indent="0">
              <a:buNone/>
            </a:pPr>
            <a:r>
              <a:rPr lang="en-US" altLang="ja-JP" sz="2000" dirty="0"/>
              <a:t>#Select</a:t>
            </a:r>
            <a:r>
              <a:rPr lang="ja-JP" altLang="en-US" sz="2000"/>
              <a:t> </a:t>
            </a:r>
            <a:r>
              <a:rPr lang="en-US" altLang="ja-JP" sz="2000" dirty="0"/>
              <a:t>a Mirror Site</a:t>
            </a:r>
            <a:r>
              <a:rPr lang="ja-JP" altLang="en-US" sz="2000"/>
              <a:t>　</a:t>
            </a:r>
            <a:r>
              <a:rPr lang="en-US" altLang="ja-JP" sz="2000" dirty="0"/>
              <a:t>CRAN</a:t>
            </a:r>
            <a:r>
              <a:rPr lang="ja-JP" altLang="en-US" sz="2000"/>
              <a:t>ミラーサイト指定</a:t>
            </a:r>
            <a:endParaRPr lang="en-US" altLang="ja-JP" sz="2000" dirty="0"/>
          </a:p>
          <a:p>
            <a:pPr marL="457200" lvl="1" indent="0">
              <a:buNone/>
            </a:pPr>
            <a:r>
              <a:rPr lang="en-US" altLang="ja-JP" sz="2400" dirty="0"/>
              <a:t>#Type from Command Line </a:t>
            </a:r>
            <a:r>
              <a:rPr lang="ja-JP" altLang="en-US" sz="2000"/>
              <a:t>コマンドラインから</a:t>
            </a:r>
            <a:endParaRPr lang="en-US" altLang="ja-JP" sz="2000" dirty="0"/>
          </a:p>
          <a:p>
            <a:pPr lvl="2">
              <a:buFontTx/>
              <a:buNone/>
            </a:pPr>
            <a:r>
              <a:rPr lang="en-US" altLang="ja-JP" sz="2000" dirty="0" err="1"/>
              <a:t>install.packages</a:t>
            </a:r>
            <a:r>
              <a:rPr lang="en-US" altLang="ja-JP" sz="2000" dirty="0"/>
              <a:t>(c("</a:t>
            </a:r>
            <a:r>
              <a:rPr lang="en-US" altLang="ja-JP" sz="2000" dirty="0" err="1"/>
              <a:t>lavaan</a:t>
            </a:r>
            <a:r>
              <a:rPr lang="en-US" altLang="ja-JP" sz="2000" dirty="0"/>
              <a:t>", "psych", "</a:t>
            </a:r>
            <a:r>
              <a:rPr lang="en-US" altLang="ja-JP" sz="2000" dirty="0" err="1"/>
              <a:t>qgraph</a:t>
            </a:r>
            <a:r>
              <a:rPr lang="en-US" altLang="ja-JP" sz="2000" dirty="0"/>
              <a:t>")) </a:t>
            </a:r>
          </a:p>
          <a:p>
            <a:pPr marL="457200" lvl="1" indent="0">
              <a:buNone/>
            </a:pPr>
            <a:r>
              <a:rPr lang="en-US" altLang="ja-JP" sz="2400" dirty="0"/>
              <a:t>#Make a Library in the Package Effective </a:t>
            </a:r>
          </a:p>
          <a:p>
            <a:pPr lvl="1">
              <a:buFontTx/>
              <a:buNone/>
            </a:pPr>
            <a:r>
              <a:rPr lang="en-US" altLang="ja-JP" sz="2400" dirty="0"/>
              <a:t>library(</a:t>
            </a:r>
            <a:r>
              <a:rPr lang="en-US" altLang="ja-JP" sz="2400" dirty="0" err="1"/>
              <a:t>lavaan</a:t>
            </a:r>
            <a:r>
              <a:rPr lang="en-US" altLang="ja-JP" sz="2400" dirty="0"/>
              <a:t>)</a:t>
            </a:r>
          </a:p>
          <a:p>
            <a:pPr lvl="1">
              <a:buFontTx/>
              <a:buNone/>
            </a:pPr>
            <a:r>
              <a:rPr lang="en-US" altLang="ja-JP" sz="2400" dirty="0"/>
              <a:t>	library(psych) </a:t>
            </a:r>
          </a:p>
          <a:p>
            <a:pPr lvl="1">
              <a:buFontTx/>
              <a:buNone/>
            </a:pPr>
            <a:r>
              <a:rPr lang="en-US" altLang="ja-JP" sz="2400" dirty="0"/>
              <a:t>	library(</a:t>
            </a:r>
            <a:r>
              <a:rPr lang="en-US" altLang="ja-JP" sz="2400" dirty="0" err="1"/>
              <a:t>qgraph</a:t>
            </a:r>
            <a:r>
              <a:rPr lang="en-US" altLang="ja-JP" sz="2400" dirty="0"/>
              <a:t>)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D9E83-12E4-9046-8373-0682C233D150}"/>
              </a:ext>
            </a:extLst>
          </p:cNvPr>
          <p:cNvSpPr txBox="1"/>
          <p:nvPr/>
        </p:nvSpPr>
        <p:spPr>
          <a:xfrm>
            <a:off x="615950" y="544512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注意：先に</a:t>
            </a:r>
            <a:r>
              <a:rPr kumimoji="1" lang="en-US" altLang="ja-JP" dirty="0"/>
              <a:t>SEM</a:t>
            </a:r>
            <a:r>
              <a:rPr kumimoji="1" lang="ja-JP" altLang="en-US"/>
              <a:t>パッケージがインストールされていると同じ名前のライブラリーは上書きされないため，インストールの前に，</a:t>
            </a:r>
            <a:r>
              <a:rPr lang="en-US" altLang="ja-JP" dirty="0"/>
              <a:t>rm(</a:t>
            </a:r>
            <a:r>
              <a:rPr lang="en-US" altLang="ja-JP" dirty="0" err="1"/>
              <a:t>sem</a:t>
            </a:r>
            <a:r>
              <a:rPr lang="en-US" altLang="ja-JP" dirty="0"/>
              <a:t>) </a:t>
            </a:r>
            <a:r>
              <a:rPr lang="ja-JP" altLang="en-US"/>
              <a:t>として，</a:t>
            </a:r>
            <a:r>
              <a:rPr lang="en-US" altLang="ja-JP" dirty="0" err="1"/>
              <a:t>sem</a:t>
            </a:r>
            <a:r>
              <a:rPr lang="ja-JP" altLang="en-US"/>
              <a:t>関数を空にしておくと良い</a:t>
            </a:r>
            <a:endParaRPr kumimoji="1" lang="ja-JP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B16660-1AA8-9C4B-AFBD-C1E9161C0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58200" cy="1008063"/>
          </a:xfrm>
        </p:spPr>
        <p:txBody>
          <a:bodyPr/>
          <a:lstStyle/>
          <a:p>
            <a:pPr eaLnBrk="1" hangingPunct="1"/>
            <a:r>
              <a:rPr lang="en-US" altLang="ja-JP" sz="3600"/>
              <a:t>lavaan packege</a:t>
            </a:r>
            <a:r>
              <a:rPr lang="ja-JP" altLang="en-US" sz="3600"/>
              <a:t>　</a:t>
            </a:r>
            <a:r>
              <a:rPr lang="en-US" altLang="ja-JP" sz="3600"/>
              <a:t>Description of Equations</a:t>
            </a:r>
            <a:br>
              <a:rPr lang="en-US" altLang="ja-JP" sz="3600"/>
            </a:br>
            <a:r>
              <a:rPr lang="ja-JP" altLang="en-US" sz="3600"/>
              <a:t>方程式の記述　</a:t>
            </a:r>
            <a:endParaRPr lang="en-US" altLang="ja-JP" sz="36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5A76C01-2F1E-EF41-8999-62255F3C7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/>
              <a:t>{</a:t>
            </a:r>
            <a:r>
              <a:rPr lang="en-US" altLang="ja-JP" sz="1800" dirty="0" err="1"/>
              <a:t>lavaan</a:t>
            </a:r>
            <a:r>
              <a:rPr lang="en-US" altLang="ja-JP" sz="1800" dirty="0"/>
              <a:t>}</a:t>
            </a:r>
            <a:r>
              <a:rPr lang="ja-JP" altLang="en-US" sz="1800"/>
              <a:t>パッケージでは以下のような記号の使い方をしています。</a:t>
            </a:r>
          </a:p>
          <a:p>
            <a:r>
              <a:rPr lang="en-US" altLang="ja-JP" sz="1800" dirty="0"/>
              <a:t>=~ </a:t>
            </a:r>
            <a:r>
              <a:rPr lang="ja-JP" altLang="en-US" sz="1800"/>
              <a:t>測定方程式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measurement</a:t>
            </a:r>
            <a:endParaRPr lang="ja-JP" altLang="en-US" sz="1800"/>
          </a:p>
          <a:p>
            <a:r>
              <a:rPr lang="en-US" altLang="ja-JP" sz="1800" dirty="0"/>
              <a:t>~ </a:t>
            </a:r>
            <a:r>
              <a:rPr lang="ja-JP" altLang="en-US" sz="1800"/>
              <a:t>　構造方程式（回帰）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/>
              <a:t>　　　　　</a:t>
            </a:r>
            <a:r>
              <a:rPr lang="en-US" altLang="ja-JP" sz="1800" dirty="0"/>
              <a:t>structural</a:t>
            </a:r>
            <a:endParaRPr lang="ja-JP" altLang="en-US" sz="1800"/>
          </a:p>
          <a:p>
            <a:r>
              <a:rPr lang="en-US" altLang="ja-JP" sz="1800" dirty="0"/>
              <a:t>~~ </a:t>
            </a:r>
            <a:r>
              <a:rPr lang="ja-JP" altLang="en-US" sz="1800"/>
              <a:t>残差の共分散（相関）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/>
              <a:t>　　　　</a:t>
            </a:r>
            <a:r>
              <a:rPr lang="en-US" altLang="ja-JP" sz="1800" dirty="0"/>
              <a:t>  covariance</a:t>
            </a:r>
            <a:br>
              <a:rPr lang="ja-JP" altLang="en-US" sz="1800"/>
            </a:br>
            <a:endParaRPr lang="en-US" altLang="ja-JP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 err="1">
                <a:solidFill>
                  <a:schemeClr val="accent2"/>
                </a:solidFill>
              </a:rPr>
              <a:t>model.cooplv</a:t>
            </a:r>
            <a:r>
              <a:rPr lang="ja-JP" altLang="en-US" sz="1800"/>
              <a:t> </a:t>
            </a:r>
            <a:r>
              <a:rPr lang="en-US" altLang="ja-JP" sz="1800" dirty="0"/>
              <a:t>&lt;- '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mother</a:t>
            </a:r>
            <a:r>
              <a:rPr lang="ja-JP" altLang="en-US" sz="1800"/>
              <a:t> </a:t>
            </a:r>
            <a:r>
              <a:rPr lang="en-US" altLang="ja-JP" sz="1800" dirty="0"/>
              <a:t> =~  y1+y2+y3+y4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 =~ y5+y6+y7+y8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</a:t>
            </a:r>
            <a:r>
              <a:rPr lang="ja-JP" altLang="en-US" sz="1800"/>
              <a:t> </a:t>
            </a:r>
            <a:r>
              <a:rPr lang="en-US" altLang="ja-JP" sz="1800" dirty="0"/>
              <a:t> =~ y9+y10+y11+y12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interaction ~ mother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cooperative ~ mother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1800" dirty="0"/>
              <a:t>'</a:t>
            </a:r>
          </a:p>
          <a:p>
            <a:pPr marL="0" indent="0">
              <a:buNone/>
            </a:pPr>
            <a:endParaRPr lang="en-US" altLang="ja-JP" sz="1800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9332CA0F-EE2E-0144-A796-D5CA3745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52054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>
            <a:extLst>
              <a:ext uri="{FF2B5EF4-FFF2-40B4-BE49-F238E27FC236}">
                <a16:creationId xmlns:a16="http://schemas.microsoft.com/office/drawing/2014/main" id="{061A22BB-5A1F-904F-A285-B14A9BF5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lavaan Package Estimation</a:t>
            </a:r>
            <a:endParaRPr lang="ja-JP" altLang="en-US"/>
          </a:p>
        </p:txBody>
      </p:sp>
      <p:sp>
        <p:nvSpPr>
          <p:cNvPr id="19459" name="コンテンツ プレースホルダ 2">
            <a:extLst>
              <a:ext uri="{FF2B5EF4-FFF2-40B4-BE49-F238E27FC236}">
                <a16:creationId xmlns:a16="http://schemas.microsoft.com/office/drawing/2014/main" id="{D1B88340-3554-C54E-992F-78D45FF3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ja-JP" dirty="0"/>
              <a:t>result2 &lt;- </a:t>
            </a:r>
            <a:r>
              <a:rPr lang="en-US" altLang="ja-JP" dirty="0" err="1">
                <a:solidFill>
                  <a:schemeClr val="accent2"/>
                </a:solidFill>
              </a:rPr>
              <a:t>sem</a:t>
            </a:r>
            <a:r>
              <a:rPr lang="en-US" altLang="ja-JP" dirty="0"/>
              <a:t>(</a:t>
            </a:r>
            <a:r>
              <a:rPr lang="en-US" altLang="ja-JP" dirty="0" err="1"/>
              <a:t>model.cooplv,sample.cov</a:t>
            </a:r>
            <a:r>
              <a:rPr lang="en-US" altLang="ja-JP" dirty="0"/>
              <a:t>=</a:t>
            </a:r>
            <a:r>
              <a:rPr lang="en-US" altLang="ja-JP" dirty="0" err="1"/>
              <a:t>coopd</a:t>
            </a:r>
            <a:r>
              <a:rPr lang="en-US" altLang="ja-JP" dirty="0"/>
              <a:t>, </a:t>
            </a:r>
            <a:r>
              <a:rPr lang="en-US" altLang="ja-JP" dirty="0" err="1"/>
              <a:t>sample.nobs</a:t>
            </a:r>
            <a:r>
              <a:rPr lang="en-US" altLang="ja-JP" dirty="0"/>
              <a:t>=50) </a:t>
            </a:r>
          </a:p>
          <a:p>
            <a:pPr>
              <a:buFontTx/>
              <a:buNone/>
            </a:pPr>
            <a:r>
              <a:rPr lang="en-US" altLang="ja-JP" dirty="0"/>
              <a:t>summary(result2, </a:t>
            </a:r>
            <a:r>
              <a:rPr lang="en-US" altLang="ja-JP" dirty="0" err="1"/>
              <a:t>fit.measures</a:t>
            </a:r>
            <a:r>
              <a:rPr lang="en-US" altLang="ja-JP" dirty="0"/>
              <a:t>=TRUE, standardized=TRUE) </a:t>
            </a:r>
            <a:endParaRPr lang="ja-JP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>
            <a:extLst>
              <a:ext uri="{FF2B5EF4-FFF2-40B4-BE49-F238E27FC236}">
                <a16:creationId xmlns:a16="http://schemas.microsoft.com/office/drawing/2014/main" id="{227C9C0A-5642-9249-BD2B-16141A83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ja-JP"/>
              <a:t>Estimated result from Lavaan</a:t>
            </a:r>
            <a:endParaRPr lang="ja-JP" altLang="en-US"/>
          </a:p>
        </p:txBody>
      </p:sp>
      <p:sp>
        <p:nvSpPr>
          <p:cNvPr id="20483" name="コンテンツ プレースホルダ 2">
            <a:extLst>
              <a:ext uri="{FF2B5EF4-FFF2-40B4-BE49-F238E27FC236}">
                <a16:creationId xmlns:a16="http://schemas.microsoft.com/office/drawing/2014/main" id="{ADF28AAE-BA35-8A46-82E1-81CC3440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4465638" cy="58054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1600" dirty="0"/>
              <a:t>summary(result2)</a:t>
            </a:r>
          </a:p>
          <a:p>
            <a:pPr>
              <a:buFontTx/>
              <a:buNone/>
            </a:pPr>
            <a:r>
              <a:rPr lang="en-US" altLang="ja-JP" sz="1600" dirty="0" err="1"/>
              <a:t>lavaan</a:t>
            </a:r>
            <a:r>
              <a:rPr lang="en-US" altLang="ja-JP" sz="1600" dirty="0"/>
              <a:t> (0.5-11) converged normally after  45 iterations</a:t>
            </a:r>
          </a:p>
          <a:p>
            <a:pPr>
              <a:buFontTx/>
              <a:buNone/>
            </a:pPr>
            <a:r>
              <a:rPr lang="en-US" altLang="ja-JP" sz="1600" dirty="0"/>
              <a:t>  Number of observations                            50</a:t>
            </a:r>
          </a:p>
          <a:p>
            <a:pPr>
              <a:buFontTx/>
              <a:buNone/>
            </a:pPr>
            <a:r>
              <a:rPr lang="en-US" altLang="ja-JP" sz="1600" dirty="0"/>
              <a:t>  Estimator                                         ML</a:t>
            </a:r>
          </a:p>
          <a:p>
            <a:pPr>
              <a:buFontTx/>
              <a:buNone/>
            </a:pPr>
            <a:r>
              <a:rPr lang="en-US" altLang="ja-JP" sz="1600" dirty="0"/>
              <a:t>  Minimum Function Test Statistic            75.367</a:t>
            </a:r>
          </a:p>
          <a:p>
            <a:pPr>
              <a:buFontTx/>
              <a:buNone/>
            </a:pPr>
            <a:r>
              <a:rPr lang="en-US" altLang="ja-JP" sz="1600" dirty="0"/>
              <a:t>  Degrees of freedom                                51</a:t>
            </a:r>
          </a:p>
          <a:p>
            <a:pPr>
              <a:buFontTx/>
              <a:buNone/>
            </a:pPr>
            <a:r>
              <a:rPr lang="en-US" altLang="ja-JP" sz="1600" dirty="0"/>
              <a:t>  P-value (Chi-square)                           0.015</a:t>
            </a:r>
          </a:p>
          <a:p>
            <a:pPr>
              <a:buFontTx/>
              <a:buNone/>
            </a:pPr>
            <a:endParaRPr lang="en-US" altLang="ja-JP" sz="1600" dirty="0"/>
          </a:p>
          <a:p>
            <a:pPr>
              <a:buFontTx/>
              <a:buNone/>
            </a:pPr>
            <a:r>
              <a:rPr lang="en-US" altLang="ja-JP" sz="1600" dirty="0"/>
              <a:t>Parameter estimates:</a:t>
            </a:r>
          </a:p>
          <a:p>
            <a:pPr>
              <a:buFontTx/>
              <a:buNone/>
            </a:pPr>
            <a:r>
              <a:rPr lang="en-US" altLang="ja-JP" sz="1600" dirty="0"/>
              <a:t>  Information                                 Expected</a:t>
            </a:r>
          </a:p>
          <a:p>
            <a:pPr>
              <a:buFontTx/>
              <a:buNone/>
            </a:pPr>
            <a:r>
              <a:rPr lang="en-US" altLang="ja-JP" sz="1600" dirty="0"/>
              <a:t>  Standard Errors                             Standard</a:t>
            </a:r>
          </a:p>
          <a:p>
            <a:pPr>
              <a:buFontTx/>
              <a:buNone/>
            </a:pPr>
            <a:endParaRPr lang="en-US" altLang="ja-JP" sz="1600" dirty="0"/>
          </a:p>
          <a:p>
            <a:pPr>
              <a:buFontTx/>
              <a:buNone/>
            </a:pPr>
            <a:r>
              <a:rPr lang="en-US" altLang="ja-JP" sz="1600" dirty="0"/>
              <a:t>                   Estimate  </a:t>
            </a:r>
            <a:r>
              <a:rPr lang="en-US" altLang="ja-JP" sz="1600" dirty="0" err="1"/>
              <a:t>Std.err</a:t>
            </a:r>
            <a:r>
              <a:rPr lang="en-US" altLang="ja-JP" sz="1600" dirty="0"/>
              <a:t>  Z-value  P(&gt;|z|)</a:t>
            </a:r>
          </a:p>
          <a:p>
            <a:pPr>
              <a:buFontTx/>
              <a:buNone/>
            </a:pPr>
            <a:r>
              <a:rPr lang="en-US" altLang="ja-JP" sz="1600" dirty="0"/>
              <a:t>Latent variables:</a:t>
            </a:r>
          </a:p>
          <a:p>
            <a:pPr>
              <a:buFontTx/>
              <a:buNone/>
            </a:pPr>
            <a:r>
              <a:rPr lang="en-US" altLang="ja-JP" sz="1600" dirty="0"/>
              <a:t>  mother =~</a:t>
            </a:r>
          </a:p>
          <a:p>
            <a:pPr>
              <a:buFontTx/>
              <a:buNone/>
            </a:pPr>
            <a:r>
              <a:rPr lang="en-US" altLang="ja-JP" sz="1600" dirty="0"/>
              <a:t>    y1                1.000</a:t>
            </a:r>
          </a:p>
          <a:p>
            <a:pPr>
              <a:buFontTx/>
              <a:buNone/>
            </a:pPr>
            <a:r>
              <a:rPr lang="en-US" altLang="ja-JP" sz="1600" dirty="0"/>
              <a:t>    y2                1.136    0.504    2.252    0.024</a:t>
            </a:r>
          </a:p>
          <a:p>
            <a:pPr>
              <a:buFontTx/>
              <a:buNone/>
            </a:pPr>
            <a:r>
              <a:rPr lang="en-US" altLang="ja-JP" sz="1600" dirty="0"/>
              <a:t>    y3                1.874    0.688    2.725    0.006</a:t>
            </a:r>
          </a:p>
          <a:p>
            <a:pPr>
              <a:buFontTx/>
              <a:buNone/>
            </a:pPr>
            <a:r>
              <a:rPr lang="en-US" altLang="ja-JP" sz="1600" dirty="0"/>
              <a:t>    y4                1.196    0.517    2.314    0.021</a:t>
            </a:r>
          </a:p>
        </p:txBody>
      </p:sp>
      <p:sp>
        <p:nvSpPr>
          <p:cNvPr id="20484" name="正方形/長方形 3">
            <a:extLst>
              <a:ext uri="{FF2B5EF4-FFF2-40B4-BE49-F238E27FC236}">
                <a16:creationId xmlns:a16="http://schemas.microsoft.com/office/drawing/2014/main" id="{C5BAF5D4-3FB0-3D49-936F-7E655841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908050"/>
            <a:ext cx="4572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600"/>
              <a:t> interaction =~</a:t>
            </a:r>
          </a:p>
          <a:p>
            <a:pPr eaLnBrk="1" hangingPunct="1"/>
            <a:r>
              <a:rPr lang="en-US" altLang="ja-JP" sz="1600"/>
              <a:t>    y5                1.000</a:t>
            </a:r>
          </a:p>
          <a:p>
            <a:pPr eaLnBrk="1" hangingPunct="1"/>
            <a:r>
              <a:rPr lang="en-US" altLang="ja-JP" sz="1600"/>
              <a:t>    y6                0.944    0.144    6.563    0.000</a:t>
            </a:r>
          </a:p>
          <a:p>
            <a:pPr eaLnBrk="1" hangingPunct="1"/>
            <a:r>
              <a:rPr lang="en-US" altLang="ja-JP" sz="1600"/>
              <a:t>    y7                0.869    0.149    5.832    0.000</a:t>
            </a:r>
          </a:p>
          <a:p>
            <a:pPr eaLnBrk="1" hangingPunct="1"/>
            <a:r>
              <a:rPr lang="en-US" altLang="ja-JP" sz="1600"/>
              <a:t>    y8                1.156    0.134    8.606    0.000</a:t>
            </a:r>
          </a:p>
          <a:p>
            <a:pPr eaLnBrk="1" hangingPunct="1"/>
            <a:r>
              <a:rPr lang="en-US" altLang="ja-JP" sz="1600"/>
              <a:t>  cooperative =~</a:t>
            </a:r>
          </a:p>
          <a:p>
            <a:pPr eaLnBrk="1" hangingPunct="1"/>
            <a:r>
              <a:rPr lang="en-US" altLang="ja-JP" sz="1600"/>
              <a:t>    y9                1.000</a:t>
            </a:r>
          </a:p>
          <a:p>
            <a:pPr eaLnBrk="1" hangingPunct="1"/>
            <a:r>
              <a:rPr lang="en-US" altLang="ja-JP" sz="1600"/>
              <a:t>    y10               1.190    0.408    2.919    0.004</a:t>
            </a:r>
          </a:p>
          <a:p>
            <a:pPr eaLnBrk="1" hangingPunct="1"/>
            <a:r>
              <a:rPr lang="en-US" altLang="ja-JP" sz="1600"/>
              <a:t>    y11               1.237    0.416    2.971    0.003</a:t>
            </a:r>
          </a:p>
          <a:p>
            <a:pPr eaLnBrk="1" hangingPunct="1"/>
            <a:r>
              <a:rPr lang="en-US" altLang="ja-JP" sz="1600"/>
              <a:t>    y12               1.107    0.394    2.810    0.005</a:t>
            </a:r>
          </a:p>
          <a:p>
            <a:pPr eaLnBrk="1" hangingPunct="1"/>
            <a:endParaRPr lang="en-US" altLang="ja-JP" sz="1600"/>
          </a:p>
          <a:p>
            <a:pPr eaLnBrk="1" hangingPunct="1"/>
            <a:r>
              <a:rPr lang="en-US" altLang="ja-JP" sz="1600"/>
              <a:t>Regressions:</a:t>
            </a:r>
          </a:p>
          <a:p>
            <a:pPr eaLnBrk="1" hangingPunct="1"/>
            <a:r>
              <a:rPr lang="en-US" altLang="ja-JP" sz="1600"/>
              <a:t>  interaction ~</a:t>
            </a:r>
          </a:p>
          <a:p>
            <a:pPr eaLnBrk="1" hangingPunct="1"/>
            <a:r>
              <a:rPr lang="en-US" altLang="ja-JP" sz="1600"/>
              <a:t>    mother            1.428    0.566    2.524    0.012</a:t>
            </a:r>
          </a:p>
          <a:p>
            <a:pPr eaLnBrk="1" hangingPunct="1"/>
            <a:r>
              <a:rPr lang="en-US" altLang="ja-JP" sz="1600"/>
              <a:t>  cooperative ~</a:t>
            </a:r>
          </a:p>
          <a:p>
            <a:pPr eaLnBrk="1" hangingPunct="1"/>
            <a:r>
              <a:rPr lang="en-US" altLang="ja-JP" sz="1600"/>
              <a:t>    mother            0.949    0.447    2.122    0.034</a:t>
            </a:r>
          </a:p>
          <a:p>
            <a:pPr eaLnBrk="1" hangingPunct="1"/>
            <a:endParaRPr lang="en-US" altLang="ja-JP" sz="1600"/>
          </a:p>
          <a:p>
            <a:pPr eaLnBrk="1" hangingPunct="1"/>
            <a:r>
              <a:rPr lang="en-US" altLang="ja-JP" sz="1600"/>
              <a:t>Covariances:</a:t>
            </a:r>
          </a:p>
          <a:p>
            <a:pPr eaLnBrk="1" hangingPunct="1"/>
            <a:r>
              <a:rPr lang="en-US" altLang="ja-JP" sz="1600"/>
              <a:t>  interaction ~~</a:t>
            </a:r>
          </a:p>
          <a:p>
            <a:pPr eaLnBrk="1" hangingPunct="1"/>
            <a:r>
              <a:rPr lang="en-US" altLang="ja-JP" sz="1600"/>
              <a:t>    cooperative      -0.041    0.060   -0.675    0.499</a:t>
            </a:r>
          </a:p>
          <a:p>
            <a:pPr eaLnBrk="1" hangingPunct="1"/>
            <a:endParaRPr lang="en-US" altLang="ja-JP" sz="1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D76FBE-2535-674D-8B15-EE650440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65" y="2146176"/>
            <a:ext cx="5308053" cy="5308053"/>
          </a:xfrm>
          <a:prstGeom prst="rect">
            <a:avLst/>
          </a:prstGeom>
        </p:spPr>
      </p:pic>
      <p:sp>
        <p:nvSpPr>
          <p:cNvPr id="21506" name="タイトル 1">
            <a:extLst>
              <a:ext uri="{FF2B5EF4-FFF2-40B4-BE49-F238E27FC236}">
                <a16:creationId xmlns:a16="http://schemas.microsoft.com/office/drawing/2014/main" id="{CCBF4DE5-7219-0B45-BC6B-52087C5A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ja-JP"/>
              <a:t>Estimated result from Lavaan</a:t>
            </a:r>
            <a:endParaRPr lang="ja-JP" altLang="en-US"/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0418A9B5-8498-6644-A82A-F0704C7F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4465638" cy="50403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sz="1800"/>
              <a:t>Variances:</a:t>
            </a:r>
          </a:p>
          <a:p>
            <a:pPr>
              <a:buFontTx/>
              <a:buNone/>
            </a:pPr>
            <a:r>
              <a:rPr lang="en-US" altLang="ja-JP" sz="1800"/>
              <a:t>    y1                0.804    0.169</a:t>
            </a:r>
          </a:p>
          <a:p>
            <a:pPr>
              <a:buFontTx/>
              <a:buNone/>
            </a:pPr>
            <a:r>
              <a:rPr lang="en-US" altLang="ja-JP" sz="1800"/>
              <a:t>    y2                0.753    0.162</a:t>
            </a:r>
          </a:p>
          <a:p>
            <a:pPr>
              <a:buFontTx/>
              <a:buNone/>
            </a:pPr>
            <a:r>
              <a:rPr lang="en-US" altLang="ja-JP" sz="1800"/>
              <a:t>    y3                0.362    0.131</a:t>
            </a:r>
          </a:p>
          <a:p>
            <a:pPr>
              <a:buFontTx/>
              <a:buNone/>
            </a:pPr>
            <a:r>
              <a:rPr lang="en-US" altLang="ja-JP" sz="1800"/>
              <a:t>    y4                0.728    0.158</a:t>
            </a:r>
          </a:p>
          <a:p>
            <a:pPr>
              <a:buFontTx/>
              <a:buNone/>
            </a:pPr>
            <a:r>
              <a:rPr lang="en-US" altLang="ja-JP" sz="1800"/>
              <a:t>    y5                0.305    0.074</a:t>
            </a:r>
          </a:p>
          <a:p>
            <a:pPr>
              <a:buFontTx/>
              <a:buNone/>
            </a:pPr>
            <a:r>
              <a:rPr lang="en-US" altLang="ja-JP" sz="1800"/>
              <a:t>    y6                0.378    0.086</a:t>
            </a:r>
          </a:p>
          <a:p>
            <a:pPr>
              <a:buFontTx/>
              <a:buNone/>
            </a:pPr>
            <a:r>
              <a:rPr lang="en-US" altLang="ja-JP" sz="1800"/>
              <a:t>    y7                0.470    0.101</a:t>
            </a:r>
          </a:p>
          <a:p>
            <a:pPr>
              <a:buFontTx/>
              <a:buNone/>
            </a:pPr>
            <a:r>
              <a:rPr lang="en-US" altLang="ja-JP" sz="1800"/>
              <a:t>    y8                0.077    0.053</a:t>
            </a:r>
          </a:p>
          <a:p>
            <a:pPr>
              <a:buFontTx/>
              <a:buNone/>
            </a:pPr>
            <a:r>
              <a:rPr lang="en-US" altLang="ja-JP" sz="1800"/>
              <a:t>    y9                0.699    0.161</a:t>
            </a:r>
          </a:p>
          <a:p>
            <a:pPr>
              <a:buFontTx/>
              <a:buNone/>
            </a:pPr>
            <a:r>
              <a:rPr lang="en-US" altLang="ja-JP" sz="1800"/>
              <a:t>    y10               0.582    0.151</a:t>
            </a:r>
          </a:p>
          <a:p>
            <a:pPr>
              <a:buFontTx/>
              <a:buNone/>
            </a:pPr>
            <a:r>
              <a:rPr lang="en-US" altLang="ja-JP" sz="1800"/>
              <a:t>    y11               0.550    0.149</a:t>
            </a:r>
          </a:p>
          <a:p>
            <a:pPr>
              <a:buFontTx/>
              <a:buNone/>
            </a:pPr>
            <a:r>
              <a:rPr lang="en-US" altLang="ja-JP" sz="1800"/>
              <a:t>    y12               0.636    0.155</a:t>
            </a:r>
          </a:p>
          <a:p>
            <a:pPr>
              <a:buFontTx/>
              <a:buNone/>
            </a:pPr>
            <a:r>
              <a:rPr lang="en-US" altLang="ja-JP" sz="1800"/>
              <a:t>    mother            0.176    0.124</a:t>
            </a:r>
          </a:p>
          <a:p>
            <a:pPr>
              <a:buFontTx/>
              <a:buNone/>
            </a:pPr>
            <a:r>
              <a:rPr lang="en-US" altLang="ja-JP" sz="1800"/>
              <a:t>    interaction       0.316    0.120</a:t>
            </a:r>
          </a:p>
          <a:p>
            <a:pPr>
              <a:buFontTx/>
              <a:buNone/>
            </a:pPr>
            <a:r>
              <a:rPr lang="en-US" altLang="ja-JP" sz="1800"/>
              <a:t>    cooperative       0.122    0.087</a:t>
            </a:r>
            <a:endParaRPr lang="ja-JP" altLang="en-US" sz="1800"/>
          </a:p>
        </p:txBody>
      </p:sp>
      <p:sp>
        <p:nvSpPr>
          <p:cNvPr id="21508" name="正方形/長方形 4">
            <a:extLst>
              <a:ext uri="{FF2B5EF4-FFF2-40B4-BE49-F238E27FC236}">
                <a16:creationId xmlns:a16="http://schemas.microsoft.com/office/drawing/2014/main" id="{620C8E4D-FC43-C449-B8DB-74A07E4B3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09" y="1003176"/>
            <a:ext cx="545256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" altLang="ja-JP" sz="2000" dirty="0" err="1">
                <a:solidFill>
                  <a:schemeClr val="accent2"/>
                </a:solidFill>
              </a:rPr>
              <a:t>semPaths</a:t>
            </a:r>
            <a:r>
              <a:rPr lang="en" altLang="ja-JP" sz="2000" dirty="0"/>
              <a:t>(result2, what="stand", layout="tree", style="</a:t>
            </a:r>
            <a:r>
              <a:rPr lang="en" altLang="ja-JP" sz="2000" dirty="0" err="1"/>
              <a:t>lisrel</a:t>
            </a:r>
            <a:r>
              <a:rPr lang="en" altLang="ja-JP" sz="2000" dirty="0"/>
              <a:t>",</a:t>
            </a:r>
            <a:r>
              <a:rPr lang="en" altLang="ja-JP" sz="2000" dirty="0" err="1"/>
              <a:t>shapeMan</a:t>
            </a:r>
            <a:r>
              <a:rPr lang="en" altLang="ja-JP" sz="2000" dirty="0"/>
              <a:t>="rectangle", </a:t>
            </a:r>
            <a:r>
              <a:rPr lang="en" altLang="ja-JP" sz="2000" dirty="0" err="1"/>
              <a:t>shapeLat</a:t>
            </a:r>
            <a:r>
              <a:rPr lang="en" altLang="ja-JP" sz="2000" dirty="0"/>
              <a:t>="ellipse",</a:t>
            </a:r>
            <a:r>
              <a:rPr lang="en" altLang="ja-JP" sz="2000" dirty="0" err="1"/>
              <a:t>sizeMan</a:t>
            </a:r>
            <a:r>
              <a:rPr lang="en" altLang="ja-JP" sz="2000" dirty="0"/>
              <a:t>=3, </a:t>
            </a:r>
            <a:r>
              <a:rPr lang="en" altLang="ja-JP" sz="2000" dirty="0" err="1"/>
              <a:t>residScale</a:t>
            </a:r>
            <a:r>
              <a:rPr lang="en" altLang="ja-JP" sz="2000" dirty="0"/>
              <a:t>=9, </a:t>
            </a:r>
            <a:r>
              <a:rPr lang="en" altLang="ja-JP" sz="2000" dirty="0" err="1"/>
              <a:t>posCol</a:t>
            </a:r>
            <a:r>
              <a:rPr lang="en" altLang="ja-JP" sz="2000" dirty="0"/>
              <a:t>="black", </a:t>
            </a:r>
            <a:r>
              <a:rPr lang="en" altLang="ja-JP" sz="2000" dirty="0" err="1"/>
              <a:t>negCol</a:t>
            </a:r>
            <a:r>
              <a:rPr lang="en" altLang="ja-JP" sz="2000" dirty="0"/>
              <a:t>="red", fade=FALSE, </a:t>
            </a:r>
            <a:r>
              <a:rPr lang="en" altLang="ja-JP" sz="2000" dirty="0" err="1"/>
              <a:t>edge.label.cex</a:t>
            </a:r>
            <a:r>
              <a:rPr lang="en" altLang="ja-JP" sz="2000" dirty="0"/>
              <a:t>=0.8)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DA6D6F-8E23-C043-A1EA-E7FFFDA86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1143000"/>
          </a:xfrm>
        </p:spPr>
        <p:txBody>
          <a:bodyPr/>
          <a:lstStyle/>
          <a:p>
            <a:pPr eaLnBrk="1" hangingPunct="1"/>
            <a:r>
              <a:rPr lang="ja-JP" altLang="en-US"/>
              <a:t>線形構造の図式（ｐ</a:t>
            </a:r>
            <a:r>
              <a:rPr lang="en-US" altLang="ja-JP"/>
              <a:t>310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Linear Structure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951DBE6-8A4E-AD48-B13D-0A245A221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84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0" name="Oval 5">
            <a:extLst>
              <a:ext uri="{FF2B5EF4-FFF2-40B4-BE49-F238E27FC236}">
                <a16:creationId xmlns:a16="http://schemas.microsoft.com/office/drawing/2014/main" id="{08545C38-CAC2-E84A-98AE-F4EF17EB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19697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1" name="Oval 6">
            <a:extLst>
              <a:ext uri="{FF2B5EF4-FFF2-40B4-BE49-F238E27FC236}">
                <a16:creationId xmlns:a16="http://schemas.microsoft.com/office/drawing/2014/main" id="{28297A65-C11F-1646-8079-11DF6395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2" name="Text Box 7">
            <a:extLst>
              <a:ext uri="{FF2B5EF4-FFF2-40B4-BE49-F238E27FC236}">
                <a16:creationId xmlns:a16="http://schemas.microsoft.com/office/drawing/2014/main" id="{05E1F637-EDD9-2D4B-BC6C-5F7DA29D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1196975"/>
            <a:ext cx="1725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観測変数</a:t>
            </a:r>
          </a:p>
          <a:p>
            <a:pPr eaLnBrk="1" hangingPunct="1"/>
            <a:r>
              <a:rPr lang="en-US" altLang="ja-JP"/>
              <a:t>Observed V.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2BEF5B9E-81A4-DD44-8DFF-9A15129D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196975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潜在変数</a:t>
            </a:r>
          </a:p>
          <a:p>
            <a:pPr eaLnBrk="1" hangingPunct="1"/>
            <a:r>
              <a:rPr lang="en-US" altLang="ja-JP"/>
              <a:t>Latent V.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E52A27B2-DA90-ED4E-9E70-8BE20FDD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268413"/>
            <a:ext cx="146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誤差項</a:t>
            </a:r>
          </a:p>
          <a:p>
            <a:pPr eaLnBrk="1" hangingPunct="1"/>
            <a:r>
              <a:rPr lang="en-US" altLang="ja-JP"/>
              <a:t>Error term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4C77ABBB-ED4E-AD48-80E7-7C384752A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6642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重回帰分析 </a:t>
            </a:r>
            <a:r>
              <a:rPr lang="en-US" altLang="ja-JP" dirty="0"/>
              <a:t>Multiple Linear Regression</a:t>
            </a:r>
          </a:p>
          <a:p>
            <a:pPr eaLnBrk="1" hangingPunct="1"/>
            <a:r>
              <a:rPr lang="en-US" altLang="ja-JP" dirty="0"/>
              <a:t>(</a:t>
            </a:r>
            <a:r>
              <a:rPr lang="ja-JP" altLang="en-US"/>
              <a:t>複数の観測変数と誤差で目的の観測変数を表現</a:t>
            </a:r>
            <a:r>
              <a:rPr lang="en-US" altLang="ja-JP" dirty="0"/>
              <a:t>)</a:t>
            </a: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8B749F2B-BBA3-8641-B72D-E16C583B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1750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</a:t>
            </a: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6272C1E7-5AAB-254C-BA7A-71D1A8FE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</a:t>
            </a:r>
            <a:r>
              <a:rPr lang="ja-JP" altLang="en-US"/>
              <a:t>１</a:t>
            </a:r>
          </a:p>
        </p:txBody>
      </p:sp>
      <p:sp>
        <p:nvSpPr>
          <p:cNvPr id="4108" name="Rectangle 13">
            <a:extLst>
              <a:ext uri="{FF2B5EF4-FFF2-40B4-BE49-F238E27FC236}">
                <a16:creationId xmlns:a16="http://schemas.microsoft.com/office/drawing/2014/main" id="{F93D2E9E-A643-F84D-94B8-935A11E19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06800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09" name="Oval 14">
            <a:extLst>
              <a:ext uri="{FF2B5EF4-FFF2-40B4-BE49-F238E27FC236}">
                <a16:creationId xmlns:a16="http://schemas.microsoft.com/office/drawing/2014/main" id="{9F3C7C68-9512-974B-8775-AC76FBFA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248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</a:t>
            </a:r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13BB148E-A0C9-4247-BE6D-3CBA1669F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3057525"/>
            <a:ext cx="455612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1" name="Line 16">
            <a:extLst>
              <a:ext uri="{FF2B5EF4-FFF2-40B4-BE49-F238E27FC236}">
                <a16:creationId xmlns:a16="http://schemas.microsoft.com/office/drawing/2014/main" id="{55C88833-4FBE-014A-A9AD-A9BFAC3D1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8325" y="3535363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2" name="Line 17">
            <a:extLst>
              <a:ext uri="{FF2B5EF4-FFF2-40B4-BE49-F238E27FC236}">
                <a16:creationId xmlns:a16="http://schemas.microsoft.com/office/drawing/2014/main" id="{7802203C-D383-3F4A-B823-E5085BE170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33909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3" name="Text Box 18">
            <a:extLst>
              <a:ext uri="{FF2B5EF4-FFF2-40B4-BE49-F238E27FC236}">
                <a16:creationId xmlns:a16="http://schemas.microsoft.com/office/drawing/2014/main" id="{ACFD85C1-279D-7047-AFA1-85DE115D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340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因子分析 </a:t>
            </a:r>
            <a:r>
              <a:rPr lang="en-US" altLang="ja-JP"/>
              <a:t>Factor Analysis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複数の観測変数を</a:t>
            </a:r>
          </a:p>
          <a:p>
            <a:pPr eaLnBrk="1" hangingPunct="1"/>
            <a:r>
              <a:rPr lang="ja-JP" altLang="en-US"/>
              <a:t>共通の潜在変数で表現</a:t>
            </a:r>
            <a:r>
              <a:rPr lang="en-US" altLang="ja-JP"/>
              <a:t>)</a:t>
            </a:r>
          </a:p>
        </p:txBody>
      </p:sp>
      <p:sp>
        <p:nvSpPr>
          <p:cNvPr id="4114" name="Rectangle 19">
            <a:extLst>
              <a:ext uri="{FF2B5EF4-FFF2-40B4-BE49-F238E27FC236}">
                <a16:creationId xmlns:a16="http://schemas.microsoft.com/office/drawing/2014/main" id="{C3932331-C451-0049-B2BF-8155F6531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y1</a:t>
            </a:r>
          </a:p>
        </p:txBody>
      </p:sp>
      <p:sp>
        <p:nvSpPr>
          <p:cNvPr id="4115" name="Rectangle 20">
            <a:extLst>
              <a:ext uri="{FF2B5EF4-FFF2-40B4-BE49-F238E27FC236}">
                <a16:creationId xmlns:a16="http://schemas.microsoft.com/office/drawing/2014/main" id="{8170ED8B-46A0-BF40-BD55-C43A2D45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y2</a:t>
            </a:r>
          </a:p>
        </p:txBody>
      </p:sp>
      <p:sp>
        <p:nvSpPr>
          <p:cNvPr id="4116" name="Rectangle 21">
            <a:extLst>
              <a:ext uri="{FF2B5EF4-FFF2-40B4-BE49-F238E27FC236}">
                <a16:creationId xmlns:a16="http://schemas.microsoft.com/office/drawing/2014/main" id="{AB8B2EA2-93C6-874C-B580-078B9342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y3</a:t>
            </a:r>
          </a:p>
        </p:txBody>
      </p:sp>
      <p:sp>
        <p:nvSpPr>
          <p:cNvPr id="4117" name="Oval 22">
            <a:extLst>
              <a:ext uri="{FF2B5EF4-FFF2-40B4-BE49-F238E27FC236}">
                <a16:creationId xmlns:a16="http://schemas.microsoft.com/office/drawing/2014/main" id="{286944E5-E2F3-974B-A8D8-11A3924A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445125"/>
            <a:ext cx="935038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f1</a:t>
            </a:r>
          </a:p>
        </p:txBody>
      </p:sp>
      <p:sp>
        <p:nvSpPr>
          <p:cNvPr id="4118" name="Oval 23">
            <a:extLst>
              <a:ext uri="{FF2B5EF4-FFF2-40B4-BE49-F238E27FC236}">
                <a16:creationId xmlns:a16="http://schemas.microsoft.com/office/drawing/2014/main" id="{C38BAF8E-CFD2-9C4E-B78B-3A374A8B9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353175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f2</a:t>
            </a:r>
          </a:p>
        </p:txBody>
      </p:sp>
      <p:sp>
        <p:nvSpPr>
          <p:cNvPr id="4119" name="Oval 24">
            <a:extLst>
              <a:ext uri="{FF2B5EF4-FFF2-40B4-BE49-F238E27FC236}">
                <a16:creationId xmlns:a16="http://schemas.microsoft.com/office/drawing/2014/main" id="{A01B8DF6-B9B0-C44D-B896-1261BAC2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006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20" name="Line 25">
            <a:extLst>
              <a:ext uri="{FF2B5EF4-FFF2-40B4-BE49-F238E27FC236}">
                <a16:creationId xmlns:a16="http://schemas.microsoft.com/office/drawing/2014/main" id="{3C28CCDA-1FD9-DB4B-B3CD-B0D5BA8796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5443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1" name="Oval 26">
            <a:extLst>
              <a:ext uri="{FF2B5EF4-FFF2-40B4-BE49-F238E27FC236}">
                <a16:creationId xmlns:a16="http://schemas.microsoft.com/office/drawing/2014/main" id="{AFBCA5EE-F049-1D43-98BA-58947129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22" name="Line 27">
            <a:extLst>
              <a:ext uri="{FF2B5EF4-FFF2-40B4-BE49-F238E27FC236}">
                <a16:creationId xmlns:a16="http://schemas.microsoft.com/office/drawing/2014/main" id="{98C8EED8-9A54-834F-BE41-1C071F1EB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0928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3" name="Oval 28">
            <a:extLst>
              <a:ext uri="{FF2B5EF4-FFF2-40B4-BE49-F238E27FC236}">
                <a16:creationId xmlns:a16="http://schemas.microsoft.com/office/drawing/2014/main" id="{A78A6F88-42D3-FC4C-99ED-7704CE90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49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e3</a:t>
            </a:r>
          </a:p>
        </p:txBody>
      </p:sp>
      <p:sp>
        <p:nvSpPr>
          <p:cNvPr id="4124" name="Line 29">
            <a:extLst>
              <a:ext uri="{FF2B5EF4-FFF2-40B4-BE49-F238E27FC236}">
                <a16:creationId xmlns:a16="http://schemas.microsoft.com/office/drawing/2014/main" id="{99FCA239-BCDC-9547-B515-71AE5D8FA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66405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5" name="Line 30">
            <a:extLst>
              <a:ext uri="{FF2B5EF4-FFF2-40B4-BE49-F238E27FC236}">
                <a16:creationId xmlns:a16="http://schemas.microsoft.com/office/drawing/2014/main" id="{E6FEB136-BF77-B244-95D2-12F5D6B3D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5589588"/>
            <a:ext cx="7207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6" name="Line 31">
            <a:extLst>
              <a:ext uri="{FF2B5EF4-FFF2-40B4-BE49-F238E27FC236}">
                <a16:creationId xmlns:a16="http://schemas.microsoft.com/office/drawing/2014/main" id="{39130FB8-232B-AC4F-9FBB-49F7BD83F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7" y="5821364"/>
            <a:ext cx="7508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7" name="Line 32">
            <a:extLst>
              <a:ext uri="{FF2B5EF4-FFF2-40B4-BE49-F238E27FC236}">
                <a16:creationId xmlns:a16="http://schemas.microsoft.com/office/drawing/2014/main" id="{06D9868A-7EA5-EB4D-978D-60FEE4FFA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6165850"/>
            <a:ext cx="720725" cy="36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8" name="Line 33">
            <a:extLst>
              <a:ext uri="{FF2B5EF4-FFF2-40B4-BE49-F238E27FC236}">
                <a16:creationId xmlns:a16="http://schemas.microsoft.com/office/drawing/2014/main" id="{109763C3-A861-D84C-AE10-D6E133B2CC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2849" y="6664324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9" name="Text Box 34">
            <a:extLst>
              <a:ext uri="{FF2B5EF4-FFF2-40B4-BE49-F238E27FC236}">
                <a16:creationId xmlns:a16="http://schemas.microsoft.com/office/drawing/2014/main" id="{ECD8EA29-2783-7A47-8DEE-C417911F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962400"/>
            <a:ext cx="4498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/>
              <a:t>主成分分析 </a:t>
            </a:r>
            <a:r>
              <a:rPr lang="en-US" altLang="ja-JP"/>
              <a:t>Principal Components</a:t>
            </a:r>
          </a:p>
          <a:p>
            <a:pPr eaLnBrk="1" hangingPunct="1"/>
            <a:r>
              <a:rPr lang="en-US" altLang="ja-JP"/>
              <a:t>(</a:t>
            </a:r>
            <a:r>
              <a:rPr lang="ja-JP" altLang="en-US"/>
              <a:t>複数の観測変数を統合し</a:t>
            </a:r>
          </a:p>
          <a:p>
            <a:pPr eaLnBrk="1" hangingPunct="1"/>
            <a:r>
              <a:rPr lang="ja-JP" altLang="en-US"/>
              <a:t>集約した潜在変数で表現</a:t>
            </a:r>
            <a:r>
              <a:rPr lang="en-US" altLang="ja-JP"/>
              <a:t>)</a:t>
            </a:r>
          </a:p>
        </p:txBody>
      </p:sp>
      <p:sp>
        <p:nvSpPr>
          <p:cNvPr id="4130" name="Rectangle 35">
            <a:extLst>
              <a:ext uri="{FF2B5EF4-FFF2-40B4-BE49-F238E27FC236}">
                <a16:creationId xmlns:a16="http://schemas.microsoft.com/office/drawing/2014/main" id="{42DB50D5-F905-9D4A-85CE-5677DE728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267325"/>
            <a:ext cx="7207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x1</a:t>
            </a:r>
          </a:p>
        </p:txBody>
      </p:sp>
      <p:sp>
        <p:nvSpPr>
          <p:cNvPr id="4131" name="Rectangle 36">
            <a:extLst>
              <a:ext uri="{FF2B5EF4-FFF2-40B4-BE49-F238E27FC236}">
                <a16:creationId xmlns:a16="http://schemas.microsoft.com/office/drawing/2014/main" id="{A6E16896-73F1-8E44-9D7E-E92F671A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84358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x2</a:t>
            </a:r>
          </a:p>
        </p:txBody>
      </p:sp>
      <p:sp>
        <p:nvSpPr>
          <p:cNvPr id="4132" name="Rectangle 37">
            <a:extLst>
              <a:ext uri="{FF2B5EF4-FFF2-40B4-BE49-F238E27FC236}">
                <a16:creationId xmlns:a16="http://schemas.microsoft.com/office/drawing/2014/main" id="{1AD8B057-415E-4541-B416-778F094A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424613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x3</a:t>
            </a:r>
          </a:p>
        </p:txBody>
      </p:sp>
      <p:sp>
        <p:nvSpPr>
          <p:cNvPr id="4133" name="Oval 38">
            <a:extLst>
              <a:ext uri="{FF2B5EF4-FFF2-40B4-BE49-F238E27FC236}">
                <a16:creationId xmlns:a16="http://schemas.microsoft.com/office/drawing/2014/main" id="{DF5517F6-5CA6-0F45-AE84-82B1092B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5411788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h1</a:t>
            </a:r>
          </a:p>
        </p:txBody>
      </p:sp>
      <p:sp>
        <p:nvSpPr>
          <p:cNvPr id="4134" name="Oval 39">
            <a:extLst>
              <a:ext uri="{FF2B5EF4-FFF2-40B4-BE49-F238E27FC236}">
                <a16:creationId xmlns:a16="http://schemas.microsoft.com/office/drawing/2014/main" id="{65E197C4-165E-5740-9EB7-F1EDFB85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6203950"/>
            <a:ext cx="935037" cy="5048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h2</a:t>
            </a:r>
          </a:p>
        </p:txBody>
      </p:sp>
      <p:sp>
        <p:nvSpPr>
          <p:cNvPr id="4135" name="Line 40">
            <a:extLst>
              <a:ext uri="{FF2B5EF4-FFF2-40B4-BE49-F238E27FC236}">
                <a16:creationId xmlns:a16="http://schemas.microsoft.com/office/drawing/2014/main" id="{38ED5C92-0F76-B647-B334-8FDD2DA24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5499100"/>
            <a:ext cx="720725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6" name="Line 41">
            <a:extLst>
              <a:ext uri="{FF2B5EF4-FFF2-40B4-BE49-F238E27FC236}">
                <a16:creationId xmlns:a16="http://schemas.microsoft.com/office/drawing/2014/main" id="{01157B4D-7A68-514D-B4AC-2CD0B521F2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2" y="5734048"/>
            <a:ext cx="720725" cy="307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7" name="Line 42">
            <a:extLst>
              <a:ext uri="{FF2B5EF4-FFF2-40B4-BE49-F238E27FC236}">
                <a16:creationId xmlns:a16="http://schemas.microsoft.com/office/drawing/2014/main" id="{7EA91012-BA39-7648-81DE-D6621DF03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6203950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8" name="Line 43">
            <a:extLst>
              <a:ext uri="{FF2B5EF4-FFF2-40B4-BE49-F238E27FC236}">
                <a16:creationId xmlns:a16="http://schemas.microsoft.com/office/drawing/2014/main" id="{679CE556-A4F8-EE4E-AC7F-06CE30175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6553200"/>
            <a:ext cx="7620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9" name="Oval 44">
            <a:extLst>
              <a:ext uri="{FF2B5EF4-FFF2-40B4-BE49-F238E27FC236}">
                <a16:creationId xmlns:a16="http://schemas.microsoft.com/office/drawing/2014/main" id="{2CCCE4C7-7DA5-D846-881E-B22BD796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486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e1</a:t>
            </a:r>
          </a:p>
        </p:txBody>
      </p:sp>
      <p:sp>
        <p:nvSpPr>
          <p:cNvPr id="4140" name="Oval 45">
            <a:extLst>
              <a:ext uri="{FF2B5EF4-FFF2-40B4-BE49-F238E27FC236}">
                <a16:creationId xmlns:a16="http://schemas.microsoft.com/office/drawing/2014/main" id="{D76DDBFD-9E06-0A49-8D11-00117DD31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248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/>
              <a:t>e2</a:t>
            </a:r>
          </a:p>
        </p:txBody>
      </p:sp>
      <p:sp>
        <p:nvSpPr>
          <p:cNvPr id="4141" name="Line 47">
            <a:extLst>
              <a:ext uri="{FF2B5EF4-FFF2-40B4-BE49-F238E27FC236}">
                <a16:creationId xmlns:a16="http://schemas.microsoft.com/office/drawing/2014/main" id="{23A54B4D-5F6B-A948-8695-BE3133041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42" name="Line 48">
            <a:extLst>
              <a:ext uri="{FF2B5EF4-FFF2-40B4-BE49-F238E27FC236}">
                <a16:creationId xmlns:a16="http://schemas.microsoft.com/office/drawing/2014/main" id="{6A8D4C04-A4F0-E54E-A49E-A7F323568B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647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1D79A4-380C-0A41-A465-F48722F22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69325" cy="1143000"/>
          </a:xfrm>
        </p:spPr>
        <p:txBody>
          <a:bodyPr/>
          <a:lstStyle/>
          <a:p>
            <a:pPr eaLnBrk="1" hangingPunct="1"/>
            <a:r>
              <a:rPr lang="ja-JP" altLang="en-US"/>
              <a:t>因子分析用データの発生（ｐ</a:t>
            </a:r>
            <a:r>
              <a:rPr lang="en-US" altLang="ja-JP"/>
              <a:t>308</a:t>
            </a:r>
            <a:r>
              <a:rPr lang="ja-JP" altLang="en-US"/>
              <a:t>）</a:t>
            </a:r>
            <a:br>
              <a:rPr lang="ja-JP" altLang="en-US"/>
            </a:br>
            <a:r>
              <a:rPr lang="en-US" altLang="ja-JP"/>
              <a:t>Generation for example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59CCDC-1085-294D-8A86-5C35CC217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752600"/>
            <a:ext cx="8610600" cy="4876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ja-JP" sz="2000" dirty="0"/>
              <a:t># p308 generation o</a:t>
            </a:r>
            <a:r>
              <a:rPr lang="ja-JP" altLang="en-US" sz="2000"/>
              <a:t>ｆ </a:t>
            </a:r>
            <a:r>
              <a:rPr lang="en-US" altLang="ja-JP" sz="2000" dirty="0"/>
              <a:t>data for factor analysis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/>
              <a:t>set.seed</a:t>
            </a:r>
            <a:r>
              <a:rPr lang="en-US" altLang="ja-JP" sz="2000" dirty="0"/>
              <a:t>(9999)</a:t>
            </a:r>
          </a:p>
          <a:p>
            <a:pPr lvl="1" eaLnBrk="1" hangingPunct="1">
              <a:buFontTx/>
              <a:buNone/>
            </a:pPr>
            <a:r>
              <a:rPr lang="en-US" altLang="ja-JP" sz="2000" dirty="0"/>
              <a:t>n &lt;- 200</a:t>
            </a:r>
          </a:p>
          <a:p>
            <a:pPr lvl="1" eaLnBrk="1" hangingPunct="1">
              <a:buFontTx/>
              <a:buNone/>
            </a:pPr>
            <a:r>
              <a:rPr lang="en-US" altLang="ja-JP" sz="2000" dirty="0">
                <a:solidFill>
                  <a:schemeClr val="accent2"/>
                </a:solidFill>
              </a:rPr>
              <a:t>relation</a:t>
            </a:r>
            <a:r>
              <a:rPr lang="en-US" altLang="ja-JP" sz="2000" dirty="0"/>
              <a:t> &lt;- matrix(c(0.09884, 0.17545, 0.52720, 0.73462,</a:t>
            </a:r>
          </a:p>
          <a:p>
            <a:pPr lvl="1" eaLnBrk="1" hangingPunct="1">
              <a:buFontTx/>
              <a:buNone/>
            </a:pPr>
            <a:r>
              <a:rPr lang="en-US" altLang="ja-JP" sz="2000" dirty="0"/>
              <a:t>0.45620, 0.72141, 0.47258, 0.17901, 0.07984, 0.37204), </a:t>
            </a:r>
            <a:r>
              <a:rPr lang="en-US" altLang="ja-JP" sz="2000" dirty="0" err="1"/>
              <a:t>nrow</a:t>
            </a:r>
            <a:r>
              <a:rPr lang="en-US" altLang="ja-JP" sz="2000" dirty="0"/>
              <a:t>=5)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>
                <a:solidFill>
                  <a:schemeClr val="accent2"/>
                </a:solidFill>
              </a:rPr>
              <a:t>indiv</a:t>
            </a:r>
            <a:r>
              <a:rPr lang="en-US" altLang="ja-JP" sz="2000" dirty="0"/>
              <a:t> &lt;- </a:t>
            </a:r>
            <a:r>
              <a:rPr lang="en-US" altLang="ja-JP" sz="2000" dirty="0" err="1"/>
              <a:t>diag</a:t>
            </a:r>
            <a:r>
              <a:rPr lang="en-US" altLang="ja-JP" sz="2000" dirty="0"/>
              <a:t>(sqrt(c(0.53201,0.254119,0.309986,0.546036,</a:t>
            </a:r>
          </a:p>
          <a:p>
            <a:pPr lvl="1" eaLnBrk="1" hangingPunct="1">
              <a:buFontTx/>
              <a:buNone/>
            </a:pPr>
            <a:r>
              <a:rPr lang="en-US" altLang="ja-JP" sz="2000" dirty="0"/>
              <a:t>0.346539)))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>
                <a:solidFill>
                  <a:srgbClr val="FF33CC"/>
                </a:solidFill>
              </a:rPr>
              <a:t>factpoint</a:t>
            </a:r>
            <a:r>
              <a:rPr lang="en-US" altLang="ja-JP" sz="2000" dirty="0"/>
              <a:t> &lt;- matrix(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(2*n), </a:t>
            </a:r>
            <a:r>
              <a:rPr lang="en-US" altLang="ja-JP" sz="2000" dirty="0" err="1"/>
              <a:t>nrow</a:t>
            </a:r>
            <a:r>
              <a:rPr lang="en-US" altLang="ja-JP" sz="2000" dirty="0"/>
              <a:t>=2)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>
                <a:solidFill>
                  <a:srgbClr val="FF33CC"/>
                </a:solidFill>
              </a:rPr>
              <a:t>indivpt</a:t>
            </a:r>
            <a:r>
              <a:rPr lang="en-US" altLang="ja-JP" sz="2000" dirty="0"/>
              <a:t> &lt;- matrix(</a:t>
            </a:r>
            <a:r>
              <a:rPr lang="en-US" altLang="ja-JP" sz="2000" dirty="0" err="1"/>
              <a:t>rnorm</a:t>
            </a:r>
            <a:r>
              <a:rPr lang="en-US" altLang="ja-JP" sz="2000" dirty="0"/>
              <a:t>(5*n), </a:t>
            </a:r>
            <a:r>
              <a:rPr lang="en-US" altLang="ja-JP" sz="2000" dirty="0" err="1"/>
              <a:t>nrow</a:t>
            </a:r>
            <a:r>
              <a:rPr lang="en-US" altLang="ja-JP" sz="2000" dirty="0"/>
              <a:t>=5)</a:t>
            </a:r>
          </a:p>
          <a:p>
            <a:pPr lvl="1" eaLnBrk="1" hangingPunct="1">
              <a:buFontTx/>
              <a:buNone/>
            </a:pPr>
            <a:r>
              <a:rPr lang="en-US" altLang="ja-JP" sz="2000" dirty="0"/>
              <a:t>subjects &lt;- round(t(</a:t>
            </a:r>
            <a:r>
              <a:rPr lang="en-US" altLang="ja-JP" sz="2000" dirty="0">
                <a:solidFill>
                  <a:schemeClr val="accent2"/>
                </a:solidFill>
              </a:rPr>
              <a:t>relation</a:t>
            </a:r>
            <a:r>
              <a:rPr lang="en-US" altLang="ja-JP" sz="2000" dirty="0"/>
              <a:t>%*%</a:t>
            </a:r>
            <a:r>
              <a:rPr lang="en-US" altLang="ja-JP" sz="2000" dirty="0" err="1">
                <a:solidFill>
                  <a:srgbClr val="FF33CC"/>
                </a:solidFill>
              </a:rPr>
              <a:t>factpoint</a:t>
            </a:r>
            <a:r>
              <a:rPr lang="en-US" altLang="ja-JP" sz="2000" dirty="0"/>
              <a:t> + </a:t>
            </a:r>
            <a:r>
              <a:rPr lang="en-US" altLang="ja-JP" sz="2000" dirty="0" err="1">
                <a:solidFill>
                  <a:schemeClr val="accent2"/>
                </a:solidFill>
              </a:rPr>
              <a:t>indiv</a:t>
            </a:r>
            <a:r>
              <a:rPr lang="en-US" altLang="ja-JP" sz="2000" dirty="0"/>
              <a:t>%*%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>
                <a:solidFill>
                  <a:srgbClr val="FF33CC"/>
                </a:solidFill>
              </a:rPr>
              <a:t>indivpt</a:t>
            </a:r>
            <a:r>
              <a:rPr lang="en-US" altLang="ja-JP" sz="2000" dirty="0"/>
              <a:t>)*10+50)</a:t>
            </a:r>
          </a:p>
          <a:p>
            <a:pPr lvl="1" eaLnBrk="1" hangingPunct="1">
              <a:buFontTx/>
              <a:buNone/>
            </a:pPr>
            <a:r>
              <a:rPr lang="en-US" altLang="ja-JP" sz="2000" dirty="0" err="1"/>
              <a:t>colnames</a:t>
            </a:r>
            <a:r>
              <a:rPr lang="en-US" altLang="ja-JP" sz="2000" dirty="0"/>
              <a:t>(subjects) &lt;- c("jap","soc","math","sci","</a:t>
            </a:r>
            <a:r>
              <a:rPr lang="en-US" altLang="ja-JP" sz="2000" dirty="0" err="1"/>
              <a:t>eng</a:t>
            </a:r>
            <a:r>
              <a:rPr lang="en-US" altLang="ja-JP" sz="2000" dirty="0"/>
              <a:t>")</a:t>
            </a:r>
          </a:p>
          <a:p>
            <a:pPr lvl="1" eaLnBrk="1" hangingPunct="1">
              <a:buFontTx/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9844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EA6E3B-BAB1-7043-94BA-B3A19B86E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ja-JP" altLang="en-US"/>
              <a:t>散布図行列　</a:t>
            </a:r>
            <a:r>
              <a:rPr lang="en-US" altLang="ja-JP" sz="3600"/>
              <a:t>plot(dataframe)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7472BB8-C783-9846-ABBF-AD81FC279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dirty="0"/>
              <a:t>eval &lt;- </a:t>
            </a:r>
            <a:r>
              <a:rPr lang="en-US" altLang="ja-JP" dirty="0" err="1"/>
              <a:t>data.frame</a:t>
            </a:r>
            <a:r>
              <a:rPr lang="en-US" altLang="ja-JP" dirty="0"/>
              <a:t>(subjects)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dirty="0"/>
              <a:t>plot(eval)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C7B473-CD3D-0647-931E-20A89BD5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76" y="1524000"/>
            <a:ext cx="521662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0F5308A-DE95-6E4D-9A4F-4EBE81492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相関行列</a:t>
            </a:r>
            <a:br>
              <a:rPr lang="ja-JP" altLang="en-US"/>
            </a:br>
            <a:r>
              <a:rPr lang="en-US" altLang="ja-JP"/>
              <a:t>Correlation Coefficients Matrix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F941FC-6899-694B-8AB0-FB25C0818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dirty="0" err="1"/>
              <a:t>corrcoef</a:t>
            </a:r>
            <a:r>
              <a:rPr lang="en-US" altLang="ja-JP" sz="2800" dirty="0"/>
              <a:t> &lt;- </a:t>
            </a:r>
            <a:r>
              <a:rPr lang="en-US" altLang="ja-JP" sz="2800" dirty="0" err="1"/>
              <a:t>cor</a:t>
            </a:r>
            <a:r>
              <a:rPr lang="en-US" altLang="ja-JP" sz="2800" dirty="0"/>
              <a:t>(subjects)</a:t>
            </a:r>
          </a:p>
          <a:p>
            <a:pPr eaLnBrk="1" hangingPunct="1">
              <a:buFontTx/>
              <a:buNone/>
            </a:pPr>
            <a:r>
              <a:rPr lang="en-US" altLang="ja-JP" sz="2800" dirty="0" err="1"/>
              <a:t>corrcoef</a:t>
            </a:r>
            <a:endParaRPr lang="en-US" altLang="ja-JP" sz="2800" dirty="0"/>
          </a:p>
          <a:p>
            <a:pPr eaLnBrk="1" hangingPunct="1">
              <a:buFontTx/>
              <a:buNone/>
            </a:pPr>
            <a:r>
              <a:rPr lang="en" altLang="ja-JP" sz="2800" dirty="0"/>
              <a:t> 		</a:t>
            </a:r>
            <a:r>
              <a:rPr lang="en" altLang="ja-JP" sz="2400" dirty="0"/>
              <a:t>jap       	     soc         math         sci          </a:t>
            </a:r>
            <a:r>
              <a:rPr lang="en" altLang="ja-JP" sz="2400" dirty="0" err="1"/>
              <a:t>eng</a:t>
            </a:r>
            <a:endParaRPr lang="en" altLang="ja-JP" sz="2400" dirty="0"/>
          </a:p>
          <a:p>
            <a:pPr eaLnBrk="1" hangingPunct="1">
              <a:buFontTx/>
              <a:buNone/>
            </a:pPr>
            <a:r>
              <a:rPr lang="en" altLang="ja-JP" sz="2400" dirty="0"/>
              <a:t>jap   1.000000  0.550266  0.195810  0.163143  0.4277273</a:t>
            </a:r>
          </a:p>
          <a:p>
            <a:pPr eaLnBrk="1" hangingPunct="1">
              <a:buFontTx/>
              <a:buNone/>
            </a:pPr>
            <a:r>
              <a:rPr lang="en" altLang="ja-JP" sz="2400" dirty="0"/>
              <a:t>soc   0.550266  1.000000  0.331753  0.294493  0.5178159</a:t>
            </a:r>
          </a:p>
          <a:p>
            <a:pPr eaLnBrk="1" hangingPunct="1">
              <a:buFontTx/>
              <a:buNone/>
            </a:pPr>
            <a:r>
              <a:rPr lang="en" altLang="ja-JP" sz="2400" dirty="0"/>
              <a:t>math 0.195810  0.331753  1.000000  0.530113  0.4575891</a:t>
            </a:r>
          </a:p>
          <a:p>
            <a:pPr eaLnBrk="1" hangingPunct="1">
              <a:buFontTx/>
              <a:buNone/>
            </a:pPr>
            <a:r>
              <a:rPr lang="en" altLang="ja-JP" sz="2400" dirty="0"/>
              <a:t>sci    0.163143  0.294493   0.530113  1.000000  0.3876493</a:t>
            </a:r>
          </a:p>
          <a:p>
            <a:pPr eaLnBrk="1" hangingPunct="1">
              <a:buFontTx/>
              <a:buNone/>
            </a:pPr>
            <a:r>
              <a:rPr lang="en" altLang="ja-JP" sz="2400" dirty="0" err="1"/>
              <a:t>eng</a:t>
            </a:r>
            <a:r>
              <a:rPr lang="en" altLang="ja-JP" sz="2400" dirty="0"/>
              <a:t>   0.427727  0.517815   0.457589  0.387649 1.0000000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6622670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6939</Words>
  <Application>Microsoft Macintosh PowerPoint</Application>
  <PresentationFormat>画面に合わせる (4:3)</PresentationFormat>
  <Paragraphs>1024</Paragraphs>
  <Slides>58</Slides>
  <Notes>37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9" baseType="lpstr">
      <vt:lpstr>Arial Unicode MS</vt:lpstr>
      <vt:lpstr>IPAexGothic</vt:lpstr>
      <vt:lpstr>IPAexMincho</vt:lpstr>
      <vt:lpstr>MS Mincho</vt:lpstr>
      <vt:lpstr>NimbusRomNo9L</vt:lpstr>
      <vt:lpstr>NimbusSanL</vt:lpstr>
      <vt:lpstr>rtxr</vt:lpstr>
      <vt:lpstr>t1xtt</vt:lpstr>
      <vt:lpstr>Times New Roman</vt:lpstr>
      <vt:lpstr>標準デザイン</vt:lpstr>
      <vt:lpstr>数式</vt:lpstr>
      <vt:lpstr>因子分析，共分散構造分析 Factor Analysis Structural Equations Model </vt:lpstr>
      <vt:lpstr>Artificial data generation（ｐ３２０）</vt:lpstr>
      <vt:lpstr>Artificial data generation（ｐ３２０）</vt:lpstr>
      <vt:lpstr>Artificial data generation （ｐ328）</vt:lpstr>
      <vt:lpstr>因子分析 Factor Analysis</vt:lpstr>
      <vt:lpstr>線形構造の図式（ｐ310） Linear Structure</vt:lpstr>
      <vt:lpstr>因子分析用データの発生（ｐ308） Generation for example data</vt:lpstr>
      <vt:lpstr>散布図行列　plot(dataframe)</vt:lpstr>
      <vt:lpstr>相関行列 Correlation Coefficients Matrix</vt:lpstr>
      <vt:lpstr>因子数の決定(相関係数の固有値) Eigen Value of Correlation Coef. Matrix</vt:lpstr>
      <vt:lpstr>因子分析の実行(直交回転)</vt:lpstr>
      <vt:lpstr>PowerPoint プレゼンテーション</vt:lpstr>
      <vt:lpstr>PowerPoint プレゼンテーション</vt:lpstr>
      <vt:lpstr>因子分析の実行(斜交回転)</vt:lpstr>
      <vt:lpstr>PowerPoint プレゼンテーション</vt:lpstr>
      <vt:lpstr>因子分析の実行(無回転)</vt:lpstr>
      <vt:lpstr>PowerPoint プレゼンテーション</vt:lpstr>
      <vt:lpstr>因子得点の算出 Factor Score for each sample</vt:lpstr>
      <vt:lpstr>因子と各変数との散布図</vt:lpstr>
      <vt:lpstr>主成分分析 Principal Components Analysis</vt:lpstr>
      <vt:lpstr>線形構造の図式（ｐ310） Linear Structure</vt:lpstr>
      <vt:lpstr>主成分分析の考え方</vt:lpstr>
      <vt:lpstr>Rによる主成分分析 （分散共分散行列からはじめる）</vt:lpstr>
      <vt:lpstr>Rによる主成分分析 （分散共分散行列からはじめる）</vt:lpstr>
      <vt:lpstr>Rによる主成分分析 （分散共分散行列からはじめる）</vt:lpstr>
      <vt:lpstr>PowerPoint プレゼンテーション</vt:lpstr>
      <vt:lpstr>Rによる主成分分析 （相関係数行列からはじめる）</vt:lpstr>
      <vt:lpstr>Rによる主成分分析 （相関係数行列からはじめる）</vt:lpstr>
      <vt:lpstr>Rによる主成分分析 （相関係数行列からはじめる）</vt:lpstr>
      <vt:lpstr>PowerPoint プレゼンテーション</vt:lpstr>
      <vt:lpstr>線形構造の図式（ｐ310） Linear Structure</vt:lpstr>
      <vt:lpstr>線形構造の図式（ｐ310） Linear Structure</vt:lpstr>
      <vt:lpstr>線形構造の図式（ｐ310） Linear Structure</vt:lpstr>
      <vt:lpstr>パッケージを使う Use Additional Package</vt:lpstr>
      <vt:lpstr>相関係数行列入力（p312） Specify The Correlation Coefficient Matrix</vt:lpstr>
      <vt:lpstr>相関係数行列の入力（ｐ313）  Specify The Correlation Coefficient Matrix (Alt)</vt:lpstr>
      <vt:lpstr>SEMpackege　Description of Equations 方程式の記述(全体)　</vt:lpstr>
      <vt:lpstr>Description of Relations(係数の記述) 変数　－＞　影響先,推定母数，固定母数 variable   -&gt;  variable , estimated, fixed</vt:lpstr>
      <vt:lpstr>Descrition of Variances(分散の記述) 内生変数の分散(変数&lt;-&gt;変数),推定母数,固定母数 Variance of Endogenous Variables variable &lt;-&gt; variable, estimated parameter, fixed param.</vt:lpstr>
      <vt:lpstr>SEM Package 推定母数の計算 sem(モデル名,相関係数行列，データ数)</vt:lpstr>
      <vt:lpstr>適合度指標 </vt:lpstr>
      <vt:lpstr>SEM Package 標準化解</vt:lpstr>
      <vt:lpstr>PowerPoint プレゼンテーション</vt:lpstr>
      <vt:lpstr>semPaths(sem.coop, what="stand", layout="circle", style="lisrel", shapeMan="rectangle", shapeLat="ellipse", sizeMan=3, residScale=9, posCol="black", negCol="red", fade=FALSE, edge.label.cex=0.8)</vt:lpstr>
      <vt:lpstr>Example of estimation from original data Study of students</vt:lpstr>
      <vt:lpstr>Data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Further Complex Model ..</vt:lpstr>
      <vt:lpstr>パッケージを使う Use Additional Package</vt:lpstr>
      <vt:lpstr>lavaan packege　Description of Equations 方程式の記述　</vt:lpstr>
      <vt:lpstr>lavaan Package Estimation</vt:lpstr>
      <vt:lpstr>Estimated result from Lavaan</vt:lpstr>
      <vt:lpstr>Estimated result from Lavaan</vt:lpstr>
    </vt:vector>
  </TitlesOfParts>
  <Company>Sendai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因子分析，共分散構造分析</dc:title>
  <dc:creator>Okumura</dc:creator>
  <cp:lastModifiedBy>奥村誠</cp:lastModifiedBy>
  <cp:revision>49</cp:revision>
  <dcterms:created xsi:type="dcterms:W3CDTF">2010-01-06T15:24:35Z</dcterms:created>
  <dcterms:modified xsi:type="dcterms:W3CDTF">2020-12-11T03:02:18Z</dcterms:modified>
</cp:coreProperties>
</file>